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24"/>
  </p:notesMasterIdLst>
  <p:handoutMasterIdLst>
    <p:handoutMasterId r:id="rId25"/>
  </p:handoutMasterIdLst>
  <p:sldIdLst>
    <p:sldId id="302" r:id="rId2"/>
    <p:sldId id="372" r:id="rId3"/>
    <p:sldId id="371" r:id="rId4"/>
    <p:sldId id="379" r:id="rId5"/>
    <p:sldId id="301" r:id="rId6"/>
    <p:sldId id="358" r:id="rId7"/>
    <p:sldId id="359" r:id="rId8"/>
    <p:sldId id="360" r:id="rId9"/>
    <p:sldId id="362" r:id="rId10"/>
    <p:sldId id="363" r:id="rId11"/>
    <p:sldId id="364" r:id="rId12"/>
    <p:sldId id="378" r:id="rId13"/>
    <p:sldId id="377" r:id="rId14"/>
    <p:sldId id="354" r:id="rId15"/>
    <p:sldId id="347" r:id="rId16"/>
    <p:sldId id="286" r:id="rId17"/>
    <p:sldId id="348" r:id="rId18"/>
    <p:sldId id="288" r:id="rId19"/>
    <p:sldId id="375" r:id="rId20"/>
    <p:sldId id="287" r:id="rId21"/>
    <p:sldId id="368" r:id="rId22"/>
    <p:sldId id="290"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129"/>
    <p:restoredTop sz="95822"/>
  </p:normalViewPr>
  <p:slideViewPr>
    <p:cSldViewPr snapToGrid="0" snapToObjects="1">
      <p:cViewPr varScale="1">
        <p:scale>
          <a:sx n="110" d="100"/>
          <a:sy n="110" d="100"/>
        </p:scale>
        <p:origin x="184" y="42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07E705-1A3E-4E3E-92F1-F87BF1AE4886}"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B0B2B643-82DA-4676-8CBC-083D4291B710}">
      <dgm:prSet/>
      <dgm:spPr/>
      <dgm:t>
        <a:bodyPr/>
        <a:lstStyle/>
        <a:p>
          <a:r>
            <a:rPr lang="en-US" dirty="0" err="1"/>
            <a:t>ZeroV</a:t>
          </a:r>
          <a:r>
            <a:rPr lang="en-US" dirty="0"/>
            <a:t> annually operates $2.8M in housing funding</a:t>
          </a:r>
        </a:p>
      </dgm:t>
    </dgm:pt>
    <dgm:pt modelId="{163E15C0-5988-41F1-8A0F-3FC4E005097D}" type="parTrans" cxnId="{265DD689-68F4-4E7B-9D2B-ADA7FCE7729A}">
      <dgm:prSet/>
      <dgm:spPr/>
      <dgm:t>
        <a:bodyPr/>
        <a:lstStyle/>
        <a:p>
          <a:endParaRPr lang="en-US"/>
        </a:p>
      </dgm:t>
    </dgm:pt>
    <dgm:pt modelId="{090BE7D0-AE15-40E9-A05D-53952009CB0D}" type="sibTrans" cxnId="{265DD689-68F4-4E7B-9D2B-ADA7FCE7729A}">
      <dgm:prSet/>
      <dgm:spPr/>
      <dgm:t>
        <a:bodyPr/>
        <a:lstStyle/>
        <a:p>
          <a:endParaRPr lang="en-US"/>
        </a:p>
      </dgm:t>
    </dgm:pt>
    <dgm:pt modelId="{F24223F2-B986-44C5-851F-E4B4D1AC64EE}">
      <dgm:prSet/>
      <dgm:spPr/>
      <dgm:t>
        <a:bodyPr/>
        <a:lstStyle/>
        <a:p>
          <a:r>
            <a:rPr lang="en-US" dirty="0"/>
            <a:t>HOME TBRA </a:t>
          </a:r>
        </a:p>
      </dgm:t>
    </dgm:pt>
    <dgm:pt modelId="{9D973A59-82FB-41FD-A17E-226F833F5918}" type="parTrans" cxnId="{C740B139-D91A-400D-BFD9-61BB3CCB9A9A}">
      <dgm:prSet/>
      <dgm:spPr/>
      <dgm:t>
        <a:bodyPr/>
        <a:lstStyle/>
        <a:p>
          <a:endParaRPr lang="en-US"/>
        </a:p>
      </dgm:t>
    </dgm:pt>
    <dgm:pt modelId="{BF62C02D-CCA4-4657-91F0-488C7B1F5EAE}" type="sibTrans" cxnId="{C740B139-D91A-400D-BFD9-61BB3CCB9A9A}">
      <dgm:prSet/>
      <dgm:spPr/>
      <dgm:t>
        <a:bodyPr/>
        <a:lstStyle/>
        <a:p>
          <a:endParaRPr lang="en-US"/>
        </a:p>
      </dgm:t>
    </dgm:pt>
    <dgm:pt modelId="{7ACDC0F4-C6CB-4210-86F6-5DEBDDC3812F}">
      <dgm:prSet/>
      <dgm:spPr/>
      <dgm:t>
        <a:bodyPr/>
        <a:lstStyle/>
        <a:p>
          <a:r>
            <a:rPr lang="en-US" dirty="0" err="1"/>
            <a:t>CoC</a:t>
          </a:r>
          <a:r>
            <a:rPr lang="en-US" dirty="0"/>
            <a:t> Rapid Rehousing grant</a:t>
          </a:r>
        </a:p>
      </dgm:t>
    </dgm:pt>
    <dgm:pt modelId="{7E72E40E-CA65-42C7-A27A-FE4A09D003DE}" type="parTrans" cxnId="{4DD789F8-D1C9-4EBA-B01F-4389028FFD9E}">
      <dgm:prSet/>
      <dgm:spPr/>
      <dgm:t>
        <a:bodyPr/>
        <a:lstStyle/>
        <a:p>
          <a:endParaRPr lang="en-US"/>
        </a:p>
      </dgm:t>
    </dgm:pt>
    <dgm:pt modelId="{A4D6FB2C-3BF5-49FA-9FF9-4C06E8D22F37}" type="sibTrans" cxnId="{4DD789F8-D1C9-4EBA-B01F-4389028FFD9E}">
      <dgm:prSet/>
      <dgm:spPr/>
      <dgm:t>
        <a:bodyPr/>
        <a:lstStyle/>
        <a:p>
          <a:endParaRPr lang="en-US"/>
        </a:p>
      </dgm:t>
    </dgm:pt>
    <dgm:pt modelId="{28B19CE2-D7C0-4915-9579-F33E5B735710}">
      <dgm:prSet/>
      <dgm:spPr/>
      <dgm:t>
        <a:bodyPr/>
        <a:lstStyle/>
        <a:p>
          <a:r>
            <a:rPr lang="en-US" dirty="0"/>
            <a:t>DV Bonus Rapid Rehousing grant</a:t>
          </a:r>
        </a:p>
      </dgm:t>
    </dgm:pt>
    <dgm:pt modelId="{BC39BD96-3778-41BA-9A3C-161394D3DA12}" type="parTrans" cxnId="{79B5A618-47C4-495C-B90B-FF1297C02FD9}">
      <dgm:prSet/>
      <dgm:spPr/>
      <dgm:t>
        <a:bodyPr/>
        <a:lstStyle/>
        <a:p>
          <a:endParaRPr lang="en-US"/>
        </a:p>
      </dgm:t>
    </dgm:pt>
    <dgm:pt modelId="{F63ADF32-6CDF-4244-9DB3-64613C25527D}" type="sibTrans" cxnId="{79B5A618-47C4-495C-B90B-FF1297C02FD9}">
      <dgm:prSet/>
      <dgm:spPr/>
      <dgm:t>
        <a:bodyPr/>
        <a:lstStyle/>
        <a:p>
          <a:endParaRPr lang="en-US"/>
        </a:p>
      </dgm:t>
    </dgm:pt>
    <dgm:pt modelId="{04A7A808-793A-4C4A-AACA-74A0CB8806EF}">
      <dgm:prSet/>
      <dgm:spPr/>
      <dgm:t>
        <a:bodyPr/>
        <a:lstStyle/>
        <a:p>
          <a:r>
            <a:rPr lang="en-US" dirty="0"/>
            <a:t>84 tax credit units across KY</a:t>
          </a:r>
        </a:p>
      </dgm:t>
    </dgm:pt>
    <dgm:pt modelId="{0A435980-BAA3-4988-A1CF-014602C90727}" type="parTrans" cxnId="{C8926BFD-21B8-48FE-B9AB-3E5F69728C6A}">
      <dgm:prSet/>
      <dgm:spPr/>
      <dgm:t>
        <a:bodyPr/>
        <a:lstStyle/>
        <a:p>
          <a:endParaRPr lang="en-US"/>
        </a:p>
      </dgm:t>
    </dgm:pt>
    <dgm:pt modelId="{BBB899B6-4531-4A6A-B56C-AF2B6294D5E7}" type="sibTrans" cxnId="{C8926BFD-21B8-48FE-B9AB-3E5F69728C6A}">
      <dgm:prSet/>
      <dgm:spPr/>
      <dgm:t>
        <a:bodyPr/>
        <a:lstStyle/>
        <a:p>
          <a:endParaRPr lang="en-US"/>
        </a:p>
      </dgm:t>
    </dgm:pt>
    <dgm:pt modelId="{6CF36FBE-D655-4E1A-AAF5-6F25604B1AD6}">
      <dgm:prSet/>
      <dgm:spPr/>
      <dgm:t>
        <a:bodyPr/>
        <a:lstStyle/>
        <a:p>
          <a:r>
            <a:rPr lang="en-US" dirty="0"/>
            <a:t>Survivor housing needs based on October LPC data:  215</a:t>
          </a:r>
        </a:p>
        <a:p>
          <a:endParaRPr lang="en-US" dirty="0"/>
        </a:p>
      </dgm:t>
    </dgm:pt>
    <dgm:pt modelId="{DBE763A0-F0AB-4B1F-9CE0-C19BC57CC774}" type="parTrans" cxnId="{3D74791D-DAE3-4750-A6F8-730FC7D09B4E}">
      <dgm:prSet/>
      <dgm:spPr/>
      <dgm:t>
        <a:bodyPr/>
        <a:lstStyle/>
        <a:p>
          <a:endParaRPr lang="en-US"/>
        </a:p>
      </dgm:t>
    </dgm:pt>
    <dgm:pt modelId="{947CCA6D-4288-4FA8-B880-563C0CD92845}" type="sibTrans" cxnId="{3D74791D-DAE3-4750-A6F8-730FC7D09B4E}">
      <dgm:prSet/>
      <dgm:spPr/>
      <dgm:t>
        <a:bodyPr/>
        <a:lstStyle/>
        <a:p>
          <a:endParaRPr lang="en-US"/>
        </a:p>
      </dgm:t>
    </dgm:pt>
    <dgm:pt modelId="{D2CCED67-2CCD-6E4A-A7B5-81D50EA43E49}">
      <dgm:prSet/>
      <dgm:spPr/>
      <dgm:t>
        <a:bodyPr/>
        <a:lstStyle/>
        <a:p>
          <a:r>
            <a:rPr lang="en-US" dirty="0"/>
            <a:t>Louisville RRH grant</a:t>
          </a:r>
        </a:p>
      </dgm:t>
    </dgm:pt>
    <dgm:pt modelId="{E4709602-E2F3-F445-9288-3903C5C88B87}" type="parTrans" cxnId="{BF071E7B-100C-8346-8C12-30EA7BAE91DE}">
      <dgm:prSet/>
      <dgm:spPr/>
      <dgm:t>
        <a:bodyPr/>
        <a:lstStyle/>
        <a:p>
          <a:endParaRPr lang="en-US"/>
        </a:p>
      </dgm:t>
    </dgm:pt>
    <dgm:pt modelId="{DE2848C2-F772-9848-8F07-1FBB0C4FCD78}" type="sibTrans" cxnId="{BF071E7B-100C-8346-8C12-30EA7BAE91DE}">
      <dgm:prSet/>
      <dgm:spPr/>
      <dgm:t>
        <a:bodyPr/>
        <a:lstStyle/>
        <a:p>
          <a:endParaRPr lang="en-US"/>
        </a:p>
      </dgm:t>
    </dgm:pt>
    <dgm:pt modelId="{5C644EC7-6D8C-F942-8FCE-3723D91407A4}">
      <dgm:prSet/>
      <dgm:spPr/>
      <dgm:t>
        <a:bodyPr/>
        <a:lstStyle/>
        <a:p>
          <a:endParaRPr lang="en-US" dirty="0"/>
        </a:p>
      </dgm:t>
    </dgm:pt>
    <dgm:pt modelId="{B01CFB4D-E770-264C-8CAE-67937EE0BDB6}" type="parTrans" cxnId="{1CC5E283-5B50-BF4C-AFDF-84B333206B54}">
      <dgm:prSet/>
      <dgm:spPr/>
      <dgm:t>
        <a:bodyPr/>
        <a:lstStyle/>
        <a:p>
          <a:endParaRPr lang="en-US"/>
        </a:p>
      </dgm:t>
    </dgm:pt>
    <dgm:pt modelId="{D07499E6-58B7-9A42-B45A-36C0648B98D0}" type="sibTrans" cxnId="{1CC5E283-5B50-BF4C-AFDF-84B333206B54}">
      <dgm:prSet/>
      <dgm:spPr/>
      <dgm:t>
        <a:bodyPr/>
        <a:lstStyle/>
        <a:p>
          <a:endParaRPr lang="en-US"/>
        </a:p>
      </dgm:t>
    </dgm:pt>
    <dgm:pt modelId="{BBC8470D-E8B0-5E40-AD7B-8DA57CB4EDB8}">
      <dgm:prSet/>
      <dgm:spPr/>
      <dgm:t>
        <a:bodyPr/>
        <a:lstStyle/>
        <a:p>
          <a:r>
            <a:rPr lang="en-US" dirty="0"/>
            <a:t>OVW Transitional Housing grant</a:t>
          </a:r>
        </a:p>
      </dgm:t>
    </dgm:pt>
    <dgm:pt modelId="{C4517538-C054-1744-AC32-A7BE46376D4E}" type="parTrans" cxnId="{2E937CD7-68F5-174A-BD86-24706EF74B7C}">
      <dgm:prSet/>
      <dgm:spPr/>
    </dgm:pt>
    <dgm:pt modelId="{6920DD18-77E7-AA41-A36C-C9C24AEC9427}" type="sibTrans" cxnId="{2E937CD7-68F5-174A-BD86-24706EF74B7C}">
      <dgm:prSet/>
      <dgm:spPr/>
    </dgm:pt>
    <dgm:pt modelId="{28846AA2-44EB-654C-AD0E-F6159DE580E5}" type="pres">
      <dgm:prSet presAssocID="{1307E705-1A3E-4E3E-92F1-F87BF1AE4886}" presName="linear" presStyleCnt="0">
        <dgm:presLayoutVars>
          <dgm:animLvl val="lvl"/>
          <dgm:resizeHandles val="exact"/>
        </dgm:presLayoutVars>
      </dgm:prSet>
      <dgm:spPr/>
    </dgm:pt>
    <dgm:pt modelId="{2A1EA9DC-FD18-AA4B-B2A6-D90BCFBE6EDF}" type="pres">
      <dgm:prSet presAssocID="{B0B2B643-82DA-4676-8CBC-083D4291B710}" presName="parentText" presStyleLbl="node1" presStyleIdx="0" presStyleCnt="3" custLinFactNeighborX="-88" custLinFactNeighborY="54698">
        <dgm:presLayoutVars>
          <dgm:chMax val="0"/>
          <dgm:bulletEnabled val="1"/>
        </dgm:presLayoutVars>
      </dgm:prSet>
      <dgm:spPr/>
    </dgm:pt>
    <dgm:pt modelId="{45B86290-06A7-5849-B011-705751D82A2F}" type="pres">
      <dgm:prSet presAssocID="{B0B2B643-82DA-4676-8CBC-083D4291B710}" presName="childText" presStyleLbl="revTx" presStyleIdx="0" presStyleCnt="1" custLinFactY="2541" custLinFactNeighborX="-88" custLinFactNeighborY="100000">
        <dgm:presLayoutVars>
          <dgm:bulletEnabled val="1"/>
        </dgm:presLayoutVars>
      </dgm:prSet>
      <dgm:spPr/>
    </dgm:pt>
    <dgm:pt modelId="{E54A37F2-1ED9-E341-BC4E-1F180DFDA067}" type="pres">
      <dgm:prSet presAssocID="{04A7A808-793A-4C4A-AACA-74A0CB8806EF}" presName="parentText" presStyleLbl="node1" presStyleIdx="1" presStyleCnt="3" custLinFactY="-260420" custLinFactNeighborX="-3785" custLinFactNeighborY="-300000">
        <dgm:presLayoutVars>
          <dgm:chMax val="0"/>
          <dgm:bulletEnabled val="1"/>
        </dgm:presLayoutVars>
      </dgm:prSet>
      <dgm:spPr/>
    </dgm:pt>
    <dgm:pt modelId="{E21813D4-E85E-2448-A0FF-C60D8FB564FA}" type="pres">
      <dgm:prSet presAssocID="{BBB899B6-4531-4A6A-B56C-AF2B6294D5E7}" presName="spacer" presStyleCnt="0"/>
      <dgm:spPr/>
    </dgm:pt>
    <dgm:pt modelId="{37C23A31-EA40-3948-A069-C5EE8C97B8D5}" type="pres">
      <dgm:prSet presAssocID="{6CF36FBE-D655-4E1A-AAF5-6F25604B1AD6}" presName="parentText" presStyleLbl="node1" presStyleIdx="2" presStyleCnt="3">
        <dgm:presLayoutVars>
          <dgm:chMax val="0"/>
          <dgm:bulletEnabled val="1"/>
        </dgm:presLayoutVars>
      </dgm:prSet>
      <dgm:spPr/>
    </dgm:pt>
  </dgm:ptLst>
  <dgm:cxnLst>
    <dgm:cxn modelId="{79B5A618-47C4-495C-B90B-FF1297C02FD9}" srcId="{B0B2B643-82DA-4676-8CBC-083D4291B710}" destId="{28B19CE2-D7C0-4915-9579-F33E5B735710}" srcOrd="2" destOrd="0" parTransId="{BC39BD96-3778-41BA-9A3C-161394D3DA12}" sibTransId="{F63ADF32-6CDF-4244-9DB3-64613C25527D}"/>
    <dgm:cxn modelId="{3D74791D-DAE3-4750-A6F8-730FC7D09B4E}" srcId="{1307E705-1A3E-4E3E-92F1-F87BF1AE4886}" destId="{6CF36FBE-D655-4E1A-AAF5-6F25604B1AD6}" srcOrd="2" destOrd="0" parTransId="{DBE763A0-F0AB-4B1F-9CE0-C19BC57CC774}" sibTransId="{947CCA6D-4288-4FA8-B880-563C0CD92845}"/>
    <dgm:cxn modelId="{A566B127-491D-6E4F-97AE-297D3BD10CC5}" type="presOf" srcId="{04A7A808-793A-4C4A-AACA-74A0CB8806EF}" destId="{E54A37F2-1ED9-E341-BC4E-1F180DFDA067}" srcOrd="0" destOrd="0" presId="urn:microsoft.com/office/officeart/2005/8/layout/vList2"/>
    <dgm:cxn modelId="{C740B139-D91A-400D-BFD9-61BB3CCB9A9A}" srcId="{B0B2B643-82DA-4676-8CBC-083D4291B710}" destId="{F24223F2-B986-44C5-851F-E4B4D1AC64EE}" srcOrd="0" destOrd="0" parTransId="{9D973A59-82FB-41FD-A17E-226F833F5918}" sibTransId="{BF62C02D-CCA4-4657-91F0-488C7B1F5EAE}"/>
    <dgm:cxn modelId="{564AEF59-CC67-664B-8FF9-DC3458A5A681}" type="presOf" srcId="{6CF36FBE-D655-4E1A-AAF5-6F25604B1AD6}" destId="{37C23A31-EA40-3948-A069-C5EE8C97B8D5}" srcOrd="0" destOrd="0" presId="urn:microsoft.com/office/officeart/2005/8/layout/vList2"/>
    <dgm:cxn modelId="{84F05B5C-F3FF-8940-9A38-DAB6871F729D}" type="presOf" srcId="{B0B2B643-82DA-4676-8CBC-083D4291B710}" destId="{2A1EA9DC-FD18-AA4B-B2A6-D90BCFBE6EDF}" srcOrd="0" destOrd="0" presId="urn:microsoft.com/office/officeart/2005/8/layout/vList2"/>
    <dgm:cxn modelId="{BF071E7B-100C-8346-8C12-30EA7BAE91DE}" srcId="{B0B2B643-82DA-4676-8CBC-083D4291B710}" destId="{D2CCED67-2CCD-6E4A-A7B5-81D50EA43E49}" srcOrd="3" destOrd="0" parTransId="{E4709602-E2F3-F445-9288-3903C5C88B87}" sibTransId="{DE2848C2-F772-9848-8F07-1FBB0C4FCD78}"/>
    <dgm:cxn modelId="{4D52C57C-730E-C745-B078-88CDCA871F9D}" type="presOf" srcId="{7ACDC0F4-C6CB-4210-86F6-5DEBDDC3812F}" destId="{45B86290-06A7-5849-B011-705751D82A2F}" srcOrd="0" destOrd="1" presId="urn:microsoft.com/office/officeart/2005/8/layout/vList2"/>
    <dgm:cxn modelId="{CE692080-C8A7-B04A-BAA7-343A9D2B6C0B}" type="presOf" srcId="{D2CCED67-2CCD-6E4A-A7B5-81D50EA43E49}" destId="{45B86290-06A7-5849-B011-705751D82A2F}" srcOrd="0" destOrd="3" presId="urn:microsoft.com/office/officeart/2005/8/layout/vList2"/>
    <dgm:cxn modelId="{1CC5E283-5B50-BF4C-AFDF-84B333206B54}" srcId="{B0B2B643-82DA-4676-8CBC-083D4291B710}" destId="{5C644EC7-6D8C-F942-8FCE-3723D91407A4}" srcOrd="5" destOrd="0" parTransId="{B01CFB4D-E770-264C-8CAE-67937EE0BDB6}" sibTransId="{D07499E6-58B7-9A42-B45A-36C0648B98D0}"/>
    <dgm:cxn modelId="{265DD689-68F4-4E7B-9D2B-ADA7FCE7729A}" srcId="{1307E705-1A3E-4E3E-92F1-F87BF1AE4886}" destId="{B0B2B643-82DA-4676-8CBC-083D4291B710}" srcOrd="0" destOrd="0" parTransId="{163E15C0-5988-41F1-8A0F-3FC4E005097D}" sibTransId="{090BE7D0-AE15-40E9-A05D-53952009CB0D}"/>
    <dgm:cxn modelId="{D7E0FC97-E8CC-5840-8743-042DF0A4FCDC}" type="presOf" srcId="{5C644EC7-6D8C-F942-8FCE-3723D91407A4}" destId="{45B86290-06A7-5849-B011-705751D82A2F}" srcOrd="0" destOrd="5" presId="urn:microsoft.com/office/officeart/2005/8/layout/vList2"/>
    <dgm:cxn modelId="{C5221CAD-7C5D-4D4D-B1C4-29BE7C73F679}" type="presOf" srcId="{F24223F2-B986-44C5-851F-E4B4D1AC64EE}" destId="{45B86290-06A7-5849-B011-705751D82A2F}" srcOrd="0" destOrd="0" presId="urn:microsoft.com/office/officeart/2005/8/layout/vList2"/>
    <dgm:cxn modelId="{B30D4DB8-6C24-A446-8A02-7B354FD680E1}" type="presOf" srcId="{1307E705-1A3E-4E3E-92F1-F87BF1AE4886}" destId="{28846AA2-44EB-654C-AD0E-F6159DE580E5}" srcOrd="0" destOrd="0" presId="urn:microsoft.com/office/officeart/2005/8/layout/vList2"/>
    <dgm:cxn modelId="{2E937CD7-68F5-174A-BD86-24706EF74B7C}" srcId="{B0B2B643-82DA-4676-8CBC-083D4291B710}" destId="{BBC8470D-E8B0-5E40-AD7B-8DA57CB4EDB8}" srcOrd="4" destOrd="0" parTransId="{C4517538-C054-1744-AC32-A7BE46376D4E}" sibTransId="{6920DD18-77E7-AA41-A36C-C9C24AEC9427}"/>
    <dgm:cxn modelId="{6B39EADF-4E09-3D47-93A3-732287751406}" type="presOf" srcId="{BBC8470D-E8B0-5E40-AD7B-8DA57CB4EDB8}" destId="{45B86290-06A7-5849-B011-705751D82A2F}" srcOrd="0" destOrd="4" presId="urn:microsoft.com/office/officeart/2005/8/layout/vList2"/>
    <dgm:cxn modelId="{7D4083E5-DB87-AF4E-A84A-426C40D9B5AE}" type="presOf" srcId="{28B19CE2-D7C0-4915-9579-F33E5B735710}" destId="{45B86290-06A7-5849-B011-705751D82A2F}" srcOrd="0" destOrd="2" presId="urn:microsoft.com/office/officeart/2005/8/layout/vList2"/>
    <dgm:cxn modelId="{4DD789F8-D1C9-4EBA-B01F-4389028FFD9E}" srcId="{B0B2B643-82DA-4676-8CBC-083D4291B710}" destId="{7ACDC0F4-C6CB-4210-86F6-5DEBDDC3812F}" srcOrd="1" destOrd="0" parTransId="{7E72E40E-CA65-42C7-A27A-FE4A09D003DE}" sibTransId="{A4D6FB2C-3BF5-49FA-9FF9-4C06E8D22F37}"/>
    <dgm:cxn modelId="{C8926BFD-21B8-48FE-B9AB-3E5F69728C6A}" srcId="{1307E705-1A3E-4E3E-92F1-F87BF1AE4886}" destId="{04A7A808-793A-4C4A-AACA-74A0CB8806EF}" srcOrd="1" destOrd="0" parTransId="{0A435980-BAA3-4988-A1CF-014602C90727}" sibTransId="{BBB899B6-4531-4A6A-B56C-AF2B6294D5E7}"/>
    <dgm:cxn modelId="{4B08C626-C16A-FE43-B552-591B1186B6D1}" type="presParOf" srcId="{28846AA2-44EB-654C-AD0E-F6159DE580E5}" destId="{2A1EA9DC-FD18-AA4B-B2A6-D90BCFBE6EDF}" srcOrd="0" destOrd="0" presId="urn:microsoft.com/office/officeart/2005/8/layout/vList2"/>
    <dgm:cxn modelId="{F8BC2BE7-3514-034F-8CA8-F00A5275ABAC}" type="presParOf" srcId="{28846AA2-44EB-654C-AD0E-F6159DE580E5}" destId="{45B86290-06A7-5849-B011-705751D82A2F}" srcOrd="1" destOrd="0" presId="urn:microsoft.com/office/officeart/2005/8/layout/vList2"/>
    <dgm:cxn modelId="{1807C214-C29E-4043-8EE3-701217D33335}" type="presParOf" srcId="{28846AA2-44EB-654C-AD0E-F6159DE580E5}" destId="{E54A37F2-1ED9-E341-BC4E-1F180DFDA067}" srcOrd="2" destOrd="0" presId="urn:microsoft.com/office/officeart/2005/8/layout/vList2"/>
    <dgm:cxn modelId="{CA5DFD36-E1C6-B84B-9A40-E754FC42CCFB}" type="presParOf" srcId="{28846AA2-44EB-654C-AD0E-F6159DE580E5}" destId="{E21813D4-E85E-2448-A0FF-C60D8FB564FA}" srcOrd="3" destOrd="0" presId="urn:microsoft.com/office/officeart/2005/8/layout/vList2"/>
    <dgm:cxn modelId="{DA0D219F-168C-B040-9C3B-7F19D527E582}" type="presParOf" srcId="{28846AA2-44EB-654C-AD0E-F6159DE580E5}" destId="{37C23A31-EA40-3948-A069-C5EE8C97B8D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E69B3E-E643-4AD9-8472-7CB8F084C091}"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B0F290F8-00F4-4889-A97E-CDE6901A0E20}">
      <dgm:prSet/>
      <dgm:spPr/>
      <dgm:t>
        <a:bodyPr/>
        <a:lstStyle/>
        <a:p>
          <a:r>
            <a:rPr lang="en-US"/>
            <a:t>Voluntary Services for case management. Clients actively working with advocates tend to fare better. </a:t>
          </a:r>
        </a:p>
      </dgm:t>
    </dgm:pt>
    <dgm:pt modelId="{A25AA0AD-9A67-49F3-B31A-227EB24E5482}" type="parTrans" cxnId="{9485CB3F-DAB3-4274-AFBD-81229D4CFC94}">
      <dgm:prSet/>
      <dgm:spPr/>
      <dgm:t>
        <a:bodyPr/>
        <a:lstStyle/>
        <a:p>
          <a:endParaRPr lang="en-US"/>
        </a:p>
      </dgm:t>
    </dgm:pt>
    <dgm:pt modelId="{0DB8E80A-D542-4973-BE26-CF3F495C7DCD}" type="sibTrans" cxnId="{9485CB3F-DAB3-4274-AFBD-81229D4CFC94}">
      <dgm:prSet/>
      <dgm:spPr/>
      <dgm:t>
        <a:bodyPr/>
        <a:lstStyle/>
        <a:p>
          <a:endParaRPr lang="en-US"/>
        </a:p>
      </dgm:t>
    </dgm:pt>
    <dgm:pt modelId="{BE7B72B7-852A-4A26-A77B-0B3B6DD481F7}">
      <dgm:prSet/>
      <dgm:spPr/>
      <dgm:t>
        <a:bodyPr/>
        <a:lstStyle/>
        <a:p>
          <a:r>
            <a:rPr lang="en-US"/>
            <a:t>How often clients and case managers meet varies, but meetings should occur at least monthly</a:t>
          </a:r>
        </a:p>
      </dgm:t>
    </dgm:pt>
    <dgm:pt modelId="{175FB3E2-DD41-40BC-A10E-3F5F6932ABDE}" type="parTrans" cxnId="{AF45D2C8-F510-44C9-88C1-FE375F3267FE}">
      <dgm:prSet/>
      <dgm:spPr/>
      <dgm:t>
        <a:bodyPr/>
        <a:lstStyle/>
        <a:p>
          <a:endParaRPr lang="en-US"/>
        </a:p>
      </dgm:t>
    </dgm:pt>
    <dgm:pt modelId="{F7374C52-A11A-42EB-9F8F-947CB7CF42A3}" type="sibTrans" cxnId="{AF45D2C8-F510-44C9-88C1-FE375F3267FE}">
      <dgm:prSet/>
      <dgm:spPr/>
      <dgm:t>
        <a:bodyPr/>
        <a:lstStyle/>
        <a:p>
          <a:endParaRPr lang="en-US"/>
        </a:p>
      </dgm:t>
    </dgm:pt>
    <dgm:pt modelId="{9B36447B-9871-4FC1-AA77-5BD6400F74E6}">
      <dgm:prSet/>
      <dgm:spPr/>
      <dgm:t>
        <a:bodyPr/>
        <a:lstStyle/>
        <a:p>
          <a:r>
            <a:rPr lang="en-US"/>
            <a:t>Meetings can take place in person or via technology</a:t>
          </a:r>
        </a:p>
      </dgm:t>
    </dgm:pt>
    <dgm:pt modelId="{2BFF8500-180A-4EB2-A22E-45A09E3696DD}" type="parTrans" cxnId="{F01FED30-9E26-443B-963D-87641C074AF3}">
      <dgm:prSet/>
      <dgm:spPr/>
      <dgm:t>
        <a:bodyPr/>
        <a:lstStyle/>
        <a:p>
          <a:endParaRPr lang="en-US"/>
        </a:p>
      </dgm:t>
    </dgm:pt>
    <dgm:pt modelId="{98660773-DD96-49DF-8F07-A4E0C3DB58ED}" type="sibTrans" cxnId="{F01FED30-9E26-443B-963D-87641C074AF3}">
      <dgm:prSet/>
      <dgm:spPr/>
      <dgm:t>
        <a:bodyPr/>
        <a:lstStyle/>
        <a:p>
          <a:endParaRPr lang="en-US"/>
        </a:p>
      </dgm:t>
    </dgm:pt>
    <dgm:pt modelId="{8D3DD492-E3A5-406B-BA16-1F11177B6D23}">
      <dgm:prSet/>
      <dgm:spPr/>
      <dgm:t>
        <a:bodyPr/>
        <a:lstStyle/>
        <a:p>
          <a:r>
            <a:rPr lang="en-US"/>
            <a:t>All clients should have a housing stability plan</a:t>
          </a:r>
        </a:p>
      </dgm:t>
    </dgm:pt>
    <dgm:pt modelId="{6D5A4FB9-E5AF-49FA-90AE-6F9C807B64D5}" type="parTrans" cxnId="{C580DC03-FFB4-4EC5-8CDE-C1A32515DF07}">
      <dgm:prSet/>
      <dgm:spPr/>
      <dgm:t>
        <a:bodyPr/>
        <a:lstStyle/>
        <a:p>
          <a:endParaRPr lang="en-US"/>
        </a:p>
      </dgm:t>
    </dgm:pt>
    <dgm:pt modelId="{014C9D62-BF52-47EB-8F47-83CC42F57D03}" type="sibTrans" cxnId="{C580DC03-FFB4-4EC5-8CDE-C1A32515DF07}">
      <dgm:prSet/>
      <dgm:spPr/>
      <dgm:t>
        <a:bodyPr/>
        <a:lstStyle/>
        <a:p>
          <a:endParaRPr lang="en-US"/>
        </a:p>
      </dgm:t>
    </dgm:pt>
    <dgm:pt modelId="{5FEF4D62-FFAC-4BF8-A19C-4F2231F4D0AE}">
      <dgm:prSet/>
      <dgm:spPr/>
      <dgm:t>
        <a:bodyPr/>
        <a:lstStyle/>
        <a:p>
          <a:r>
            <a:rPr lang="en-US"/>
            <a:t>Plan should be based on the specific stability needs of the client </a:t>
          </a:r>
        </a:p>
      </dgm:t>
    </dgm:pt>
    <dgm:pt modelId="{A360D1E8-3606-4037-B357-817676C90C1B}" type="parTrans" cxnId="{6076D2B8-CEF2-4D04-BA49-2BF0D50B2E8A}">
      <dgm:prSet/>
      <dgm:spPr/>
      <dgm:t>
        <a:bodyPr/>
        <a:lstStyle/>
        <a:p>
          <a:endParaRPr lang="en-US"/>
        </a:p>
      </dgm:t>
    </dgm:pt>
    <dgm:pt modelId="{C1FA33C6-D96E-49DB-99BD-FD0C150D862D}" type="sibTrans" cxnId="{6076D2B8-CEF2-4D04-BA49-2BF0D50B2E8A}">
      <dgm:prSet/>
      <dgm:spPr/>
      <dgm:t>
        <a:bodyPr/>
        <a:lstStyle/>
        <a:p>
          <a:endParaRPr lang="en-US"/>
        </a:p>
      </dgm:t>
    </dgm:pt>
    <dgm:pt modelId="{78B4BD90-65EE-44B0-A71D-642A50804BA1}">
      <dgm:prSet/>
      <dgm:spPr/>
      <dgm:t>
        <a:bodyPr/>
        <a:lstStyle/>
        <a:p>
          <a:r>
            <a:rPr lang="en-US"/>
            <a:t>Goals are client driven and </a:t>
          </a:r>
          <a:r>
            <a:rPr lang="en-US" i="1" u="sng"/>
            <a:t>should focus</a:t>
          </a:r>
          <a:r>
            <a:rPr lang="en-US"/>
            <a:t> on housing stability and self sufficiency</a:t>
          </a:r>
        </a:p>
      </dgm:t>
    </dgm:pt>
    <dgm:pt modelId="{9EA4E80B-71C0-4C93-8D29-8009612A7A93}" type="parTrans" cxnId="{4C48FFD7-0E64-4618-8579-05443CC9D3FD}">
      <dgm:prSet/>
      <dgm:spPr/>
      <dgm:t>
        <a:bodyPr/>
        <a:lstStyle/>
        <a:p>
          <a:endParaRPr lang="en-US"/>
        </a:p>
      </dgm:t>
    </dgm:pt>
    <dgm:pt modelId="{8EF959DD-1EB9-4C39-A35D-17CB6F89D1A4}" type="sibTrans" cxnId="{4C48FFD7-0E64-4618-8579-05443CC9D3FD}">
      <dgm:prSet/>
      <dgm:spPr/>
      <dgm:t>
        <a:bodyPr/>
        <a:lstStyle/>
        <a:p>
          <a:endParaRPr lang="en-US"/>
        </a:p>
      </dgm:t>
    </dgm:pt>
    <dgm:pt modelId="{CC6061B4-1420-442E-A317-74C51EC3EE8F}">
      <dgm:prSet/>
      <dgm:spPr/>
      <dgm:t>
        <a:bodyPr/>
        <a:lstStyle/>
        <a:p>
          <a:r>
            <a:rPr lang="en-US"/>
            <a:t>Case management should address a plan for sustainability </a:t>
          </a:r>
        </a:p>
      </dgm:t>
    </dgm:pt>
    <dgm:pt modelId="{E6F4F255-971D-4B79-86B9-A41B74781755}" type="parTrans" cxnId="{3FBFCEA1-3CB1-4401-8548-FAF1AFCEB735}">
      <dgm:prSet/>
      <dgm:spPr/>
      <dgm:t>
        <a:bodyPr/>
        <a:lstStyle/>
        <a:p>
          <a:endParaRPr lang="en-US"/>
        </a:p>
      </dgm:t>
    </dgm:pt>
    <dgm:pt modelId="{2847B241-C237-49A8-AEA0-EADF49C4FD1F}" type="sibTrans" cxnId="{3FBFCEA1-3CB1-4401-8548-FAF1AFCEB735}">
      <dgm:prSet/>
      <dgm:spPr/>
      <dgm:t>
        <a:bodyPr/>
        <a:lstStyle/>
        <a:p>
          <a:endParaRPr lang="en-US"/>
        </a:p>
      </dgm:t>
    </dgm:pt>
    <dgm:pt modelId="{FC3D27BD-5C1D-4598-960A-DB90154505AF}">
      <dgm:prSet/>
      <dgm:spPr/>
      <dgm:t>
        <a:bodyPr/>
        <a:lstStyle/>
        <a:p>
          <a:r>
            <a:rPr lang="en-US" b="1"/>
            <a:t>What is the client planning to do when assistance ends?</a:t>
          </a:r>
          <a:endParaRPr lang="en-US"/>
        </a:p>
      </dgm:t>
    </dgm:pt>
    <dgm:pt modelId="{F3C88456-6591-4497-AFFF-0BF5B9032490}" type="parTrans" cxnId="{8F0EDE1F-213F-4F31-93F2-50A1F4784F44}">
      <dgm:prSet/>
      <dgm:spPr/>
      <dgm:t>
        <a:bodyPr/>
        <a:lstStyle/>
        <a:p>
          <a:endParaRPr lang="en-US"/>
        </a:p>
      </dgm:t>
    </dgm:pt>
    <dgm:pt modelId="{D8545961-33F0-4C2C-87E1-4274DC7AF65E}" type="sibTrans" cxnId="{8F0EDE1F-213F-4F31-93F2-50A1F4784F44}">
      <dgm:prSet/>
      <dgm:spPr/>
      <dgm:t>
        <a:bodyPr/>
        <a:lstStyle/>
        <a:p>
          <a:endParaRPr lang="en-US"/>
        </a:p>
      </dgm:t>
    </dgm:pt>
    <dgm:pt modelId="{5C0ECD45-DD3E-476B-AEA0-535AB11B3D93}">
      <dgm:prSet/>
      <dgm:spPr/>
      <dgm:t>
        <a:bodyPr/>
        <a:lstStyle/>
        <a:p>
          <a:r>
            <a:rPr lang="en-US" b="1" dirty="0" err="1"/>
            <a:t>ZeroV</a:t>
          </a:r>
          <a:r>
            <a:rPr lang="en-US" b="1" dirty="0"/>
            <a:t> Case Managers support/facilitate local case management</a:t>
          </a:r>
          <a:endParaRPr lang="en-US" dirty="0"/>
        </a:p>
      </dgm:t>
    </dgm:pt>
    <dgm:pt modelId="{35B26A5F-3BF5-498F-B535-2A237ED5849D}" type="parTrans" cxnId="{76236AFD-C8DF-4EB1-95E8-78BD152B70D1}">
      <dgm:prSet/>
      <dgm:spPr/>
      <dgm:t>
        <a:bodyPr/>
        <a:lstStyle/>
        <a:p>
          <a:endParaRPr lang="en-US"/>
        </a:p>
      </dgm:t>
    </dgm:pt>
    <dgm:pt modelId="{84738EC3-4B06-4935-9FFE-BD728CFA2BC9}" type="sibTrans" cxnId="{76236AFD-C8DF-4EB1-95E8-78BD152B70D1}">
      <dgm:prSet/>
      <dgm:spPr/>
      <dgm:t>
        <a:bodyPr/>
        <a:lstStyle/>
        <a:p>
          <a:endParaRPr lang="en-US"/>
        </a:p>
      </dgm:t>
    </dgm:pt>
    <dgm:pt modelId="{E9903052-1EA9-0044-B178-982291776B06}" type="pres">
      <dgm:prSet presAssocID="{27E69B3E-E643-4AD9-8472-7CB8F084C091}" presName="linear" presStyleCnt="0">
        <dgm:presLayoutVars>
          <dgm:animLvl val="lvl"/>
          <dgm:resizeHandles val="exact"/>
        </dgm:presLayoutVars>
      </dgm:prSet>
      <dgm:spPr/>
    </dgm:pt>
    <dgm:pt modelId="{590103AA-A8E4-DF40-9DEC-D6874DB6A089}" type="pres">
      <dgm:prSet presAssocID="{B0F290F8-00F4-4889-A97E-CDE6901A0E20}" presName="parentText" presStyleLbl="node1" presStyleIdx="0" presStyleCnt="6">
        <dgm:presLayoutVars>
          <dgm:chMax val="0"/>
          <dgm:bulletEnabled val="1"/>
        </dgm:presLayoutVars>
      </dgm:prSet>
      <dgm:spPr/>
    </dgm:pt>
    <dgm:pt modelId="{52135EF8-F469-8A4F-90F8-515E70C847B5}" type="pres">
      <dgm:prSet presAssocID="{0DB8E80A-D542-4973-BE26-CF3F495C7DCD}" presName="spacer" presStyleCnt="0"/>
      <dgm:spPr/>
    </dgm:pt>
    <dgm:pt modelId="{3A9AC5C9-FA1B-2B4D-9992-643BBC0C5DD7}" type="pres">
      <dgm:prSet presAssocID="{BE7B72B7-852A-4A26-A77B-0B3B6DD481F7}" presName="parentText" presStyleLbl="node1" presStyleIdx="1" presStyleCnt="6">
        <dgm:presLayoutVars>
          <dgm:chMax val="0"/>
          <dgm:bulletEnabled val="1"/>
        </dgm:presLayoutVars>
      </dgm:prSet>
      <dgm:spPr/>
    </dgm:pt>
    <dgm:pt modelId="{D7303150-1A10-E94F-B599-F58E75A0EB91}" type="pres">
      <dgm:prSet presAssocID="{F7374C52-A11A-42EB-9F8F-947CB7CF42A3}" presName="spacer" presStyleCnt="0"/>
      <dgm:spPr/>
    </dgm:pt>
    <dgm:pt modelId="{5EC47B5B-5D70-F343-95C3-B3EC076EA3F0}" type="pres">
      <dgm:prSet presAssocID="{9B36447B-9871-4FC1-AA77-5BD6400F74E6}" presName="parentText" presStyleLbl="node1" presStyleIdx="2" presStyleCnt="6">
        <dgm:presLayoutVars>
          <dgm:chMax val="0"/>
          <dgm:bulletEnabled val="1"/>
        </dgm:presLayoutVars>
      </dgm:prSet>
      <dgm:spPr/>
    </dgm:pt>
    <dgm:pt modelId="{4319BAAD-7F3C-C34C-8FEB-2FE30C47D3DE}" type="pres">
      <dgm:prSet presAssocID="{98660773-DD96-49DF-8F07-A4E0C3DB58ED}" presName="spacer" presStyleCnt="0"/>
      <dgm:spPr/>
    </dgm:pt>
    <dgm:pt modelId="{1CD25109-9B4E-584F-94BB-85DC64F9D8AA}" type="pres">
      <dgm:prSet presAssocID="{8D3DD492-E3A5-406B-BA16-1F11177B6D23}" presName="parentText" presStyleLbl="node1" presStyleIdx="3" presStyleCnt="6">
        <dgm:presLayoutVars>
          <dgm:chMax val="0"/>
          <dgm:bulletEnabled val="1"/>
        </dgm:presLayoutVars>
      </dgm:prSet>
      <dgm:spPr/>
    </dgm:pt>
    <dgm:pt modelId="{D288E138-51D0-AE44-AE97-43BEE19A6C77}" type="pres">
      <dgm:prSet presAssocID="{8D3DD492-E3A5-406B-BA16-1F11177B6D23}" presName="childText" presStyleLbl="revTx" presStyleIdx="0" presStyleCnt="2">
        <dgm:presLayoutVars>
          <dgm:bulletEnabled val="1"/>
        </dgm:presLayoutVars>
      </dgm:prSet>
      <dgm:spPr/>
    </dgm:pt>
    <dgm:pt modelId="{0ACB34AA-9422-0944-BD43-175BC888D562}" type="pres">
      <dgm:prSet presAssocID="{CC6061B4-1420-442E-A317-74C51EC3EE8F}" presName="parentText" presStyleLbl="node1" presStyleIdx="4" presStyleCnt="6">
        <dgm:presLayoutVars>
          <dgm:chMax val="0"/>
          <dgm:bulletEnabled val="1"/>
        </dgm:presLayoutVars>
      </dgm:prSet>
      <dgm:spPr/>
    </dgm:pt>
    <dgm:pt modelId="{B9363444-B13F-EE40-B33C-64019F26E847}" type="pres">
      <dgm:prSet presAssocID="{CC6061B4-1420-442E-A317-74C51EC3EE8F}" presName="childText" presStyleLbl="revTx" presStyleIdx="1" presStyleCnt="2">
        <dgm:presLayoutVars>
          <dgm:bulletEnabled val="1"/>
        </dgm:presLayoutVars>
      </dgm:prSet>
      <dgm:spPr/>
    </dgm:pt>
    <dgm:pt modelId="{0A82F076-D0E5-EE45-A6AB-92E0CD6D26CF}" type="pres">
      <dgm:prSet presAssocID="{5C0ECD45-DD3E-476B-AEA0-535AB11B3D93}" presName="parentText" presStyleLbl="node1" presStyleIdx="5" presStyleCnt="6">
        <dgm:presLayoutVars>
          <dgm:chMax val="0"/>
          <dgm:bulletEnabled val="1"/>
        </dgm:presLayoutVars>
      </dgm:prSet>
      <dgm:spPr/>
    </dgm:pt>
  </dgm:ptLst>
  <dgm:cxnLst>
    <dgm:cxn modelId="{C580DC03-FFB4-4EC5-8CDE-C1A32515DF07}" srcId="{27E69B3E-E643-4AD9-8472-7CB8F084C091}" destId="{8D3DD492-E3A5-406B-BA16-1F11177B6D23}" srcOrd="3" destOrd="0" parTransId="{6D5A4FB9-E5AF-49FA-90AE-6F9C807B64D5}" sibTransId="{014C9D62-BF52-47EB-8F47-83CC42F57D03}"/>
    <dgm:cxn modelId="{B9CC9E09-741E-3D42-BF51-575BF3A9B818}" type="presOf" srcId="{27E69B3E-E643-4AD9-8472-7CB8F084C091}" destId="{E9903052-1EA9-0044-B178-982291776B06}" srcOrd="0" destOrd="0" presId="urn:microsoft.com/office/officeart/2005/8/layout/vList2"/>
    <dgm:cxn modelId="{8F0EDE1F-213F-4F31-93F2-50A1F4784F44}" srcId="{CC6061B4-1420-442E-A317-74C51EC3EE8F}" destId="{FC3D27BD-5C1D-4598-960A-DB90154505AF}" srcOrd="0" destOrd="0" parTransId="{F3C88456-6591-4497-AFFF-0BF5B9032490}" sibTransId="{D8545961-33F0-4C2C-87E1-4274DC7AF65E}"/>
    <dgm:cxn modelId="{01C2FB20-A6D8-3A48-9A98-CBF2735E7BA1}" type="presOf" srcId="{5FEF4D62-FFAC-4BF8-A19C-4F2231F4D0AE}" destId="{D288E138-51D0-AE44-AE97-43BEE19A6C77}" srcOrd="0" destOrd="0" presId="urn:microsoft.com/office/officeart/2005/8/layout/vList2"/>
    <dgm:cxn modelId="{F01FED30-9E26-443B-963D-87641C074AF3}" srcId="{27E69B3E-E643-4AD9-8472-7CB8F084C091}" destId="{9B36447B-9871-4FC1-AA77-5BD6400F74E6}" srcOrd="2" destOrd="0" parTransId="{2BFF8500-180A-4EB2-A22E-45A09E3696DD}" sibTransId="{98660773-DD96-49DF-8F07-A4E0C3DB58ED}"/>
    <dgm:cxn modelId="{062D3932-687B-7843-8A70-612DD467672B}" type="presOf" srcId="{FC3D27BD-5C1D-4598-960A-DB90154505AF}" destId="{B9363444-B13F-EE40-B33C-64019F26E847}" srcOrd="0" destOrd="0" presId="urn:microsoft.com/office/officeart/2005/8/layout/vList2"/>
    <dgm:cxn modelId="{9485CB3F-DAB3-4274-AFBD-81229D4CFC94}" srcId="{27E69B3E-E643-4AD9-8472-7CB8F084C091}" destId="{B0F290F8-00F4-4889-A97E-CDE6901A0E20}" srcOrd="0" destOrd="0" parTransId="{A25AA0AD-9A67-49F3-B31A-227EB24E5482}" sibTransId="{0DB8E80A-D542-4973-BE26-CF3F495C7DCD}"/>
    <dgm:cxn modelId="{649A7D5A-8642-1349-A0D3-8C3F6312BC49}" type="presOf" srcId="{5C0ECD45-DD3E-476B-AEA0-535AB11B3D93}" destId="{0A82F076-D0E5-EE45-A6AB-92E0CD6D26CF}" srcOrd="0" destOrd="0" presId="urn:microsoft.com/office/officeart/2005/8/layout/vList2"/>
    <dgm:cxn modelId="{9DA9069B-6763-6A49-B386-DB8C6EA9AC92}" type="presOf" srcId="{B0F290F8-00F4-4889-A97E-CDE6901A0E20}" destId="{590103AA-A8E4-DF40-9DEC-D6874DB6A089}" srcOrd="0" destOrd="0" presId="urn:microsoft.com/office/officeart/2005/8/layout/vList2"/>
    <dgm:cxn modelId="{5277599D-C269-4C41-AD31-67E58B128727}" type="presOf" srcId="{9B36447B-9871-4FC1-AA77-5BD6400F74E6}" destId="{5EC47B5B-5D70-F343-95C3-B3EC076EA3F0}" srcOrd="0" destOrd="0" presId="urn:microsoft.com/office/officeart/2005/8/layout/vList2"/>
    <dgm:cxn modelId="{3FBFCEA1-3CB1-4401-8548-FAF1AFCEB735}" srcId="{27E69B3E-E643-4AD9-8472-7CB8F084C091}" destId="{CC6061B4-1420-442E-A317-74C51EC3EE8F}" srcOrd="4" destOrd="0" parTransId="{E6F4F255-971D-4B79-86B9-A41B74781755}" sibTransId="{2847B241-C237-49A8-AEA0-EADF49C4FD1F}"/>
    <dgm:cxn modelId="{6076D2B8-CEF2-4D04-BA49-2BF0D50B2E8A}" srcId="{8D3DD492-E3A5-406B-BA16-1F11177B6D23}" destId="{5FEF4D62-FFAC-4BF8-A19C-4F2231F4D0AE}" srcOrd="0" destOrd="0" parTransId="{A360D1E8-3606-4037-B357-817676C90C1B}" sibTransId="{C1FA33C6-D96E-49DB-99BD-FD0C150D862D}"/>
    <dgm:cxn modelId="{AEBE6DB9-C444-614F-8E6D-15E71B6931E6}" type="presOf" srcId="{BE7B72B7-852A-4A26-A77B-0B3B6DD481F7}" destId="{3A9AC5C9-FA1B-2B4D-9992-643BBC0C5DD7}" srcOrd="0" destOrd="0" presId="urn:microsoft.com/office/officeart/2005/8/layout/vList2"/>
    <dgm:cxn modelId="{AF45D2C8-F510-44C9-88C1-FE375F3267FE}" srcId="{27E69B3E-E643-4AD9-8472-7CB8F084C091}" destId="{BE7B72B7-852A-4A26-A77B-0B3B6DD481F7}" srcOrd="1" destOrd="0" parTransId="{175FB3E2-DD41-40BC-A10E-3F5F6932ABDE}" sibTransId="{F7374C52-A11A-42EB-9F8F-947CB7CF42A3}"/>
    <dgm:cxn modelId="{B42D57D6-F50E-8D47-B268-0234F0237DE5}" type="presOf" srcId="{CC6061B4-1420-442E-A317-74C51EC3EE8F}" destId="{0ACB34AA-9422-0944-BD43-175BC888D562}" srcOrd="0" destOrd="0" presId="urn:microsoft.com/office/officeart/2005/8/layout/vList2"/>
    <dgm:cxn modelId="{B28229D7-51EB-E54C-9003-CB7A781EB4A2}" type="presOf" srcId="{78B4BD90-65EE-44B0-A71D-642A50804BA1}" destId="{D288E138-51D0-AE44-AE97-43BEE19A6C77}" srcOrd="0" destOrd="1" presId="urn:microsoft.com/office/officeart/2005/8/layout/vList2"/>
    <dgm:cxn modelId="{4C48FFD7-0E64-4618-8579-05443CC9D3FD}" srcId="{8D3DD492-E3A5-406B-BA16-1F11177B6D23}" destId="{78B4BD90-65EE-44B0-A71D-642A50804BA1}" srcOrd="1" destOrd="0" parTransId="{9EA4E80B-71C0-4C93-8D29-8009612A7A93}" sibTransId="{8EF959DD-1EB9-4C39-A35D-17CB6F89D1A4}"/>
    <dgm:cxn modelId="{FD69B6ED-095E-6244-8A6C-18B4C3884CD5}" type="presOf" srcId="{8D3DD492-E3A5-406B-BA16-1F11177B6D23}" destId="{1CD25109-9B4E-584F-94BB-85DC64F9D8AA}" srcOrd="0" destOrd="0" presId="urn:microsoft.com/office/officeart/2005/8/layout/vList2"/>
    <dgm:cxn modelId="{76236AFD-C8DF-4EB1-95E8-78BD152B70D1}" srcId="{27E69B3E-E643-4AD9-8472-7CB8F084C091}" destId="{5C0ECD45-DD3E-476B-AEA0-535AB11B3D93}" srcOrd="5" destOrd="0" parTransId="{35B26A5F-3BF5-498F-B535-2A237ED5849D}" sibTransId="{84738EC3-4B06-4935-9FFE-BD728CFA2BC9}"/>
    <dgm:cxn modelId="{B090E9B9-21A9-BB49-A486-E917F28AF4DD}" type="presParOf" srcId="{E9903052-1EA9-0044-B178-982291776B06}" destId="{590103AA-A8E4-DF40-9DEC-D6874DB6A089}" srcOrd="0" destOrd="0" presId="urn:microsoft.com/office/officeart/2005/8/layout/vList2"/>
    <dgm:cxn modelId="{BA9B6C7F-A8A2-1F4E-9AC5-39D71A2709CC}" type="presParOf" srcId="{E9903052-1EA9-0044-B178-982291776B06}" destId="{52135EF8-F469-8A4F-90F8-515E70C847B5}" srcOrd="1" destOrd="0" presId="urn:microsoft.com/office/officeart/2005/8/layout/vList2"/>
    <dgm:cxn modelId="{9CCD7CEA-7BD6-F140-A5A9-CCFDC948687A}" type="presParOf" srcId="{E9903052-1EA9-0044-B178-982291776B06}" destId="{3A9AC5C9-FA1B-2B4D-9992-643BBC0C5DD7}" srcOrd="2" destOrd="0" presId="urn:microsoft.com/office/officeart/2005/8/layout/vList2"/>
    <dgm:cxn modelId="{B0DB7B9C-40AF-E94D-B82C-04FDD6CA6DC6}" type="presParOf" srcId="{E9903052-1EA9-0044-B178-982291776B06}" destId="{D7303150-1A10-E94F-B599-F58E75A0EB91}" srcOrd="3" destOrd="0" presId="urn:microsoft.com/office/officeart/2005/8/layout/vList2"/>
    <dgm:cxn modelId="{D33657D2-B47A-D04E-B837-0CFA37447E6A}" type="presParOf" srcId="{E9903052-1EA9-0044-B178-982291776B06}" destId="{5EC47B5B-5D70-F343-95C3-B3EC076EA3F0}" srcOrd="4" destOrd="0" presId="urn:microsoft.com/office/officeart/2005/8/layout/vList2"/>
    <dgm:cxn modelId="{DEE7D5CF-4685-C34E-992C-0FA66C1FBCA9}" type="presParOf" srcId="{E9903052-1EA9-0044-B178-982291776B06}" destId="{4319BAAD-7F3C-C34C-8FEB-2FE30C47D3DE}" srcOrd="5" destOrd="0" presId="urn:microsoft.com/office/officeart/2005/8/layout/vList2"/>
    <dgm:cxn modelId="{89D66207-C732-004B-A731-57EC8A0FCF62}" type="presParOf" srcId="{E9903052-1EA9-0044-B178-982291776B06}" destId="{1CD25109-9B4E-584F-94BB-85DC64F9D8AA}" srcOrd="6" destOrd="0" presId="urn:microsoft.com/office/officeart/2005/8/layout/vList2"/>
    <dgm:cxn modelId="{B16B613D-DF55-2946-8B49-90C257345DC3}" type="presParOf" srcId="{E9903052-1EA9-0044-B178-982291776B06}" destId="{D288E138-51D0-AE44-AE97-43BEE19A6C77}" srcOrd="7" destOrd="0" presId="urn:microsoft.com/office/officeart/2005/8/layout/vList2"/>
    <dgm:cxn modelId="{2DD8B778-029D-5A46-9D6E-8311D938C4A5}" type="presParOf" srcId="{E9903052-1EA9-0044-B178-982291776B06}" destId="{0ACB34AA-9422-0944-BD43-175BC888D562}" srcOrd="8" destOrd="0" presId="urn:microsoft.com/office/officeart/2005/8/layout/vList2"/>
    <dgm:cxn modelId="{B0265A95-1013-4544-B8A8-FD2D026C9447}" type="presParOf" srcId="{E9903052-1EA9-0044-B178-982291776B06}" destId="{B9363444-B13F-EE40-B33C-64019F26E847}" srcOrd="9" destOrd="0" presId="urn:microsoft.com/office/officeart/2005/8/layout/vList2"/>
    <dgm:cxn modelId="{C06C6923-68EB-084F-96CE-677B544CD2B4}" type="presParOf" srcId="{E9903052-1EA9-0044-B178-982291776B06}" destId="{0A82F076-D0E5-EE45-A6AB-92E0CD6D26CF}"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EA9DC-FD18-AA4B-B2A6-D90BCFBE6EDF}">
      <dsp:nvSpPr>
        <dsp:cNvPr id="0" name=""/>
        <dsp:cNvSpPr/>
      </dsp:nvSpPr>
      <dsp:spPr>
        <a:xfrm>
          <a:off x="0" y="1025741"/>
          <a:ext cx="7855100" cy="1009125"/>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err="1"/>
            <a:t>ZeroV</a:t>
          </a:r>
          <a:r>
            <a:rPr lang="en-US" sz="2300" kern="1200" dirty="0"/>
            <a:t> annually operates $2.8M in housing funding</a:t>
          </a:r>
        </a:p>
      </dsp:txBody>
      <dsp:txXfrm>
        <a:off x="49261" y="1075002"/>
        <a:ext cx="7756578" cy="910603"/>
      </dsp:txXfrm>
    </dsp:sp>
    <dsp:sp modelId="{45B86290-06A7-5849-B011-705751D82A2F}">
      <dsp:nvSpPr>
        <dsp:cNvPr id="0" name=""/>
        <dsp:cNvSpPr/>
      </dsp:nvSpPr>
      <dsp:spPr>
        <a:xfrm>
          <a:off x="0" y="2125209"/>
          <a:ext cx="7855100" cy="1761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399"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HOME TBRA </a:t>
          </a:r>
        </a:p>
        <a:p>
          <a:pPr marL="171450" lvl="1" indent="-171450" algn="l" defTabSz="800100">
            <a:lnSpc>
              <a:spcPct val="90000"/>
            </a:lnSpc>
            <a:spcBef>
              <a:spcPct val="0"/>
            </a:spcBef>
            <a:spcAft>
              <a:spcPct val="20000"/>
            </a:spcAft>
            <a:buChar char="•"/>
          </a:pPr>
          <a:r>
            <a:rPr lang="en-US" sz="1800" kern="1200" dirty="0" err="1"/>
            <a:t>CoC</a:t>
          </a:r>
          <a:r>
            <a:rPr lang="en-US" sz="1800" kern="1200" dirty="0"/>
            <a:t> Rapid Rehousing grant</a:t>
          </a:r>
        </a:p>
        <a:p>
          <a:pPr marL="171450" lvl="1" indent="-171450" algn="l" defTabSz="800100">
            <a:lnSpc>
              <a:spcPct val="90000"/>
            </a:lnSpc>
            <a:spcBef>
              <a:spcPct val="0"/>
            </a:spcBef>
            <a:spcAft>
              <a:spcPct val="20000"/>
            </a:spcAft>
            <a:buChar char="•"/>
          </a:pPr>
          <a:r>
            <a:rPr lang="en-US" sz="1800" kern="1200" dirty="0"/>
            <a:t>DV Bonus Rapid Rehousing grant</a:t>
          </a:r>
        </a:p>
        <a:p>
          <a:pPr marL="171450" lvl="1" indent="-171450" algn="l" defTabSz="800100">
            <a:lnSpc>
              <a:spcPct val="90000"/>
            </a:lnSpc>
            <a:spcBef>
              <a:spcPct val="0"/>
            </a:spcBef>
            <a:spcAft>
              <a:spcPct val="20000"/>
            </a:spcAft>
            <a:buChar char="•"/>
          </a:pPr>
          <a:r>
            <a:rPr lang="en-US" sz="1800" kern="1200" dirty="0"/>
            <a:t>Louisville RRH grant</a:t>
          </a:r>
        </a:p>
        <a:p>
          <a:pPr marL="171450" lvl="1" indent="-171450" algn="l" defTabSz="800100">
            <a:lnSpc>
              <a:spcPct val="90000"/>
            </a:lnSpc>
            <a:spcBef>
              <a:spcPct val="0"/>
            </a:spcBef>
            <a:spcAft>
              <a:spcPct val="20000"/>
            </a:spcAft>
            <a:buChar char="•"/>
          </a:pPr>
          <a:r>
            <a:rPr lang="en-US" sz="1800" kern="1200" dirty="0"/>
            <a:t>OVW Transitional Housing grant</a:t>
          </a:r>
        </a:p>
        <a:p>
          <a:pPr marL="171450" lvl="1" indent="-171450" algn="l" defTabSz="800100">
            <a:lnSpc>
              <a:spcPct val="90000"/>
            </a:lnSpc>
            <a:spcBef>
              <a:spcPct val="0"/>
            </a:spcBef>
            <a:spcAft>
              <a:spcPct val="20000"/>
            </a:spcAft>
            <a:buChar char="•"/>
          </a:pPr>
          <a:endParaRPr lang="en-US" sz="1800" kern="1200" dirty="0"/>
        </a:p>
      </dsp:txBody>
      <dsp:txXfrm>
        <a:off x="0" y="2125209"/>
        <a:ext cx="7855100" cy="1761570"/>
      </dsp:txXfrm>
    </dsp:sp>
    <dsp:sp modelId="{E54A37F2-1ED9-E341-BC4E-1F180DFDA067}">
      <dsp:nvSpPr>
        <dsp:cNvPr id="0" name=""/>
        <dsp:cNvSpPr/>
      </dsp:nvSpPr>
      <dsp:spPr>
        <a:xfrm>
          <a:off x="0" y="6209"/>
          <a:ext cx="7855100" cy="1009125"/>
        </a:xfrm>
        <a:prstGeom prst="roundRect">
          <a:avLst/>
        </a:prstGeom>
        <a:gradFill rotWithShape="0">
          <a:gsLst>
            <a:gs pos="0">
              <a:schemeClr val="accent2">
                <a:hueOff val="-716791"/>
                <a:satOff val="-17272"/>
                <a:lumOff val="-10393"/>
                <a:alphaOff val="0"/>
                <a:tint val="96000"/>
                <a:lumMod val="100000"/>
              </a:schemeClr>
            </a:gs>
            <a:gs pos="78000">
              <a:schemeClr val="accent2">
                <a:hueOff val="-716791"/>
                <a:satOff val="-17272"/>
                <a:lumOff val="-1039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84 tax credit units across KY</a:t>
          </a:r>
        </a:p>
      </dsp:txBody>
      <dsp:txXfrm>
        <a:off x="49261" y="55470"/>
        <a:ext cx="7756578" cy="910603"/>
      </dsp:txXfrm>
    </dsp:sp>
    <dsp:sp modelId="{37C23A31-EA40-3948-A069-C5EE8C97B8D5}">
      <dsp:nvSpPr>
        <dsp:cNvPr id="0" name=""/>
        <dsp:cNvSpPr/>
      </dsp:nvSpPr>
      <dsp:spPr>
        <a:xfrm>
          <a:off x="0" y="3908258"/>
          <a:ext cx="7855100" cy="1009125"/>
        </a:xfrm>
        <a:prstGeom prst="roundRect">
          <a:avLst/>
        </a:prstGeom>
        <a:gradFill rotWithShape="0">
          <a:gsLst>
            <a:gs pos="0">
              <a:schemeClr val="accent2">
                <a:hueOff val="-1433582"/>
                <a:satOff val="-34544"/>
                <a:lumOff val="-20785"/>
                <a:alphaOff val="0"/>
                <a:tint val="96000"/>
                <a:lumMod val="100000"/>
              </a:schemeClr>
            </a:gs>
            <a:gs pos="78000">
              <a:schemeClr val="accent2">
                <a:hueOff val="-1433582"/>
                <a:satOff val="-34544"/>
                <a:lumOff val="-2078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Survivor housing needs based on October LPC data:  215</a:t>
          </a:r>
        </a:p>
        <a:p>
          <a:pPr marL="0" lvl="0" indent="0" algn="l" defTabSz="1022350">
            <a:lnSpc>
              <a:spcPct val="90000"/>
            </a:lnSpc>
            <a:spcBef>
              <a:spcPct val="0"/>
            </a:spcBef>
            <a:spcAft>
              <a:spcPct val="35000"/>
            </a:spcAft>
            <a:buNone/>
          </a:pPr>
          <a:endParaRPr lang="en-US" sz="2300" kern="1200" dirty="0"/>
        </a:p>
      </dsp:txBody>
      <dsp:txXfrm>
        <a:off x="49261" y="3957519"/>
        <a:ext cx="7756578" cy="910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103AA-A8E4-DF40-9DEC-D6874DB6A089}">
      <dsp:nvSpPr>
        <dsp:cNvPr id="0" name=""/>
        <dsp:cNvSpPr/>
      </dsp:nvSpPr>
      <dsp:spPr>
        <a:xfrm>
          <a:off x="0" y="90941"/>
          <a:ext cx="6628804" cy="65637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Voluntary Services for case management. Clients actively working with advocates tend to fare better. </a:t>
          </a:r>
        </a:p>
      </dsp:txBody>
      <dsp:txXfrm>
        <a:off x="32041" y="122982"/>
        <a:ext cx="6564722" cy="592288"/>
      </dsp:txXfrm>
    </dsp:sp>
    <dsp:sp modelId="{3A9AC5C9-FA1B-2B4D-9992-643BBC0C5DD7}">
      <dsp:nvSpPr>
        <dsp:cNvPr id="0" name=""/>
        <dsp:cNvSpPr/>
      </dsp:nvSpPr>
      <dsp:spPr>
        <a:xfrm>
          <a:off x="0" y="796271"/>
          <a:ext cx="6628804" cy="656370"/>
        </a:xfrm>
        <a:prstGeom prst="roundRect">
          <a:avLst/>
        </a:prstGeom>
        <a:gradFill rotWithShape="0">
          <a:gsLst>
            <a:gs pos="0">
              <a:schemeClr val="accent2">
                <a:hueOff val="-286716"/>
                <a:satOff val="-6909"/>
                <a:lumOff val="-4157"/>
                <a:alphaOff val="0"/>
                <a:tint val="96000"/>
                <a:lumMod val="100000"/>
              </a:schemeClr>
            </a:gs>
            <a:gs pos="78000">
              <a:schemeClr val="accent2">
                <a:hueOff val="-286716"/>
                <a:satOff val="-6909"/>
                <a:lumOff val="-415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How often clients and case managers meet varies, but meetings should occur at least monthly</a:t>
          </a:r>
        </a:p>
      </dsp:txBody>
      <dsp:txXfrm>
        <a:off x="32041" y="828312"/>
        <a:ext cx="6564722" cy="592288"/>
      </dsp:txXfrm>
    </dsp:sp>
    <dsp:sp modelId="{5EC47B5B-5D70-F343-95C3-B3EC076EA3F0}">
      <dsp:nvSpPr>
        <dsp:cNvPr id="0" name=""/>
        <dsp:cNvSpPr/>
      </dsp:nvSpPr>
      <dsp:spPr>
        <a:xfrm>
          <a:off x="0" y="1501601"/>
          <a:ext cx="6628804" cy="656370"/>
        </a:xfrm>
        <a:prstGeom prst="roundRect">
          <a:avLst/>
        </a:prstGeom>
        <a:gradFill rotWithShape="0">
          <a:gsLst>
            <a:gs pos="0">
              <a:schemeClr val="accent2">
                <a:hueOff val="-573433"/>
                <a:satOff val="-13818"/>
                <a:lumOff val="-8314"/>
                <a:alphaOff val="0"/>
                <a:tint val="96000"/>
                <a:lumMod val="100000"/>
              </a:schemeClr>
            </a:gs>
            <a:gs pos="78000">
              <a:schemeClr val="accent2">
                <a:hueOff val="-573433"/>
                <a:satOff val="-13818"/>
                <a:lumOff val="-831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Meetings can take place in person or via technology</a:t>
          </a:r>
        </a:p>
      </dsp:txBody>
      <dsp:txXfrm>
        <a:off x="32041" y="1533642"/>
        <a:ext cx="6564722" cy="592288"/>
      </dsp:txXfrm>
    </dsp:sp>
    <dsp:sp modelId="{1CD25109-9B4E-584F-94BB-85DC64F9D8AA}">
      <dsp:nvSpPr>
        <dsp:cNvPr id="0" name=""/>
        <dsp:cNvSpPr/>
      </dsp:nvSpPr>
      <dsp:spPr>
        <a:xfrm>
          <a:off x="0" y="2206931"/>
          <a:ext cx="6628804" cy="656370"/>
        </a:xfrm>
        <a:prstGeom prst="roundRect">
          <a:avLst/>
        </a:prstGeom>
        <a:gradFill rotWithShape="0">
          <a:gsLst>
            <a:gs pos="0">
              <a:schemeClr val="accent2">
                <a:hueOff val="-860149"/>
                <a:satOff val="-20726"/>
                <a:lumOff val="-12471"/>
                <a:alphaOff val="0"/>
                <a:tint val="96000"/>
                <a:lumMod val="100000"/>
              </a:schemeClr>
            </a:gs>
            <a:gs pos="78000">
              <a:schemeClr val="accent2">
                <a:hueOff val="-860149"/>
                <a:satOff val="-20726"/>
                <a:lumOff val="-12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All clients should have a housing stability plan</a:t>
          </a:r>
        </a:p>
      </dsp:txBody>
      <dsp:txXfrm>
        <a:off x="32041" y="2238972"/>
        <a:ext cx="6564722" cy="592288"/>
      </dsp:txXfrm>
    </dsp:sp>
    <dsp:sp modelId="{D288E138-51D0-AE44-AE97-43BEE19A6C77}">
      <dsp:nvSpPr>
        <dsp:cNvPr id="0" name=""/>
        <dsp:cNvSpPr/>
      </dsp:nvSpPr>
      <dsp:spPr>
        <a:xfrm>
          <a:off x="0" y="2863301"/>
          <a:ext cx="6628804" cy="431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465"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Plan should be based on the specific stability needs of the client </a:t>
          </a:r>
        </a:p>
        <a:p>
          <a:pPr marL="114300" lvl="1" indent="-114300" algn="l" defTabSz="577850">
            <a:lnSpc>
              <a:spcPct val="90000"/>
            </a:lnSpc>
            <a:spcBef>
              <a:spcPct val="0"/>
            </a:spcBef>
            <a:spcAft>
              <a:spcPct val="20000"/>
            </a:spcAft>
            <a:buChar char="•"/>
          </a:pPr>
          <a:r>
            <a:rPr lang="en-US" sz="1300" kern="1200"/>
            <a:t>Goals are client driven and </a:t>
          </a:r>
          <a:r>
            <a:rPr lang="en-US" sz="1300" i="1" u="sng" kern="1200"/>
            <a:t>should focus</a:t>
          </a:r>
          <a:r>
            <a:rPr lang="en-US" sz="1300" kern="1200"/>
            <a:t> on housing stability and self sufficiency</a:t>
          </a:r>
        </a:p>
      </dsp:txBody>
      <dsp:txXfrm>
        <a:off x="0" y="2863301"/>
        <a:ext cx="6628804" cy="431077"/>
      </dsp:txXfrm>
    </dsp:sp>
    <dsp:sp modelId="{0ACB34AA-9422-0944-BD43-175BC888D562}">
      <dsp:nvSpPr>
        <dsp:cNvPr id="0" name=""/>
        <dsp:cNvSpPr/>
      </dsp:nvSpPr>
      <dsp:spPr>
        <a:xfrm>
          <a:off x="0" y="3294379"/>
          <a:ext cx="6628804" cy="656370"/>
        </a:xfrm>
        <a:prstGeom prst="roundRect">
          <a:avLst/>
        </a:prstGeom>
        <a:gradFill rotWithShape="0">
          <a:gsLst>
            <a:gs pos="0">
              <a:schemeClr val="accent2">
                <a:hueOff val="-1146866"/>
                <a:satOff val="-27635"/>
                <a:lumOff val="-16628"/>
                <a:alphaOff val="0"/>
                <a:tint val="96000"/>
                <a:lumMod val="100000"/>
              </a:schemeClr>
            </a:gs>
            <a:gs pos="78000">
              <a:schemeClr val="accent2">
                <a:hueOff val="-1146866"/>
                <a:satOff val="-27635"/>
                <a:lumOff val="-1662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Case management should address a plan for sustainability </a:t>
          </a:r>
        </a:p>
      </dsp:txBody>
      <dsp:txXfrm>
        <a:off x="32041" y="3326420"/>
        <a:ext cx="6564722" cy="592288"/>
      </dsp:txXfrm>
    </dsp:sp>
    <dsp:sp modelId="{B9363444-B13F-EE40-B33C-64019F26E847}">
      <dsp:nvSpPr>
        <dsp:cNvPr id="0" name=""/>
        <dsp:cNvSpPr/>
      </dsp:nvSpPr>
      <dsp:spPr>
        <a:xfrm>
          <a:off x="0" y="3950749"/>
          <a:ext cx="6628804"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465"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b="1" kern="1200"/>
            <a:t>What is the client planning to do when assistance ends?</a:t>
          </a:r>
          <a:endParaRPr lang="en-US" sz="1300" kern="1200"/>
        </a:p>
      </dsp:txBody>
      <dsp:txXfrm>
        <a:off x="0" y="3950749"/>
        <a:ext cx="6628804" cy="281520"/>
      </dsp:txXfrm>
    </dsp:sp>
    <dsp:sp modelId="{0A82F076-D0E5-EE45-A6AB-92E0CD6D26CF}">
      <dsp:nvSpPr>
        <dsp:cNvPr id="0" name=""/>
        <dsp:cNvSpPr/>
      </dsp:nvSpPr>
      <dsp:spPr>
        <a:xfrm>
          <a:off x="0" y="4232269"/>
          <a:ext cx="6628804" cy="656370"/>
        </a:xfrm>
        <a:prstGeom prst="roundRect">
          <a:avLst/>
        </a:prstGeom>
        <a:gradFill rotWithShape="0">
          <a:gsLst>
            <a:gs pos="0">
              <a:schemeClr val="accent2">
                <a:hueOff val="-1433582"/>
                <a:satOff val="-34544"/>
                <a:lumOff val="-20785"/>
                <a:alphaOff val="0"/>
                <a:tint val="96000"/>
                <a:lumMod val="100000"/>
              </a:schemeClr>
            </a:gs>
            <a:gs pos="78000">
              <a:schemeClr val="accent2">
                <a:hueOff val="-1433582"/>
                <a:satOff val="-34544"/>
                <a:lumOff val="-2078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err="1"/>
            <a:t>ZeroV</a:t>
          </a:r>
          <a:r>
            <a:rPr lang="en-US" sz="1700" b="1" kern="1200" dirty="0"/>
            <a:t> Case Managers support/facilitate local case management</a:t>
          </a:r>
          <a:endParaRPr lang="en-US" sz="1700" kern="1200" dirty="0"/>
        </a:p>
      </dsp:txBody>
      <dsp:txXfrm>
        <a:off x="32041" y="4264310"/>
        <a:ext cx="6564722" cy="59228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4542F0D-EDE2-4AB5-8DAE-69D0EA598D55}" type="datetimeFigureOut">
              <a:rPr lang="en-US" smtClean="0"/>
              <a:t>10/25/24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9885A27-76DE-47FE-B39D-DC90D7F35EB6}" type="slidenum">
              <a:rPr lang="en-US" smtClean="0"/>
              <a:t>‹#›</a:t>
            </a:fld>
            <a:endParaRPr lang="en-US"/>
          </a:p>
        </p:txBody>
      </p:sp>
    </p:spTree>
    <p:extLst>
      <p:ext uri="{BB962C8B-B14F-4D97-AF65-F5344CB8AC3E}">
        <p14:creationId xmlns:p14="http://schemas.microsoft.com/office/powerpoint/2010/main" val="4085891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CFD4979-2310-4520-ABB8-DAF38C56F0E2}" type="datetimeFigureOut">
              <a:rPr lang="en-US" smtClean="0"/>
              <a:t>10/25/24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285EC3D-A6AA-4864-A8C3-34A158083CF6}" type="slidenum">
              <a:rPr lang="en-US" smtClean="0"/>
              <a:t>‹#›</a:t>
            </a:fld>
            <a:endParaRPr lang="en-US"/>
          </a:p>
        </p:txBody>
      </p:sp>
    </p:spTree>
    <p:extLst>
      <p:ext uri="{BB962C8B-B14F-4D97-AF65-F5344CB8AC3E}">
        <p14:creationId xmlns:p14="http://schemas.microsoft.com/office/powerpoint/2010/main" val="2220179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0697B046-AEF9-D846-803C-85F7B3D1A4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A4A70932-D520-2E40-A96B-77C7DF0782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23555" name="Slide Number Placeholder 3">
            <a:extLst>
              <a:ext uri="{FF2B5EF4-FFF2-40B4-BE49-F238E27FC236}">
                <a16:creationId xmlns:a16="http://schemas.microsoft.com/office/drawing/2014/main" id="{719A2D9F-F0EA-4D48-8D9B-C476F21A20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57066" indent="-291179">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64717" indent="-232943">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30604" indent="-232943">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96491" indent="-232943">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62377" indent="-23294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28264" indent="-23294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94151" indent="-23294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60038" indent="-23294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5900D1E-7E1C-7A45-9EA3-DBEA3685A16F}" type="slidenum">
              <a:rPr lang="en-US" altLang="en-US">
                <a:latin typeface="Arial" panose="020B0604020202020204" pitchFamily="34" charset="0"/>
              </a:rPr>
              <a:pPr>
                <a:spcBef>
                  <a:spcPct val="0"/>
                </a:spcBef>
              </a:pPr>
              <a:t>6</a:t>
            </a:fld>
            <a:endParaRPr lang="en-US" altLang="en-US">
              <a:latin typeface="Arial" panose="020B0604020202020204" pitchFamily="34" charset="0"/>
            </a:endParaRPr>
          </a:p>
        </p:txBody>
      </p:sp>
    </p:spTree>
    <p:extLst>
      <p:ext uri="{BB962C8B-B14F-4D97-AF65-F5344CB8AC3E}">
        <p14:creationId xmlns:p14="http://schemas.microsoft.com/office/powerpoint/2010/main" val="2011235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Kentucky Housing Corporation made the $4.6 million project possible with Low-Income Housing Tax Credits and a low-interest loan from the state’s Affordable Housing Trust Fund.  We also want to thank the Lexington-Fayette Urban County Government which contributed almost $500,000 in federal HOME funds and a $560,000 loan through its Affordable Housing Trust Fund.  Finally, none of this would be happening without the Lexington Housing Authority which is providing rental assistance for all of the residents.  Thanks to Austin Simms and his staff for helping us.  We’re pleased that Aldean Pleasant, who runs the Section 8 program, is here representing the Housing Authority.  </a:t>
            </a:r>
          </a:p>
          <a:p>
            <a:r>
              <a:rPr lang="en-US" dirty="0"/>
              <a:t> </a:t>
            </a:r>
          </a:p>
          <a:p>
            <a:endParaRPr lang="en-US" dirty="0"/>
          </a:p>
        </p:txBody>
      </p:sp>
      <p:sp>
        <p:nvSpPr>
          <p:cNvPr id="4" name="Slide Number Placeholder 3"/>
          <p:cNvSpPr>
            <a:spLocks noGrp="1"/>
          </p:cNvSpPr>
          <p:nvPr>
            <p:ph type="sldNum" sz="quarter" idx="10"/>
          </p:nvPr>
        </p:nvSpPr>
        <p:spPr/>
        <p:txBody>
          <a:bodyPr/>
          <a:lstStyle/>
          <a:p>
            <a:fld id="{303815BE-DAC1-A541-AA23-65952A6BF43C}" type="slidenum">
              <a:rPr lang="en-US" smtClean="0"/>
              <a:t>9</a:t>
            </a:fld>
            <a:endParaRPr lang="en-US"/>
          </a:p>
        </p:txBody>
      </p:sp>
    </p:spTree>
    <p:extLst>
      <p:ext uri="{BB962C8B-B14F-4D97-AF65-F5344CB8AC3E}">
        <p14:creationId xmlns:p14="http://schemas.microsoft.com/office/powerpoint/2010/main" val="3181742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Project architect Jim Burris designed the 12 single-story, cottage-style duplexes so they would fit into the landscape of GreenHouse17’s campus which is also a working farm. The 12 rehabbed are on bus lines and in neighborhoods with shopping, jobs and access to social services. </a:t>
            </a:r>
          </a:p>
          <a:p>
            <a:endParaRPr lang="en-US" dirty="0"/>
          </a:p>
        </p:txBody>
      </p:sp>
      <p:sp>
        <p:nvSpPr>
          <p:cNvPr id="4" name="Slide Number Placeholder 3"/>
          <p:cNvSpPr>
            <a:spLocks noGrp="1"/>
          </p:cNvSpPr>
          <p:nvPr>
            <p:ph type="sldNum" sz="quarter" idx="10"/>
          </p:nvPr>
        </p:nvSpPr>
        <p:spPr/>
        <p:txBody>
          <a:bodyPr/>
          <a:lstStyle/>
          <a:p>
            <a:fld id="{303815BE-DAC1-A541-AA23-65952A6BF43C}" type="slidenum">
              <a:rPr lang="en-US" smtClean="0"/>
              <a:t>10</a:t>
            </a:fld>
            <a:endParaRPr lang="en-US"/>
          </a:p>
        </p:txBody>
      </p:sp>
    </p:spTree>
    <p:extLst>
      <p:ext uri="{BB962C8B-B14F-4D97-AF65-F5344CB8AC3E}">
        <p14:creationId xmlns:p14="http://schemas.microsoft.com/office/powerpoint/2010/main" val="1571734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Kentucky needs almost 200,000 affordable rental units to meet the demand for low and-moderate income families, according to Kentucky Housing Corporation’s 2015 Consolidated Plan. Rental housing affordable to households at or below 30% of AMI is in very short supply. For every three households in this income category who need housing, only one unit available. For households between 30% and 50% of AMI, only three units are available for every four families in need. </a:t>
            </a:r>
          </a:p>
          <a:p>
            <a:r>
              <a:rPr lang="en-US" dirty="0"/>
              <a:t> </a:t>
            </a:r>
          </a:p>
          <a:p>
            <a:r>
              <a:rPr lang="en-US" dirty="0"/>
              <a:t>The affordable housing shortage is especially acute in Perry County, where only 6.9% to 11.5% of the existing housing is affordable to extremely low-income renters. The quality of the existing rental housing is also a problem, according to KHC’s Consolidated Plan. Housing in Eastern Kentucky is more likely to fail a Housing Quality Inspection (HQS) required by HUD for rental assistance. A total of 20% of Kentucky’s housing failed the HQS with the highest rates of failure occurring in Eastern Kentucky.</a:t>
            </a:r>
          </a:p>
          <a:p>
            <a:endParaRPr lang="en-US" dirty="0"/>
          </a:p>
        </p:txBody>
      </p:sp>
      <p:sp>
        <p:nvSpPr>
          <p:cNvPr id="4" name="Slide Number Placeholder 3"/>
          <p:cNvSpPr>
            <a:spLocks noGrp="1"/>
          </p:cNvSpPr>
          <p:nvPr>
            <p:ph type="sldNum" sz="quarter" idx="10"/>
          </p:nvPr>
        </p:nvSpPr>
        <p:spPr/>
        <p:txBody>
          <a:bodyPr/>
          <a:lstStyle/>
          <a:p>
            <a:fld id="{303815BE-DAC1-A541-AA23-65952A6BF43C}" type="slidenum">
              <a:rPr lang="en-US" smtClean="0"/>
              <a:t>11</a:t>
            </a:fld>
            <a:endParaRPr lang="en-US"/>
          </a:p>
        </p:txBody>
      </p:sp>
    </p:spTree>
    <p:extLst>
      <p:ext uri="{BB962C8B-B14F-4D97-AF65-F5344CB8AC3E}">
        <p14:creationId xmlns:p14="http://schemas.microsoft.com/office/powerpoint/2010/main" val="145623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a:solidFill>
                  <a:schemeClr val="tx1"/>
                </a:solidFill>
                <a:effectLst/>
                <a:latin typeface="+mn-lt"/>
                <a:ea typeface="+mn-ea"/>
                <a:cs typeface="+mn-cs"/>
              </a:rPr>
              <a:t>Taniesha</a:t>
            </a:r>
            <a:r>
              <a:rPr lang="en-US" sz="1200" b="1" kern="1200" dirty="0">
                <a:solidFill>
                  <a:schemeClr val="tx1"/>
                </a:solidFill>
                <a:effectLst/>
                <a:latin typeface="+mn-lt"/>
                <a:ea typeface="+mn-ea"/>
                <a:cs typeface="+mn-cs"/>
              </a:rPr>
              <a:t> Miller </a:t>
            </a:r>
            <a:r>
              <a:rPr lang="en-US" sz="1200" kern="1200" dirty="0">
                <a:solidFill>
                  <a:schemeClr val="tx1"/>
                </a:solidFill>
                <a:effectLst/>
                <a:latin typeface="+mn-lt"/>
                <a:ea typeface="+mn-ea"/>
                <a:cs typeface="+mn-cs"/>
              </a:rPr>
              <a:t>left her abusive husband and moved into her own home in February 2019 with help from an advocate at the Center for Women and Families.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living at the tax credit development she heard about matched savings account from her advocate and she opened her IDA in July 2016 to help her buy a car. She watched while her savings were matched dollar for dollar.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She enrolled in financial education classes to prepare for her new investment. Making a budget, was “like a reality check for me,” Taniesha said, “because I wasn’t paying attention to certain details of my income and spending.”  She was also able to get a credit card and build her credit by limiting her spending to 30 percent of the card’s maximum and paying her bill in full and on time. “It was challenging to save, but I made sacrifices. Somebody is going to help me, so I should be able to help myself also. That motivated me.”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Nine months later Taniesha purchased this 2007 Toyota Camry. The car led to a better job which led to exit from the program and a permanent housing voucher. On January 22, 2019, </a:t>
            </a:r>
            <a:r>
              <a:rPr lang="en-US" sz="1200" kern="1200" dirty="0" err="1">
                <a:solidFill>
                  <a:schemeClr val="tx1"/>
                </a:solidFill>
                <a:effectLst/>
                <a:latin typeface="+mn-lt"/>
                <a:ea typeface="+mn-ea"/>
                <a:cs typeface="+mn-cs"/>
              </a:rPr>
              <a:t>Taniesha</a:t>
            </a:r>
            <a:r>
              <a:rPr lang="en-US" sz="1200" kern="1200" dirty="0">
                <a:solidFill>
                  <a:schemeClr val="tx1"/>
                </a:solidFill>
                <a:effectLst/>
                <a:latin typeface="+mn-lt"/>
                <a:ea typeface="+mn-ea"/>
                <a:cs typeface="+mn-cs"/>
              </a:rPr>
              <a:t> closed on her own home – thanks to another matched savings program through </a:t>
            </a:r>
            <a:r>
              <a:rPr lang="en-US" sz="1200" kern="1200" dirty="0" err="1">
                <a:solidFill>
                  <a:schemeClr val="tx1"/>
                </a:solidFill>
                <a:effectLst/>
                <a:latin typeface="+mn-lt"/>
                <a:ea typeface="+mn-ea"/>
                <a:cs typeface="+mn-cs"/>
              </a:rPr>
              <a:t>ZeroV</a:t>
            </a:r>
            <a:r>
              <a:rPr lang="en-US" sz="1200" kern="1200" dirty="0">
                <a:solidFill>
                  <a:schemeClr val="tx1"/>
                </a:solidFill>
                <a:effectLst/>
                <a:latin typeface="+mn-lt"/>
                <a:ea typeface="+mn-ea"/>
                <a:cs typeface="+mn-cs"/>
              </a:rPr>
              <a:t> where her funds were matched 4:1. </a:t>
            </a:r>
            <a:endParaRPr lang="en-US" dirty="0"/>
          </a:p>
        </p:txBody>
      </p:sp>
      <p:sp>
        <p:nvSpPr>
          <p:cNvPr id="4" name="Slide Number Placeholder 3"/>
          <p:cNvSpPr>
            <a:spLocks noGrp="1"/>
          </p:cNvSpPr>
          <p:nvPr>
            <p:ph type="sldNum" sz="quarter" idx="10"/>
          </p:nvPr>
        </p:nvSpPr>
        <p:spPr/>
        <p:txBody>
          <a:bodyPr/>
          <a:lstStyle/>
          <a:p>
            <a:fld id="{303815BE-DAC1-A541-AA23-65952A6BF43C}" type="slidenum">
              <a:rPr lang="en-US" smtClean="0"/>
              <a:t>22</a:t>
            </a:fld>
            <a:endParaRPr lang="en-US" dirty="0"/>
          </a:p>
        </p:txBody>
      </p:sp>
    </p:spTree>
    <p:extLst>
      <p:ext uri="{BB962C8B-B14F-4D97-AF65-F5344CB8AC3E}">
        <p14:creationId xmlns:p14="http://schemas.microsoft.com/office/powerpoint/2010/main" val="2649652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D7B688-63A2-C245-B339-E363C1DFC5AB}" type="datetimeFigureOut">
              <a:rPr lang="en-US" smtClean="0"/>
              <a:t>10/25/24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A4DD0-C727-F148-8864-ABA2CBE98133}" type="slidenum">
              <a:rPr lang="en-US" smtClean="0"/>
              <a:t>‹#›</a:t>
            </a:fld>
            <a:endParaRPr lang="en-US"/>
          </a:p>
        </p:txBody>
      </p:sp>
    </p:spTree>
    <p:extLst>
      <p:ext uri="{BB962C8B-B14F-4D97-AF65-F5344CB8AC3E}">
        <p14:creationId xmlns:p14="http://schemas.microsoft.com/office/powerpoint/2010/main" val="2713636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D7B688-63A2-C245-B339-E363C1DFC5AB}" type="datetimeFigureOut">
              <a:rPr lang="en-US" smtClean="0"/>
              <a:t>10/25/24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A4DD0-C727-F148-8864-ABA2CBE98133}" type="slidenum">
              <a:rPr lang="en-US" smtClean="0"/>
              <a:t>‹#›</a:t>
            </a:fld>
            <a:endParaRPr lang="en-US"/>
          </a:p>
        </p:txBody>
      </p:sp>
    </p:spTree>
    <p:extLst>
      <p:ext uri="{BB962C8B-B14F-4D97-AF65-F5344CB8AC3E}">
        <p14:creationId xmlns:p14="http://schemas.microsoft.com/office/powerpoint/2010/main" val="3115455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D7B688-63A2-C245-B339-E363C1DFC5AB}" type="datetimeFigureOut">
              <a:rPr lang="en-US" smtClean="0"/>
              <a:t>10/25/24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A4DD0-C727-F148-8864-ABA2CBE9813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15198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D7B688-63A2-C245-B339-E363C1DFC5AB}" type="datetimeFigureOut">
              <a:rPr lang="en-US" smtClean="0"/>
              <a:t>10/25/24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A4DD0-C727-F148-8864-ABA2CBE98133}" type="slidenum">
              <a:rPr lang="en-US" smtClean="0"/>
              <a:t>‹#›</a:t>
            </a:fld>
            <a:endParaRPr lang="en-US"/>
          </a:p>
        </p:txBody>
      </p:sp>
    </p:spTree>
    <p:extLst>
      <p:ext uri="{BB962C8B-B14F-4D97-AF65-F5344CB8AC3E}">
        <p14:creationId xmlns:p14="http://schemas.microsoft.com/office/powerpoint/2010/main" val="3922864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D7B688-63A2-C245-B339-E363C1DFC5AB}" type="datetimeFigureOut">
              <a:rPr lang="en-US" smtClean="0"/>
              <a:t>10/25/24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A4DD0-C727-F148-8864-ABA2CBE9813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47621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D7B688-63A2-C245-B339-E363C1DFC5AB}" type="datetimeFigureOut">
              <a:rPr lang="en-US" smtClean="0"/>
              <a:t>10/25/24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A4DD0-C727-F148-8864-ABA2CBE98133}" type="slidenum">
              <a:rPr lang="en-US" smtClean="0"/>
              <a:t>‹#›</a:t>
            </a:fld>
            <a:endParaRPr lang="en-US"/>
          </a:p>
        </p:txBody>
      </p:sp>
    </p:spTree>
    <p:extLst>
      <p:ext uri="{BB962C8B-B14F-4D97-AF65-F5344CB8AC3E}">
        <p14:creationId xmlns:p14="http://schemas.microsoft.com/office/powerpoint/2010/main" val="1651982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D7B688-63A2-C245-B339-E363C1DFC5AB}" type="datetimeFigureOut">
              <a:rPr lang="en-US" smtClean="0"/>
              <a:t>10/25/24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A4DD0-C727-F148-8864-ABA2CBE98133}" type="slidenum">
              <a:rPr lang="en-US" smtClean="0"/>
              <a:t>‹#›</a:t>
            </a:fld>
            <a:endParaRPr lang="en-US"/>
          </a:p>
        </p:txBody>
      </p:sp>
    </p:spTree>
    <p:extLst>
      <p:ext uri="{BB962C8B-B14F-4D97-AF65-F5344CB8AC3E}">
        <p14:creationId xmlns:p14="http://schemas.microsoft.com/office/powerpoint/2010/main" val="194036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D7B688-63A2-C245-B339-E363C1DFC5AB}" type="datetimeFigureOut">
              <a:rPr lang="en-US" smtClean="0"/>
              <a:t>10/25/24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A4DD0-C727-F148-8864-ABA2CBE98133}" type="slidenum">
              <a:rPr lang="en-US" smtClean="0"/>
              <a:t>‹#›</a:t>
            </a:fld>
            <a:endParaRPr lang="en-US"/>
          </a:p>
        </p:txBody>
      </p:sp>
    </p:spTree>
    <p:extLst>
      <p:ext uri="{BB962C8B-B14F-4D97-AF65-F5344CB8AC3E}">
        <p14:creationId xmlns:p14="http://schemas.microsoft.com/office/powerpoint/2010/main" val="2508060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D7B688-63A2-C245-B339-E363C1DFC5AB}" type="datetimeFigureOut">
              <a:rPr lang="en-US" smtClean="0"/>
              <a:t>10/25/24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A4DD0-C727-F148-8864-ABA2CBE98133}" type="slidenum">
              <a:rPr lang="en-US" smtClean="0"/>
              <a:t>‹#›</a:t>
            </a:fld>
            <a:endParaRPr lang="en-US"/>
          </a:p>
        </p:txBody>
      </p:sp>
    </p:spTree>
    <p:extLst>
      <p:ext uri="{BB962C8B-B14F-4D97-AF65-F5344CB8AC3E}">
        <p14:creationId xmlns:p14="http://schemas.microsoft.com/office/powerpoint/2010/main" val="3275187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D7B688-63A2-C245-B339-E363C1DFC5AB}" type="datetimeFigureOut">
              <a:rPr lang="en-US" smtClean="0"/>
              <a:t>10/25/24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A4DD0-C727-F148-8864-ABA2CBE98133}" type="slidenum">
              <a:rPr lang="en-US" smtClean="0"/>
              <a:t>‹#›</a:t>
            </a:fld>
            <a:endParaRPr lang="en-US"/>
          </a:p>
        </p:txBody>
      </p:sp>
    </p:spTree>
    <p:extLst>
      <p:ext uri="{BB962C8B-B14F-4D97-AF65-F5344CB8AC3E}">
        <p14:creationId xmlns:p14="http://schemas.microsoft.com/office/powerpoint/2010/main" val="3748211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D7B688-63A2-C245-B339-E363C1DFC5AB}" type="datetimeFigureOut">
              <a:rPr lang="en-US" smtClean="0"/>
              <a:t>10/25/24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6A4DD0-C727-F148-8864-ABA2CBE98133}" type="slidenum">
              <a:rPr lang="en-US" smtClean="0"/>
              <a:t>‹#›</a:t>
            </a:fld>
            <a:endParaRPr lang="en-US"/>
          </a:p>
        </p:txBody>
      </p:sp>
    </p:spTree>
    <p:extLst>
      <p:ext uri="{BB962C8B-B14F-4D97-AF65-F5344CB8AC3E}">
        <p14:creationId xmlns:p14="http://schemas.microsoft.com/office/powerpoint/2010/main" val="1184795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D7B688-63A2-C245-B339-E363C1DFC5AB}" type="datetimeFigureOut">
              <a:rPr lang="en-US" smtClean="0"/>
              <a:t>10/25/24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6A4DD0-C727-F148-8864-ABA2CBE98133}" type="slidenum">
              <a:rPr lang="en-US" smtClean="0"/>
              <a:t>‹#›</a:t>
            </a:fld>
            <a:endParaRPr lang="en-US"/>
          </a:p>
        </p:txBody>
      </p:sp>
    </p:spTree>
    <p:extLst>
      <p:ext uri="{BB962C8B-B14F-4D97-AF65-F5344CB8AC3E}">
        <p14:creationId xmlns:p14="http://schemas.microsoft.com/office/powerpoint/2010/main" val="610124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D7B688-63A2-C245-B339-E363C1DFC5AB}" type="datetimeFigureOut">
              <a:rPr lang="en-US" smtClean="0"/>
              <a:t>10/25/24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6A4DD0-C727-F148-8864-ABA2CBE98133}" type="slidenum">
              <a:rPr lang="en-US" smtClean="0"/>
              <a:t>‹#›</a:t>
            </a:fld>
            <a:endParaRPr lang="en-US"/>
          </a:p>
        </p:txBody>
      </p:sp>
    </p:spTree>
    <p:extLst>
      <p:ext uri="{BB962C8B-B14F-4D97-AF65-F5344CB8AC3E}">
        <p14:creationId xmlns:p14="http://schemas.microsoft.com/office/powerpoint/2010/main" val="2041320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D7B688-63A2-C245-B339-E363C1DFC5AB}" type="datetimeFigureOut">
              <a:rPr lang="en-US" smtClean="0"/>
              <a:t>10/25/24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6A4DD0-C727-F148-8864-ABA2CBE98133}" type="slidenum">
              <a:rPr lang="en-US" smtClean="0"/>
              <a:t>‹#›</a:t>
            </a:fld>
            <a:endParaRPr lang="en-US"/>
          </a:p>
        </p:txBody>
      </p:sp>
    </p:spTree>
    <p:extLst>
      <p:ext uri="{BB962C8B-B14F-4D97-AF65-F5344CB8AC3E}">
        <p14:creationId xmlns:p14="http://schemas.microsoft.com/office/powerpoint/2010/main" val="4264794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D7B688-63A2-C245-B339-E363C1DFC5AB}" type="datetimeFigureOut">
              <a:rPr lang="en-US" smtClean="0"/>
              <a:t>10/25/24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6A4DD0-C727-F148-8864-ABA2CBE98133}" type="slidenum">
              <a:rPr lang="en-US" smtClean="0"/>
              <a:t>‹#›</a:t>
            </a:fld>
            <a:endParaRPr lang="en-US"/>
          </a:p>
        </p:txBody>
      </p:sp>
    </p:spTree>
    <p:extLst>
      <p:ext uri="{BB962C8B-B14F-4D97-AF65-F5344CB8AC3E}">
        <p14:creationId xmlns:p14="http://schemas.microsoft.com/office/powerpoint/2010/main" val="1923883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D7B688-63A2-C245-B339-E363C1DFC5AB}" type="datetimeFigureOut">
              <a:rPr lang="en-US" smtClean="0"/>
              <a:t>10/25/24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6A4DD0-C727-F148-8864-ABA2CBE98133}" type="slidenum">
              <a:rPr lang="en-US" smtClean="0"/>
              <a:t>‹#›</a:t>
            </a:fld>
            <a:endParaRPr lang="en-US"/>
          </a:p>
        </p:txBody>
      </p:sp>
    </p:spTree>
    <p:extLst>
      <p:ext uri="{BB962C8B-B14F-4D97-AF65-F5344CB8AC3E}">
        <p14:creationId xmlns:p14="http://schemas.microsoft.com/office/powerpoint/2010/main" val="3021433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9D7B688-63A2-C245-B339-E363C1DFC5AB}" type="datetimeFigureOut">
              <a:rPr lang="en-US" smtClean="0"/>
              <a:t>10/25/24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096A4DD0-C727-F148-8864-ABA2CBE98133}" type="slidenum">
              <a:rPr lang="en-US" smtClean="0"/>
              <a:t>‹#›</a:t>
            </a:fld>
            <a:endParaRPr lang="en-US"/>
          </a:p>
        </p:txBody>
      </p:sp>
    </p:spTree>
    <p:extLst>
      <p:ext uri="{BB962C8B-B14F-4D97-AF65-F5344CB8AC3E}">
        <p14:creationId xmlns:p14="http://schemas.microsoft.com/office/powerpoint/2010/main" val="122907379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miller@zerov.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53C66C-31A9-BE4F-BFCF-54C811D23D87}"/>
              </a:ext>
            </a:extLst>
          </p:cNvPr>
          <p:cNvSpPr>
            <a:spLocks noGrp="1"/>
          </p:cNvSpPr>
          <p:nvPr>
            <p:ph type="ctrTitle"/>
          </p:nvPr>
        </p:nvSpPr>
        <p:spPr>
          <a:xfrm>
            <a:off x="1507067" y="1672046"/>
            <a:ext cx="8468206" cy="3502628"/>
          </a:xfrm>
        </p:spPr>
        <p:txBody>
          <a:bodyPr/>
          <a:lstStyle/>
          <a:p>
            <a:pPr algn="ctr"/>
            <a:r>
              <a:rPr lang="en-US" dirty="0"/>
              <a:t> </a:t>
            </a:r>
            <a:r>
              <a:rPr lang="en-US" dirty="0" err="1"/>
              <a:t>ZeroV</a:t>
            </a:r>
            <a:r>
              <a:rPr lang="en-US" dirty="0"/>
              <a:t> Survivor Resources: Housing</a:t>
            </a:r>
            <a:br>
              <a:rPr lang="en-US" dirty="0"/>
            </a:br>
            <a:br>
              <a:rPr lang="en-US" dirty="0"/>
            </a:br>
            <a:r>
              <a:rPr lang="en-US" sz="2400" dirty="0"/>
              <a:t>Andrea Miller, Chief Housing Officer</a:t>
            </a:r>
            <a:br>
              <a:rPr lang="en-US" sz="2400" dirty="0"/>
            </a:br>
            <a:r>
              <a:rPr lang="en-US" sz="2400" dirty="0">
                <a:hlinkClick r:id="rId2"/>
              </a:rPr>
              <a:t>amiller@zerov.org</a:t>
            </a:r>
            <a:br>
              <a:rPr lang="en-US" sz="2400" dirty="0"/>
            </a:br>
            <a:r>
              <a:rPr lang="en-US" sz="2400" dirty="0"/>
              <a:t>859-608-1375</a:t>
            </a:r>
            <a:br>
              <a:rPr lang="en-US" dirty="0"/>
            </a:br>
            <a:r>
              <a:rPr lang="en-US" sz="2400" dirty="0"/>
              <a:t>October 2024</a:t>
            </a:r>
            <a:endParaRPr lang="en-US" dirty="0"/>
          </a:p>
        </p:txBody>
      </p:sp>
    </p:spTree>
    <p:extLst>
      <p:ext uri="{BB962C8B-B14F-4D97-AF65-F5344CB8AC3E}">
        <p14:creationId xmlns:p14="http://schemas.microsoft.com/office/powerpoint/2010/main" val="3538523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428" y="609600"/>
            <a:ext cx="3148446" cy="1320800"/>
          </a:xfrm>
        </p:spPr>
        <p:txBody>
          <a:bodyPr>
            <a:normAutofit fontScale="90000"/>
          </a:bodyPr>
          <a:lstStyle/>
          <a:p>
            <a:r>
              <a:rPr lang="en-US" b="1" dirty="0">
                <a:latin typeface="Calibri" panose="020F0502020204030204" pitchFamily="34" charset="0"/>
                <a:cs typeface="Calibri" panose="020F0502020204030204" pitchFamily="34" charset="0"/>
              </a:rPr>
              <a:t>12 units on GreenHouse17 - a working farm and 12 rehabbed apartments near the city center</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590358" y="894080"/>
            <a:ext cx="7832662" cy="5344160"/>
          </a:xfrm>
        </p:spPr>
      </p:pic>
    </p:spTree>
    <p:extLst>
      <p:ext uri="{BB962C8B-B14F-4D97-AF65-F5344CB8AC3E}">
        <p14:creationId xmlns:p14="http://schemas.microsoft.com/office/powerpoint/2010/main" val="2411898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4B01F-CF68-184C-86CF-046F2EF999BB}"/>
              </a:ext>
            </a:extLst>
          </p:cNvPr>
          <p:cNvSpPr>
            <a:spLocks noGrp="1"/>
          </p:cNvSpPr>
          <p:nvPr>
            <p:ph type="title"/>
          </p:nvPr>
        </p:nvSpPr>
        <p:spPr>
          <a:xfrm>
            <a:off x="7033819" y="386427"/>
            <a:ext cx="3737268" cy="1320800"/>
          </a:xfrm>
        </p:spPr>
        <p:txBody>
          <a:bodyPr>
            <a:normAutofit/>
          </a:bodyPr>
          <a:lstStyle/>
          <a:p>
            <a:r>
              <a:rPr lang="en-US" b="1" dirty="0">
                <a:latin typeface="Calibri" panose="020F0502020204030204" pitchFamily="34" charset="0"/>
                <a:cs typeface="Calibri" panose="020F0502020204030204" pitchFamily="34" charset="0"/>
              </a:rPr>
              <a:t>Hazard</a:t>
            </a:r>
          </a:p>
        </p:txBody>
      </p:sp>
      <p:sp>
        <p:nvSpPr>
          <p:cNvPr id="3" name="Content Placeholder 2">
            <a:extLst>
              <a:ext uri="{FF2B5EF4-FFF2-40B4-BE49-F238E27FC236}">
                <a16:creationId xmlns:a16="http://schemas.microsoft.com/office/drawing/2014/main" id="{962DD10E-0CE7-5747-BE3C-A78A8A7D2C10}"/>
              </a:ext>
            </a:extLst>
          </p:cNvPr>
          <p:cNvSpPr>
            <a:spLocks noGrp="1"/>
          </p:cNvSpPr>
          <p:nvPr>
            <p:ph idx="1"/>
          </p:nvPr>
        </p:nvSpPr>
        <p:spPr>
          <a:xfrm>
            <a:off x="6847325" y="1930401"/>
            <a:ext cx="4064439" cy="3441700"/>
          </a:xfrm>
        </p:spPr>
        <p:txBody>
          <a:bodyPr>
            <a:normAutofit fontScale="92500" lnSpcReduction="20000"/>
          </a:bodyPr>
          <a:lstStyle/>
          <a:p>
            <a:r>
              <a:rPr lang="en-US" sz="2400" dirty="0">
                <a:latin typeface="Calibri" panose="020F0502020204030204" pitchFamily="34" charset="0"/>
                <a:cs typeface="Calibri" panose="020F0502020204030204" pitchFamily="34" charset="0"/>
              </a:rPr>
              <a:t>Tax credits awarded in 2017 for $2.78 million project</a:t>
            </a:r>
          </a:p>
          <a:p>
            <a:r>
              <a:rPr lang="en-US" sz="2400" dirty="0">
                <a:latin typeface="Calibri" panose="020F0502020204030204" pitchFamily="34" charset="0"/>
                <a:cs typeface="Calibri" panose="020F0502020204030204" pitchFamily="34" charset="0"/>
              </a:rPr>
              <a:t>Fair housing complaint settled in September 2019 .</a:t>
            </a:r>
          </a:p>
          <a:p>
            <a:r>
              <a:rPr lang="en-US" sz="2400" dirty="0">
                <a:latin typeface="Calibri" panose="020F0502020204030204" pitchFamily="34" charset="0"/>
                <a:cs typeface="Calibri" panose="020F0502020204030204" pitchFamily="34" charset="0"/>
              </a:rPr>
              <a:t>With land provided by the city of Hazard, we built 12 units of housing in the Appalachian mountains</a:t>
            </a:r>
          </a:p>
          <a:p>
            <a:r>
              <a:rPr lang="en-US" sz="2400" dirty="0">
                <a:latin typeface="Calibri" panose="020F0502020204030204" pitchFamily="34" charset="0"/>
                <a:cs typeface="Calibri" panose="020F0502020204030204" pitchFamily="34" charset="0"/>
              </a:rPr>
              <a:t>Rental assistance primarily through </a:t>
            </a:r>
            <a:r>
              <a:rPr lang="en-US" sz="2400" dirty="0" err="1">
                <a:latin typeface="Calibri" panose="020F0502020204030204" pitchFamily="34" charset="0"/>
                <a:cs typeface="Calibri" panose="020F0502020204030204" pitchFamily="34" charset="0"/>
              </a:rPr>
              <a:t>ZeroV</a:t>
            </a:r>
            <a:r>
              <a:rPr lang="en-US" sz="2400" dirty="0">
                <a:latin typeface="Calibri" panose="020F0502020204030204" pitchFamily="34" charset="0"/>
                <a:cs typeface="Calibri" panose="020F0502020204030204" pitchFamily="34" charset="0"/>
              </a:rPr>
              <a:t>  </a:t>
            </a:r>
          </a:p>
        </p:txBody>
      </p:sp>
      <p:pic>
        <p:nvPicPr>
          <p:cNvPr id="5" name="Picture 4" descr="A house with trees in the background&#10;&#10;Description automatically generated with low confidence">
            <a:extLst>
              <a:ext uri="{FF2B5EF4-FFF2-40B4-BE49-F238E27FC236}">
                <a16:creationId xmlns:a16="http://schemas.microsoft.com/office/drawing/2014/main" id="{B52A34C6-6DA8-6143-88C9-AC72108A8BC7}"/>
              </a:ext>
            </a:extLst>
          </p:cNvPr>
          <p:cNvPicPr>
            <a:picLocks noChangeAspect="1"/>
          </p:cNvPicPr>
          <p:nvPr/>
        </p:nvPicPr>
        <p:blipFill rotWithShape="1">
          <a:blip r:embed="rId3"/>
          <a:srcRect l="16216" r="24784"/>
          <a:stretch/>
        </p:blipFill>
        <p:spPr>
          <a:xfrm>
            <a:off x="20" y="-1"/>
            <a:ext cx="685798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extLst>
      <p:ext uri="{BB962C8B-B14F-4D97-AF65-F5344CB8AC3E}">
        <p14:creationId xmlns:p14="http://schemas.microsoft.com/office/powerpoint/2010/main" val="1590426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22867-EF5A-98B5-62A9-AEF7BD5CD198}"/>
              </a:ext>
            </a:extLst>
          </p:cNvPr>
          <p:cNvSpPr>
            <a:spLocks noGrp="1"/>
          </p:cNvSpPr>
          <p:nvPr>
            <p:ph type="title"/>
          </p:nvPr>
        </p:nvSpPr>
        <p:spPr/>
        <p:txBody>
          <a:bodyPr/>
          <a:lstStyle/>
          <a:p>
            <a:r>
              <a:rPr lang="en-US" dirty="0"/>
              <a:t>Continuum of Care – Crash Course</a:t>
            </a:r>
          </a:p>
        </p:txBody>
      </p:sp>
      <p:sp>
        <p:nvSpPr>
          <p:cNvPr id="3" name="Content Placeholder 2">
            <a:extLst>
              <a:ext uri="{FF2B5EF4-FFF2-40B4-BE49-F238E27FC236}">
                <a16:creationId xmlns:a16="http://schemas.microsoft.com/office/drawing/2014/main" id="{FB577EE6-14E0-7E51-D487-82BC5DC41230}"/>
              </a:ext>
            </a:extLst>
          </p:cNvPr>
          <p:cNvSpPr>
            <a:spLocks noGrp="1"/>
          </p:cNvSpPr>
          <p:nvPr>
            <p:ph idx="1"/>
          </p:nvPr>
        </p:nvSpPr>
        <p:spPr>
          <a:xfrm>
            <a:off x="677334" y="1446835"/>
            <a:ext cx="8596668" cy="4801565"/>
          </a:xfrm>
        </p:spPr>
        <p:txBody>
          <a:bodyPr>
            <a:noAutofit/>
          </a:bodyPr>
          <a:lstStyle/>
          <a:p>
            <a:r>
              <a:rPr lang="en-US" sz="2000" dirty="0"/>
              <a:t>Formerly HEARTH</a:t>
            </a:r>
          </a:p>
          <a:p>
            <a:r>
              <a:rPr lang="en-US" sz="2000" dirty="0"/>
              <a:t>System for serving homeless populations across the country – every state has Continuums of Care and a lead applicant for CoC HUD Competitions</a:t>
            </a:r>
          </a:p>
          <a:p>
            <a:r>
              <a:rPr lang="en-US" sz="2000" dirty="0"/>
              <a:t>Three CoCs in KY</a:t>
            </a:r>
          </a:p>
          <a:p>
            <a:r>
              <a:rPr lang="en-US" sz="2000" dirty="0"/>
              <a:t>HUD Interim/Final Rule</a:t>
            </a:r>
          </a:p>
          <a:p>
            <a:r>
              <a:rPr lang="en-US" sz="2000" dirty="0"/>
              <a:t>Coordinated Entry required to ensure systems are allocating resources to the most vulnerable homeless populations</a:t>
            </a:r>
          </a:p>
          <a:p>
            <a:r>
              <a:rPr lang="en-US" sz="2000" dirty="0"/>
              <a:t>ALL programs with ESG and CoC funding MUST pull clients from </a:t>
            </a:r>
            <a:r>
              <a:rPr lang="en-US" sz="2000" i="1" dirty="0"/>
              <a:t>Coordinated Entry</a:t>
            </a:r>
            <a:r>
              <a:rPr lang="en-US" sz="2000" dirty="0"/>
              <a:t> before spending funds or providing services to clients</a:t>
            </a:r>
          </a:p>
        </p:txBody>
      </p:sp>
    </p:spTree>
    <p:extLst>
      <p:ext uri="{BB962C8B-B14F-4D97-AF65-F5344CB8AC3E}">
        <p14:creationId xmlns:p14="http://schemas.microsoft.com/office/powerpoint/2010/main" val="2120780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951DC-F1B9-2836-8E1C-DECBC3AEF876}"/>
              </a:ext>
            </a:extLst>
          </p:cNvPr>
          <p:cNvSpPr>
            <a:spLocks noGrp="1"/>
          </p:cNvSpPr>
          <p:nvPr>
            <p:ph type="title"/>
          </p:nvPr>
        </p:nvSpPr>
        <p:spPr/>
        <p:txBody>
          <a:bodyPr/>
          <a:lstStyle/>
          <a:p>
            <a:r>
              <a:rPr lang="en-US" dirty="0"/>
              <a:t>Coordinated Entry Updates</a:t>
            </a:r>
          </a:p>
        </p:txBody>
      </p:sp>
      <p:sp>
        <p:nvSpPr>
          <p:cNvPr id="3" name="Content Placeholder 2">
            <a:extLst>
              <a:ext uri="{FF2B5EF4-FFF2-40B4-BE49-F238E27FC236}">
                <a16:creationId xmlns:a16="http://schemas.microsoft.com/office/drawing/2014/main" id="{F6A5ABF2-2BBE-BE1D-0AE6-CD4F5DEEBCBC}"/>
              </a:ext>
            </a:extLst>
          </p:cNvPr>
          <p:cNvSpPr>
            <a:spLocks noGrp="1"/>
          </p:cNvSpPr>
          <p:nvPr>
            <p:ph idx="1"/>
          </p:nvPr>
        </p:nvSpPr>
        <p:spPr>
          <a:xfrm>
            <a:off x="494454" y="1747777"/>
            <a:ext cx="8596668" cy="3121299"/>
          </a:xfrm>
        </p:spPr>
        <p:txBody>
          <a:bodyPr>
            <a:normAutofit/>
          </a:bodyPr>
          <a:lstStyle/>
          <a:p>
            <a:r>
              <a:rPr lang="en-US" sz="2800" dirty="0"/>
              <a:t>KY BoS process/required monthly updates</a:t>
            </a:r>
          </a:p>
          <a:p>
            <a:r>
              <a:rPr lang="en-US" sz="2800" dirty="0"/>
              <a:t>Lex/Lou have their own assessment tools and process</a:t>
            </a:r>
          </a:p>
          <a:p>
            <a:r>
              <a:rPr lang="en-US" sz="2800" dirty="0"/>
              <a:t>VAWA transfers across CoCs</a:t>
            </a:r>
          </a:p>
          <a:p>
            <a:pPr lvl="1"/>
            <a:r>
              <a:rPr lang="en-US" sz="2600" dirty="0"/>
              <a:t>If the survivor is currently housed in the CoC</a:t>
            </a:r>
          </a:p>
          <a:p>
            <a:pPr lvl="1"/>
            <a:r>
              <a:rPr lang="en-US" sz="2600" dirty="0"/>
              <a:t>If the survivor is seeking housing</a:t>
            </a:r>
          </a:p>
        </p:txBody>
      </p:sp>
    </p:spTree>
    <p:extLst>
      <p:ext uri="{BB962C8B-B14F-4D97-AF65-F5344CB8AC3E}">
        <p14:creationId xmlns:p14="http://schemas.microsoft.com/office/powerpoint/2010/main" val="560425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36734" y="609600"/>
            <a:ext cx="3737268" cy="1320800"/>
          </a:xfrm>
        </p:spPr>
        <p:txBody>
          <a:bodyPr>
            <a:normAutofit/>
          </a:bodyPr>
          <a:lstStyle/>
          <a:p>
            <a:pPr>
              <a:lnSpc>
                <a:spcPct val="90000"/>
              </a:lnSpc>
            </a:pPr>
            <a:r>
              <a:rPr lang="en-US" sz="2800" err="1"/>
              <a:t>ZeroV</a:t>
            </a:r>
            <a:r>
              <a:rPr lang="en-US" sz="2800"/>
              <a:t> CoC &amp; DV Bonus Rapid Rehousing</a:t>
            </a:r>
          </a:p>
        </p:txBody>
      </p:sp>
      <p:sp>
        <p:nvSpPr>
          <p:cNvPr id="3" name="Content Placeholder 2"/>
          <p:cNvSpPr>
            <a:spLocks noGrp="1"/>
          </p:cNvSpPr>
          <p:nvPr>
            <p:ph idx="1"/>
          </p:nvPr>
        </p:nvSpPr>
        <p:spPr>
          <a:xfrm>
            <a:off x="5209563" y="2160589"/>
            <a:ext cx="4925037" cy="3880773"/>
          </a:xfrm>
        </p:spPr>
        <p:txBody>
          <a:bodyPr>
            <a:normAutofit/>
          </a:bodyPr>
          <a:lstStyle/>
          <a:p>
            <a:pPr>
              <a:lnSpc>
                <a:spcPct val="90000"/>
              </a:lnSpc>
            </a:pPr>
            <a:r>
              <a:rPr lang="en-US" dirty="0"/>
              <a:t>Offers </a:t>
            </a:r>
            <a:r>
              <a:rPr lang="en-US" i="1" dirty="0"/>
              <a:t>up to</a:t>
            </a:r>
            <a:r>
              <a:rPr lang="en-US" dirty="0"/>
              <a:t> a maximum of 24 months of rental assistance in ALL counties in KY except Fayette</a:t>
            </a:r>
          </a:p>
          <a:p>
            <a:pPr>
              <a:lnSpc>
                <a:spcPct val="90000"/>
              </a:lnSpc>
            </a:pPr>
            <a:r>
              <a:rPr lang="en-US" dirty="0"/>
              <a:t>92-100% exits to permanent housing (HCV is the outcome for most)</a:t>
            </a:r>
          </a:p>
          <a:p>
            <a:pPr>
              <a:lnSpc>
                <a:spcPct val="90000"/>
              </a:lnSpc>
            </a:pPr>
            <a:r>
              <a:rPr lang="en-US" b="1" dirty="0"/>
              <a:t>Requires Coordinated Entry</a:t>
            </a:r>
            <a:r>
              <a:rPr lang="en-US" dirty="0"/>
              <a:t> (prioritization) based on </a:t>
            </a:r>
            <a:r>
              <a:rPr lang="en-US" dirty="0" err="1"/>
              <a:t>assmt</a:t>
            </a:r>
            <a:r>
              <a:rPr lang="en-US" dirty="0"/>
              <a:t> tool</a:t>
            </a:r>
          </a:p>
          <a:p>
            <a:pPr>
              <a:lnSpc>
                <a:spcPct val="90000"/>
              </a:lnSpc>
            </a:pPr>
            <a:r>
              <a:rPr lang="en-US" dirty="0"/>
              <a:t>Client needs to meet acuity standards </a:t>
            </a:r>
            <a:r>
              <a:rPr lang="en-US" b="1" u="sng" dirty="0"/>
              <a:t>AND</a:t>
            </a:r>
            <a:r>
              <a:rPr lang="en-US" dirty="0"/>
              <a:t> meet Category 1 OR Category 4 of homeless definition</a:t>
            </a:r>
          </a:p>
          <a:p>
            <a:pPr>
              <a:lnSpc>
                <a:spcPct val="90000"/>
              </a:lnSpc>
            </a:pPr>
            <a:r>
              <a:rPr lang="en-US" dirty="0"/>
              <a:t>Includes supportive services </a:t>
            </a:r>
          </a:p>
          <a:p>
            <a:pPr>
              <a:lnSpc>
                <a:spcPct val="90000"/>
              </a:lnSpc>
            </a:pPr>
            <a:endParaRPr lang="en-US" dirty="0"/>
          </a:p>
        </p:txBody>
      </p:sp>
      <p:pic>
        <p:nvPicPr>
          <p:cNvPr id="2050" name="Picture 2" descr="Affordable Housing Can Make Teaching a More Sustainable Career | Teach For  America">
            <a:extLst>
              <a:ext uri="{FF2B5EF4-FFF2-40B4-BE49-F238E27FC236}">
                <a16:creationId xmlns:a16="http://schemas.microsoft.com/office/drawing/2014/main" id="{BD32BA18-BC8B-E40D-3C51-4C61A2D6A4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055" r="15695"/>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2055" name="Isosceles Triangle 2054">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769762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0DCD3D-B2F8-E4FA-64B3-414A3E232911}"/>
              </a:ext>
            </a:extLst>
          </p:cNvPr>
          <p:cNvPicPr>
            <a:picLocks noChangeAspect="1"/>
          </p:cNvPicPr>
          <p:nvPr/>
        </p:nvPicPr>
        <p:blipFill rotWithShape="1">
          <a:blip r:embed="rId2"/>
          <a:srcRect t="4859" r="-2" b="857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p:cNvSpPr>
            <a:spLocks noGrp="1"/>
          </p:cNvSpPr>
          <p:nvPr>
            <p:ph type="title"/>
          </p:nvPr>
        </p:nvSpPr>
        <p:spPr>
          <a:xfrm>
            <a:off x="677333" y="609600"/>
            <a:ext cx="3851123" cy="1320800"/>
          </a:xfrm>
        </p:spPr>
        <p:txBody>
          <a:bodyPr>
            <a:normAutofit/>
          </a:bodyPr>
          <a:lstStyle/>
          <a:p>
            <a:r>
              <a:rPr lang="en-US" dirty="0"/>
              <a:t>Rapid Rehousing continued</a:t>
            </a:r>
          </a:p>
        </p:txBody>
      </p:sp>
      <p:sp>
        <p:nvSpPr>
          <p:cNvPr id="3" name="Content Placeholder 2"/>
          <p:cNvSpPr>
            <a:spLocks noGrp="1"/>
          </p:cNvSpPr>
          <p:nvPr>
            <p:ph idx="1"/>
          </p:nvPr>
        </p:nvSpPr>
        <p:spPr>
          <a:xfrm>
            <a:off x="99976" y="1930400"/>
            <a:ext cx="5455872" cy="4110962"/>
          </a:xfrm>
        </p:spPr>
        <p:txBody>
          <a:bodyPr>
            <a:normAutofit lnSpcReduction="10000"/>
          </a:bodyPr>
          <a:lstStyle/>
          <a:p>
            <a:pPr>
              <a:lnSpc>
                <a:spcPct val="90000"/>
              </a:lnSpc>
            </a:pPr>
            <a:r>
              <a:rPr lang="en-US" sz="1600" dirty="0"/>
              <a:t>Rental assistance is initially provided up to 12 months, can be up to another 12 depending on funding availability</a:t>
            </a:r>
          </a:p>
          <a:p>
            <a:pPr lvl="1">
              <a:lnSpc>
                <a:spcPct val="90000"/>
              </a:lnSpc>
            </a:pPr>
            <a:r>
              <a:rPr lang="en-US" dirty="0"/>
              <a:t>Assistance amount is dependent upon the client’s income</a:t>
            </a:r>
          </a:p>
          <a:p>
            <a:pPr lvl="1">
              <a:lnSpc>
                <a:spcPct val="90000"/>
              </a:lnSpc>
            </a:pPr>
            <a:r>
              <a:rPr lang="en-US" dirty="0" err="1"/>
              <a:t>ZeroV</a:t>
            </a:r>
            <a:r>
              <a:rPr lang="en-US" dirty="0"/>
              <a:t> typically uses 30% of client’s AGI towards total housing cost (utilities plus rent)</a:t>
            </a:r>
          </a:p>
          <a:p>
            <a:pPr lvl="1">
              <a:lnSpc>
                <a:spcPct val="90000"/>
              </a:lnSpc>
            </a:pPr>
            <a:r>
              <a:rPr lang="en-US" dirty="0"/>
              <a:t>There is no maximum rent amount; program utilizes rent reasonableness NOT Fair Market Rent or Payment Standard</a:t>
            </a:r>
          </a:p>
          <a:p>
            <a:pPr lvl="1">
              <a:lnSpc>
                <a:spcPct val="90000"/>
              </a:lnSpc>
            </a:pPr>
            <a:r>
              <a:rPr lang="en-US" dirty="0"/>
              <a:t>Reasonable occupancy standards apply</a:t>
            </a:r>
          </a:p>
          <a:p>
            <a:pPr lvl="1">
              <a:lnSpc>
                <a:spcPct val="90000"/>
              </a:lnSpc>
            </a:pPr>
            <a:r>
              <a:rPr lang="en-US" dirty="0"/>
              <a:t>Can relocate clients who have safety or tenancy issues</a:t>
            </a:r>
          </a:p>
          <a:p>
            <a:pPr lvl="1">
              <a:lnSpc>
                <a:spcPct val="90000"/>
              </a:lnSpc>
            </a:pPr>
            <a:r>
              <a:rPr lang="en-US" dirty="0"/>
              <a:t>Grants are renewed based on the availability of HUD funding</a:t>
            </a: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723284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Rapid Rehousing Timeline</a:t>
            </a:r>
          </a:p>
        </p:txBody>
      </p:sp>
      <p:sp>
        <p:nvSpPr>
          <p:cNvPr id="3" name="Content Placeholder 2"/>
          <p:cNvSpPr>
            <a:spLocks noGrp="1"/>
          </p:cNvSpPr>
          <p:nvPr>
            <p:ph idx="1"/>
          </p:nvPr>
        </p:nvSpPr>
        <p:spPr>
          <a:xfrm>
            <a:off x="677334" y="1581150"/>
            <a:ext cx="9103274" cy="4460211"/>
          </a:xfrm>
        </p:spPr>
        <p:txBody>
          <a:bodyPr>
            <a:normAutofit/>
          </a:bodyPr>
          <a:lstStyle/>
          <a:p>
            <a:r>
              <a:rPr lang="en-US" sz="2800" dirty="0"/>
              <a:t>Client identified/</a:t>
            </a:r>
            <a:r>
              <a:rPr lang="en-US" sz="2800" dirty="0" err="1"/>
              <a:t>assmt</a:t>
            </a:r>
            <a:r>
              <a:rPr lang="en-US" sz="2800" dirty="0"/>
              <a:t> completed by member programs/community partners</a:t>
            </a:r>
          </a:p>
          <a:p>
            <a:r>
              <a:rPr lang="en-US" sz="2800" dirty="0"/>
              <a:t>Referral is made to Coordinated Entry System (CES)</a:t>
            </a:r>
          </a:p>
          <a:p>
            <a:r>
              <a:rPr lang="en-US" sz="2800" dirty="0" err="1"/>
              <a:t>ZeroV</a:t>
            </a:r>
            <a:r>
              <a:rPr lang="en-US" sz="2800" dirty="0"/>
              <a:t> asks for referrals from CES when we have housing money available </a:t>
            </a:r>
          </a:p>
          <a:p>
            <a:r>
              <a:rPr lang="en-US" sz="2800" dirty="0"/>
              <a:t>Program application, briefing packet, social security cards*, birth certificates, verification of all income shared with </a:t>
            </a:r>
            <a:r>
              <a:rPr lang="en-US" sz="2800" dirty="0" err="1"/>
              <a:t>ZeroV</a:t>
            </a:r>
            <a:endParaRPr lang="en-US" sz="2800" dirty="0"/>
          </a:p>
          <a:p>
            <a:r>
              <a:rPr lang="en-US" sz="2800" dirty="0"/>
              <a:t>Client approved by </a:t>
            </a:r>
            <a:r>
              <a:rPr lang="en-US" sz="2800" dirty="0" err="1"/>
              <a:t>ZeroV</a:t>
            </a:r>
            <a:r>
              <a:rPr lang="en-US" sz="2800" dirty="0"/>
              <a:t> staff</a:t>
            </a:r>
          </a:p>
          <a:p>
            <a:endParaRPr lang="en-US" dirty="0"/>
          </a:p>
        </p:txBody>
      </p:sp>
    </p:spTree>
    <p:extLst>
      <p:ext uri="{BB962C8B-B14F-4D97-AF65-F5344CB8AC3E}">
        <p14:creationId xmlns:p14="http://schemas.microsoft.com/office/powerpoint/2010/main" val="1394694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69818"/>
          </a:xfrm>
        </p:spPr>
        <p:txBody>
          <a:bodyPr/>
          <a:lstStyle/>
          <a:p>
            <a:r>
              <a:rPr lang="en-US" dirty="0"/>
              <a:t>Rapid Rehousing Timeline</a:t>
            </a:r>
          </a:p>
        </p:txBody>
      </p:sp>
      <p:sp>
        <p:nvSpPr>
          <p:cNvPr id="3" name="Content Placeholder 2"/>
          <p:cNvSpPr>
            <a:spLocks noGrp="1"/>
          </p:cNvSpPr>
          <p:nvPr>
            <p:ph idx="1"/>
          </p:nvPr>
        </p:nvSpPr>
        <p:spPr>
          <a:xfrm>
            <a:off x="677334" y="1449659"/>
            <a:ext cx="8596668" cy="4591704"/>
          </a:xfrm>
        </p:spPr>
        <p:txBody>
          <a:bodyPr>
            <a:normAutofit fontScale="92500" lnSpcReduction="20000"/>
          </a:bodyPr>
          <a:lstStyle/>
          <a:p>
            <a:r>
              <a:rPr lang="en-US" sz="2400" dirty="0"/>
              <a:t>Client and housing advocate (including </a:t>
            </a:r>
            <a:r>
              <a:rPr lang="en-US" sz="2400" dirty="0" err="1"/>
              <a:t>ZeroV</a:t>
            </a:r>
            <a:r>
              <a:rPr lang="en-US" sz="2400" dirty="0"/>
              <a:t> staff) look for appropriate housing</a:t>
            </a:r>
          </a:p>
          <a:p>
            <a:r>
              <a:rPr lang="en-US" sz="2400" dirty="0"/>
              <a:t>Once unit is located, landlord/property manager fills out Request for Unit Approval form and sends to </a:t>
            </a:r>
            <a:r>
              <a:rPr lang="en-US" sz="2400" dirty="0" err="1"/>
              <a:t>ZeroV</a:t>
            </a:r>
            <a:endParaRPr lang="en-US" sz="2400" dirty="0"/>
          </a:p>
          <a:p>
            <a:r>
              <a:rPr lang="en-US" sz="2400" dirty="0" err="1"/>
              <a:t>ZeroV</a:t>
            </a:r>
            <a:r>
              <a:rPr lang="en-US" sz="2400" dirty="0"/>
              <a:t> will confirm rent reasonableness and arrange for a unit inspection</a:t>
            </a:r>
          </a:p>
          <a:p>
            <a:r>
              <a:rPr lang="en-US" sz="2400" dirty="0"/>
              <a:t>Once unit passes HQS inspection, </a:t>
            </a:r>
            <a:r>
              <a:rPr lang="en-US" sz="2400" dirty="0" err="1"/>
              <a:t>ZeroV</a:t>
            </a:r>
            <a:r>
              <a:rPr lang="en-US" sz="2400" dirty="0"/>
              <a:t> will approve the unit</a:t>
            </a:r>
          </a:p>
          <a:p>
            <a:r>
              <a:rPr lang="en-US" sz="2400" dirty="0"/>
              <a:t>Client/LL signs lease agreement and VAWA lease addendum</a:t>
            </a:r>
          </a:p>
          <a:p>
            <a:r>
              <a:rPr lang="en-US" sz="2400" dirty="0"/>
              <a:t>Landlord/property manager and </a:t>
            </a:r>
            <a:r>
              <a:rPr lang="en-US" sz="2400" dirty="0" err="1"/>
              <a:t>ZeroV</a:t>
            </a:r>
            <a:r>
              <a:rPr lang="en-US" sz="2400" dirty="0"/>
              <a:t> enter into Rental Assistance Contract</a:t>
            </a:r>
          </a:p>
          <a:p>
            <a:r>
              <a:rPr lang="en-US" sz="2400" dirty="0" err="1"/>
              <a:t>ZeroV</a:t>
            </a:r>
            <a:r>
              <a:rPr lang="en-US" sz="2400" dirty="0"/>
              <a:t> authorizes payments for security deposit/rent</a:t>
            </a:r>
          </a:p>
          <a:p>
            <a:r>
              <a:rPr lang="en-US" sz="2400" dirty="0"/>
              <a:t>The entire process from referral to lease up can take about 16-40 hours per client</a:t>
            </a:r>
          </a:p>
          <a:p>
            <a:endParaRPr lang="en-US" dirty="0"/>
          </a:p>
        </p:txBody>
      </p:sp>
    </p:spTree>
    <p:extLst>
      <p:ext uri="{BB962C8B-B14F-4D97-AF65-F5344CB8AC3E}">
        <p14:creationId xmlns:p14="http://schemas.microsoft.com/office/powerpoint/2010/main" val="1301828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17997" y="354418"/>
            <a:ext cx="3737268" cy="1320800"/>
          </a:xfrm>
        </p:spPr>
        <p:txBody>
          <a:bodyPr>
            <a:normAutofit/>
          </a:bodyPr>
          <a:lstStyle/>
          <a:p>
            <a:r>
              <a:rPr lang="en-US" dirty="0"/>
              <a:t>HOME TBRA</a:t>
            </a:r>
          </a:p>
        </p:txBody>
      </p:sp>
      <p:sp>
        <p:nvSpPr>
          <p:cNvPr id="3" name="Content Placeholder 2"/>
          <p:cNvSpPr>
            <a:spLocks noGrp="1"/>
          </p:cNvSpPr>
          <p:nvPr>
            <p:ph idx="1"/>
          </p:nvPr>
        </p:nvSpPr>
        <p:spPr>
          <a:xfrm>
            <a:off x="609600" y="1191846"/>
            <a:ext cx="8664403" cy="5208953"/>
          </a:xfrm>
        </p:spPr>
        <p:txBody>
          <a:bodyPr>
            <a:noAutofit/>
          </a:bodyPr>
          <a:lstStyle/>
          <a:p>
            <a:pPr>
              <a:lnSpc>
                <a:spcPct val="90000"/>
              </a:lnSpc>
            </a:pPr>
            <a:r>
              <a:rPr lang="en-US" dirty="0"/>
              <a:t>Provides assistance for minimum of 12 months; recertification required if assistance is to continue</a:t>
            </a:r>
          </a:p>
          <a:p>
            <a:pPr lvl="1">
              <a:lnSpc>
                <a:spcPct val="90000"/>
              </a:lnSpc>
            </a:pPr>
            <a:r>
              <a:rPr lang="en-US" sz="1800" dirty="0"/>
              <a:t>TBRA grants are for 24 months and allow security deposit, utility deposits, rental subsidies and utility allowances for those that qualify</a:t>
            </a:r>
          </a:p>
          <a:p>
            <a:pPr lvl="1">
              <a:lnSpc>
                <a:spcPct val="90000"/>
              </a:lnSpc>
            </a:pPr>
            <a:r>
              <a:rPr lang="en-US" sz="1800" dirty="0"/>
              <a:t>Current TBRA grant runs through June 2025; we are close to capacity</a:t>
            </a:r>
          </a:p>
          <a:p>
            <a:pPr>
              <a:lnSpc>
                <a:spcPct val="90000"/>
              </a:lnSpc>
            </a:pPr>
            <a:r>
              <a:rPr lang="en-US" dirty="0"/>
              <a:t>Vouchers are tenant-based within service area and are dependent upon a payment standard (defined by HUD as 90-110% of FMR)</a:t>
            </a:r>
          </a:p>
          <a:p>
            <a:pPr>
              <a:lnSpc>
                <a:spcPct val="90000"/>
              </a:lnSpc>
            </a:pPr>
            <a:r>
              <a:rPr lang="en-US" dirty="0"/>
              <a:t>Households must be at or below 60% of AMI</a:t>
            </a:r>
          </a:p>
          <a:p>
            <a:pPr>
              <a:lnSpc>
                <a:spcPct val="90000"/>
              </a:lnSpc>
            </a:pPr>
            <a:r>
              <a:rPr lang="en-US" dirty="0"/>
              <a:t>Income from ALL members of the household is counted for eligibility purposes</a:t>
            </a:r>
          </a:p>
          <a:p>
            <a:pPr>
              <a:lnSpc>
                <a:spcPct val="90000"/>
              </a:lnSpc>
            </a:pPr>
            <a:r>
              <a:rPr lang="en-US" dirty="0"/>
              <a:t>At any time, if household income increases above 80% of AMI, the household is no longer eligible </a:t>
            </a:r>
          </a:p>
          <a:p>
            <a:pPr>
              <a:lnSpc>
                <a:spcPct val="90000"/>
              </a:lnSpc>
            </a:pPr>
            <a:r>
              <a:rPr lang="en-US" dirty="0"/>
              <a:t>Does </a:t>
            </a:r>
            <a:r>
              <a:rPr lang="en-US" b="1" u="sng" dirty="0"/>
              <a:t>NOT</a:t>
            </a:r>
            <a:r>
              <a:rPr lang="en-US" dirty="0"/>
              <a:t> require Coordinated Entry</a:t>
            </a:r>
          </a:p>
        </p:txBody>
      </p:sp>
    </p:spTree>
    <p:extLst>
      <p:ext uri="{BB962C8B-B14F-4D97-AF65-F5344CB8AC3E}">
        <p14:creationId xmlns:p14="http://schemas.microsoft.com/office/powerpoint/2010/main" val="3300416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A73D2-286B-2BC2-B2A4-E38FFEC1C6BB}"/>
              </a:ext>
            </a:extLst>
          </p:cNvPr>
          <p:cNvSpPr>
            <a:spLocks noGrp="1"/>
          </p:cNvSpPr>
          <p:nvPr>
            <p:ph type="title"/>
          </p:nvPr>
        </p:nvSpPr>
        <p:spPr/>
        <p:txBody>
          <a:bodyPr/>
          <a:lstStyle/>
          <a:p>
            <a:r>
              <a:rPr lang="en-US" dirty="0"/>
              <a:t>Roles and Responsibilities</a:t>
            </a:r>
          </a:p>
        </p:txBody>
      </p:sp>
      <p:sp>
        <p:nvSpPr>
          <p:cNvPr id="4" name="Text Placeholder 3">
            <a:extLst>
              <a:ext uri="{FF2B5EF4-FFF2-40B4-BE49-F238E27FC236}">
                <a16:creationId xmlns:a16="http://schemas.microsoft.com/office/drawing/2014/main" id="{6AC62B9D-ED43-C5A4-8BF3-D20FDB49D965}"/>
              </a:ext>
            </a:extLst>
          </p:cNvPr>
          <p:cNvSpPr>
            <a:spLocks noGrp="1"/>
          </p:cNvSpPr>
          <p:nvPr>
            <p:ph type="body" idx="1"/>
          </p:nvPr>
        </p:nvSpPr>
        <p:spPr>
          <a:xfrm>
            <a:off x="675745" y="1514229"/>
            <a:ext cx="4185623" cy="576262"/>
          </a:xfrm>
        </p:spPr>
        <p:txBody>
          <a:bodyPr/>
          <a:lstStyle/>
          <a:p>
            <a:r>
              <a:rPr lang="en-US" dirty="0" err="1"/>
              <a:t>ZeroV</a:t>
            </a:r>
            <a:endParaRPr lang="en-US" dirty="0"/>
          </a:p>
        </p:txBody>
      </p:sp>
      <p:sp>
        <p:nvSpPr>
          <p:cNvPr id="5" name="Content Placeholder 4">
            <a:extLst>
              <a:ext uri="{FF2B5EF4-FFF2-40B4-BE49-F238E27FC236}">
                <a16:creationId xmlns:a16="http://schemas.microsoft.com/office/drawing/2014/main" id="{76568887-2E2C-29ED-E98A-97A4598DFCFF}"/>
              </a:ext>
            </a:extLst>
          </p:cNvPr>
          <p:cNvSpPr>
            <a:spLocks noGrp="1"/>
          </p:cNvSpPr>
          <p:nvPr>
            <p:ph sz="half" idx="2"/>
          </p:nvPr>
        </p:nvSpPr>
        <p:spPr>
          <a:xfrm>
            <a:off x="675745" y="2207623"/>
            <a:ext cx="4185623" cy="3833739"/>
          </a:xfrm>
        </p:spPr>
        <p:txBody>
          <a:bodyPr>
            <a:normAutofit fontScale="92500" lnSpcReduction="20000"/>
          </a:bodyPr>
          <a:lstStyle/>
          <a:p>
            <a:r>
              <a:rPr lang="en-US" dirty="0"/>
              <a:t>Obtain application/verification for eligibility</a:t>
            </a:r>
          </a:p>
          <a:p>
            <a:r>
              <a:rPr lang="en-US" dirty="0"/>
              <a:t>Complete briefing</a:t>
            </a:r>
          </a:p>
          <a:p>
            <a:r>
              <a:rPr lang="en-US" dirty="0"/>
              <a:t>Housing searches/inspections</a:t>
            </a:r>
          </a:p>
          <a:p>
            <a:r>
              <a:rPr lang="en-US" dirty="0"/>
              <a:t>Calculate rental shares</a:t>
            </a:r>
          </a:p>
          <a:p>
            <a:r>
              <a:rPr lang="en-US" dirty="0"/>
              <a:t>Utility deposits</a:t>
            </a:r>
          </a:p>
          <a:p>
            <a:r>
              <a:rPr lang="en-US" dirty="0"/>
              <a:t>Work with LLs for leasing paperwork</a:t>
            </a:r>
          </a:p>
          <a:p>
            <a:r>
              <a:rPr lang="en-US" dirty="0"/>
              <a:t>Moving assistance</a:t>
            </a:r>
          </a:p>
          <a:p>
            <a:r>
              <a:rPr lang="en-US" dirty="0"/>
              <a:t>Case management welcome/confirm needs</a:t>
            </a:r>
          </a:p>
          <a:p>
            <a:r>
              <a:rPr lang="en-US" dirty="0"/>
              <a:t>Ongoing case management</a:t>
            </a:r>
          </a:p>
          <a:p>
            <a:endParaRPr lang="en-US" dirty="0"/>
          </a:p>
          <a:p>
            <a:endParaRPr lang="en-US" dirty="0"/>
          </a:p>
          <a:p>
            <a:endParaRPr lang="en-US" dirty="0"/>
          </a:p>
        </p:txBody>
      </p:sp>
      <p:sp>
        <p:nvSpPr>
          <p:cNvPr id="6" name="Text Placeholder 5">
            <a:extLst>
              <a:ext uri="{FF2B5EF4-FFF2-40B4-BE49-F238E27FC236}">
                <a16:creationId xmlns:a16="http://schemas.microsoft.com/office/drawing/2014/main" id="{B1E76527-FFEE-67A0-9826-429E0DDFA97F}"/>
              </a:ext>
            </a:extLst>
          </p:cNvPr>
          <p:cNvSpPr>
            <a:spLocks noGrp="1"/>
          </p:cNvSpPr>
          <p:nvPr>
            <p:ph type="body" sz="quarter" idx="3"/>
          </p:nvPr>
        </p:nvSpPr>
        <p:spPr>
          <a:xfrm>
            <a:off x="5088384" y="1434184"/>
            <a:ext cx="4185618" cy="576262"/>
          </a:xfrm>
        </p:spPr>
        <p:txBody>
          <a:bodyPr/>
          <a:lstStyle/>
          <a:p>
            <a:r>
              <a:rPr lang="en-US" dirty="0"/>
              <a:t>Referral Partners</a:t>
            </a:r>
          </a:p>
        </p:txBody>
      </p:sp>
      <p:sp>
        <p:nvSpPr>
          <p:cNvPr id="7" name="Content Placeholder 6">
            <a:extLst>
              <a:ext uri="{FF2B5EF4-FFF2-40B4-BE49-F238E27FC236}">
                <a16:creationId xmlns:a16="http://schemas.microsoft.com/office/drawing/2014/main" id="{2DC8ED3D-0E3D-F6A5-E2EB-BE0A81247AD8}"/>
              </a:ext>
            </a:extLst>
          </p:cNvPr>
          <p:cNvSpPr>
            <a:spLocks noGrp="1"/>
          </p:cNvSpPr>
          <p:nvPr>
            <p:ph sz="quarter" idx="4"/>
          </p:nvPr>
        </p:nvSpPr>
        <p:spPr>
          <a:xfrm>
            <a:off x="5088384" y="2090491"/>
            <a:ext cx="4185617" cy="3950871"/>
          </a:xfrm>
        </p:spPr>
        <p:txBody>
          <a:bodyPr>
            <a:normAutofit fontScale="92500" lnSpcReduction="20000"/>
          </a:bodyPr>
          <a:lstStyle/>
          <a:p>
            <a:r>
              <a:rPr lang="en-US" dirty="0"/>
              <a:t>Maintain contact with clients/update CES as required</a:t>
            </a:r>
          </a:p>
          <a:p>
            <a:r>
              <a:rPr lang="en-US" dirty="0"/>
              <a:t>Ensure clients have personal documentation for housing</a:t>
            </a:r>
          </a:p>
          <a:p>
            <a:r>
              <a:rPr lang="en-US" dirty="0"/>
              <a:t>Assess household needs and help client prepare for housing; clear old debt; gather household goods</a:t>
            </a:r>
          </a:p>
          <a:p>
            <a:r>
              <a:rPr lang="en-US" dirty="0"/>
              <a:t>Work with </a:t>
            </a:r>
            <a:r>
              <a:rPr lang="en-US" dirty="0" err="1"/>
              <a:t>ZeroV</a:t>
            </a:r>
            <a:r>
              <a:rPr lang="en-US" dirty="0"/>
              <a:t> staff to gather documents/facilitate meetings/complete paperwork</a:t>
            </a:r>
          </a:p>
          <a:p>
            <a:r>
              <a:rPr lang="en-US" dirty="0"/>
              <a:t>Assist with housing searches/RFUA/Inspections if possible</a:t>
            </a:r>
          </a:p>
          <a:p>
            <a:r>
              <a:rPr lang="en-US" dirty="0"/>
              <a:t>Leverage funding (ESG supports, unrestricted, community agencies)</a:t>
            </a:r>
          </a:p>
        </p:txBody>
      </p:sp>
    </p:spTree>
    <p:extLst>
      <p:ext uri="{BB962C8B-B14F-4D97-AF65-F5344CB8AC3E}">
        <p14:creationId xmlns:p14="http://schemas.microsoft.com/office/powerpoint/2010/main" val="636256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E6E57-ABD0-3449-BBF1-6413B6F154EF}"/>
              </a:ext>
            </a:extLst>
          </p:cNvPr>
          <p:cNvSpPr>
            <a:spLocks noGrp="1"/>
          </p:cNvSpPr>
          <p:nvPr>
            <p:ph type="title"/>
          </p:nvPr>
        </p:nvSpPr>
        <p:spPr/>
        <p:txBody>
          <a:bodyPr/>
          <a:lstStyle/>
          <a:p>
            <a:r>
              <a:rPr lang="en-US" dirty="0"/>
              <a:t>About </a:t>
            </a:r>
            <a:r>
              <a:rPr lang="en-US" dirty="0" err="1"/>
              <a:t>ZeroV</a:t>
            </a:r>
            <a:endParaRPr lang="en-US" dirty="0"/>
          </a:p>
        </p:txBody>
      </p:sp>
      <p:sp>
        <p:nvSpPr>
          <p:cNvPr id="3" name="Content Placeholder 2">
            <a:extLst>
              <a:ext uri="{FF2B5EF4-FFF2-40B4-BE49-F238E27FC236}">
                <a16:creationId xmlns:a16="http://schemas.microsoft.com/office/drawing/2014/main" id="{D4F73533-1689-C245-9EA6-4D8969ADD38E}"/>
              </a:ext>
            </a:extLst>
          </p:cNvPr>
          <p:cNvSpPr>
            <a:spLocks noGrp="1"/>
          </p:cNvSpPr>
          <p:nvPr>
            <p:ph idx="1"/>
          </p:nvPr>
        </p:nvSpPr>
        <p:spPr>
          <a:xfrm>
            <a:off x="677334" y="1446029"/>
            <a:ext cx="8596668" cy="4595334"/>
          </a:xfrm>
        </p:spPr>
        <p:txBody>
          <a:bodyPr>
            <a:normAutofit/>
          </a:bodyPr>
          <a:lstStyle/>
          <a:p>
            <a:r>
              <a:rPr lang="en-US" dirty="0" err="1"/>
              <a:t>ZeroV</a:t>
            </a:r>
            <a:r>
              <a:rPr lang="en-US" dirty="0"/>
              <a:t> is a statewide voice on ending </a:t>
            </a:r>
            <a:r>
              <a:rPr lang="en-US" b="1" dirty="0"/>
              <a:t>intimate partner abuse </a:t>
            </a:r>
            <a:r>
              <a:rPr lang="en-US" dirty="0"/>
              <a:t>in our homes and communities. </a:t>
            </a:r>
          </a:p>
          <a:p>
            <a:r>
              <a:rPr lang="en-US" dirty="0"/>
              <a:t>Intimate partner violence is a form of power-based violence and is part of a systemic pattern of oppression. </a:t>
            </a:r>
          </a:p>
          <a:p>
            <a:r>
              <a:rPr lang="en-US" dirty="0" err="1"/>
              <a:t>ZeroV</a:t>
            </a:r>
            <a:r>
              <a:rPr lang="en-US" dirty="0"/>
              <a:t> acknowledges intersecting forms of oppression and social inequities including gender-based violence, racism, homelessness, and poverty. </a:t>
            </a:r>
          </a:p>
          <a:p>
            <a:r>
              <a:rPr lang="en-US" dirty="0"/>
              <a:t>Member network of the fifteen state &amp; federally-funded regional domestic violence shelters serving all 120 counties</a:t>
            </a:r>
          </a:p>
          <a:p>
            <a:r>
              <a:rPr lang="en-US" dirty="0"/>
              <a:t>Shelter and outreach programs provide safe, affirming care that is trauma-informed, presumes cultural competency, and fosters meaningful access to services and resources. </a:t>
            </a:r>
          </a:p>
          <a:p>
            <a:r>
              <a:rPr lang="en-US" dirty="0" err="1"/>
              <a:t>ZeroV</a:t>
            </a:r>
            <a:r>
              <a:rPr lang="en-US" dirty="0"/>
              <a:t> recognizes the diverse and often complicated issues that can affect survivor’s social and emotional well-being.  </a:t>
            </a:r>
          </a:p>
          <a:p>
            <a:endParaRPr lang="en-US" dirty="0"/>
          </a:p>
        </p:txBody>
      </p:sp>
    </p:spTree>
    <p:extLst>
      <p:ext uri="{BB962C8B-B14F-4D97-AF65-F5344CB8AC3E}">
        <p14:creationId xmlns:p14="http://schemas.microsoft.com/office/powerpoint/2010/main" val="2251710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2481" y="1382486"/>
            <a:ext cx="3547581" cy="4093028"/>
          </a:xfrm>
        </p:spPr>
        <p:txBody>
          <a:bodyPr anchor="ctr">
            <a:normAutofit/>
          </a:bodyPr>
          <a:lstStyle/>
          <a:p>
            <a:r>
              <a:rPr lang="en-US" sz="4400" dirty="0"/>
              <a:t>Basic</a:t>
            </a:r>
            <a:br>
              <a:rPr lang="en-US" sz="4400" dirty="0"/>
            </a:br>
            <a:r>
              <a:rPr lang="en-US" sz="4400" dirty="0"/>
              <a:t>Housing Case Management</a:t>
            </a:r>
          </a:p>
        </p:txBody>
      </p:sp>
      <p:graphicFrame>
        <p:nvGraphicFramePr>
          <p:cNvPr id="5" name="Content Placeholder 2">
            <a:extLst>
              <a:ext uri="{FF2B5EF4-FFF2-40B4-BE49-F238E27FC236}">
                <a16:creationId xmlns:a16="http://schemas.microsoft.com/office/drawing/2014/main" id="{054B4B8D-4A30-42E2-9AB5-938EC9E91AAB}"/>
              </a:ext>
            </a:extLst>
          </p:cNvPr>
          <p:cNvGraphicFramePr>
            <a:graphicFrameLocks noGrp="1"/>
          </p:cNvGraphicFramePr>
          <p:nvPr>
            <p:ph idx="1"/>
            <p:extLst>
              <p:ext uri="{D42A27DB-BD31-4B8C-83A1-F6EECF244321}">
                <p14:modId xmlns:p14="http://schemas.microsoft.com/office/powerpoint/2010/main" val="850786462"/>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4930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AF425-6F8E-884E-8A81-BDB75E9AC68B}"/>
              </a:ext>
            </a:extLst>
          </p:cNvPr>
          <p:cNvSpPr>
            <a:spLocks noGrp="1"/>
          </p:cNvSpPr>
          <p:nvPr>
            <p:ph type="title"/>
          </p:nvPr>
        </p:nvSpPr>
        <p:spPr>
          <a:xfrm>
            <a:off x="842597" y="1976966"/>
            <a:ext cx="4088190" cy="1524000"/>
          </a:xfrm>
        </p:spPr>
        <p:txBody>
          <a:bodyPr vert="horz" lIns="91440" tIns="45720" rIns="91440" bIns="45720" rtlCol="0" anchor="b">
            <a:normAutofit fontScale="90000"/>
          </a:bodyPr>
          <a:lstStyle/>
          <a:p>
            <a:pPr algn="ctr"/>
            <a:r>
              <a:rPr lang="en-US" sz="4800" dirty="0"/>
              <a:t>Housing is FUN-</a:t>
            </a:r>
            <a:r>
              <a:rPr lang="en-US" sz="4800" dirty="0" err="1"/>
              <a:t>damental</a:t>
            </a:r>
            <a:r>
              <a:rPr lang="en-US" sz="4800" dirty="0"/>
              <a:t>!</a:t>
            </a:r>
          </a:p>
        </p:txBody>
      </p:sp>
      <p:pic>
        <p:nvPicPr>
          <p:cNvPr id="5" name="Content Placeholder 4" descr="Chickens roaming on grass">
            <a:extLst>
              <a:ext uri="{FF2B5EF4-FFF2-40B4-BE49-F238E27FC236}">
                <a16:creationId xmlns:a16="http://schemas.microsoft.com/office/drawing/2014/main" id="{E175072D-7433-3140-B9DB-23520D798F3F}"/>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Tree>
    <p:extLst>
      <p:ext uri="{BB962C8B-B14F-4D97-AF65-F5344CB8AC3E}">
        <p14:creationId xmlns:p14="http://schemas.microsoft.com/office/powerpoint/2010/main" val="2456977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080D9-1FB2-9D4D-AF47-F1CA11BBC868}"/>
              </a:ext>
            </a:extLst>
          </p:cNvPr>
          <p:cNvSpPr>
            <a:spLocks noGrp="1"/>
          </p:cNvSpPr>
          <p:nvPr>
            <p:ph type="title"/>
          </p:nvPr>
        </p:nvSpPr>
        <p:spPr>
          <a:xfrm>
            <a:off x="1154954" y="973668"/>
            <a:ext cx="8761413" cy="1140882"/>
          </a:xfrm>
        </p:spPr>
        <p:txBody>
          <a:bodyPr>
            <a:normAutofit fontScale="90000"/>
          </a:bodyPr>
          <a:lstStyle/>
          <a:p>
            <a:pPr algn="ctr"/>
            <a:r>
              <a:rPr lang="en-US" sz="4000" b="1" dirty="0">
                <a:cs typeface="Calibri" panose="020F0502020204030204" pitchFamily="34" charset="0"/>
              </a:rPr>
              <a:t>What can happen when we meaningfully invest in people</a:t>
            </a:r>
          </a:p>
        </p:txBody>
      </p:sp>
      <p:sp>
        <p:nvSpPr>
          <p:cNvPr id="3" name="Content Placeholder 2">
            <a:extLst>
              <a:ext uri="{FF2B5EF4-FFF2-40B4-BE49-F238E27FC236}">
                <a16:creationId xmlns:a16="http://schemas.microsoft.com/office/drawing/2014/main" id="{C9DA26D4-BF4D-9D4E-8834-9FDD8E798649}"/>
              </a:ext>
            </a:extLst>
          </p:cNvPr>
          <p:cNvSpPr>
            <a:spLocks noGrp="1"/>
          </p:cNvSpPr>
          <p:nvPr>
            <p:ph idx="1"/>
          </p:nvPr>
        </p:nvSpPr>
        <p:spPr>
          <a:xfrm>
            <a:off x="756448" y="2114550"/>
            <a:ext cx="6863552" cy="3975354"/>
          </a:xfrm>
        </p:spPr>
        <p:txBody>
          <a:bodyPr>
            <a:noAutofit/>
          </a:bodyPr>
          <a:lstStyle/>
          <a:p>
            <a:pPr marL="0" indent="0">
              <a:buNone/>
            </a:pPr>
            <a:endParaRPr lang="en-US" sz="2100" dirty="0">
              <a:solidFill>
                <a:schemeClr val="tx1">
                  <a:lumMod val="75000"/>
                  <a:lumOff val="25000"/>
                </a:schemeClr>
              </a:solidFill>
              <a:latin typeface="Calibri" panose="020F0502020204030204" pitchFamily="34" charset="0"/>
              <a:cs typeface="Calibri" panose="020F0502020204030204" pitchFamily="34" charset="0"/>
            </a:endParaRPr>
          </a:p>
          <a:p>
            <a:pPr marL="0" indent="0">
              <a:buNone/>
            </a:pPr>
            <a:endParaRPr lang="en-US" sz="2100" dirty="0">
              <a:solidFill>
                <a:schemeClr val="tx1">
                  <a:lumMod val="75000"/>
                  <a:lumOff val="25000"/>
                </a:schemeClr>
              </a:solidFill>
            </a:endParaRPr>
          </a:p>
        </p:txBody>
      </p:sp>
      <p:pic>
        <p:nvPicPr>
          <p:cNvPr id="5" name="Picture 4">
            <a:extLst>
              <a:ext uri="{FF2B5EF4-FFF2-40B4-BE49-F238E27FC236}">
                <a16:creationId xmlns:a16="http://schemas.microsoft.com/office/drawing/2014/main" id="{D64991FA-6C79-A241-8452-A76AEC0F7DAC}"/>
              </a:ext>
            </a:extLst>
          </p:cNvPr>
          <p:cNvPicPr>
            <a:picLocks noChangeAspect="1"/>
          </p:cNvPicPr>
          <p:nvPr/>
        </p:nvPicPr>
        <p:blipFill rotWithShape="1">
          <a:blip r:embed="rId3"/>
          <a:srcRect t="4579" r="1" b="1"/>
          <a:stretch/>
        </p:blipFill>
        <p:spPr>
          <a:xfrm>
            <a:off x="4358560" y="2445807"/>
            <a:ext cx="3261440" cy="3975355"/>
          </a:xfrm>
          <a:prstGeom prst="rect">
            <a:avLst/>
          </a:prstGeom>
        </p:spPr>
      </p:pic>
    </p:spTree>
    <p:extLst>
      <p:ext uri="{BB962C8B-B14F-4D97-AF65-F5344CB8AC3E}">
        <p14:creationId xmlns:p14="http://schemas.microsoft.com/office/powerpoint/2010/main" val="859584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F25194-8641-AEC7-D805-1A9B0EFE7977}"/>
              </a:ext>
            </a:extLst>
          </p:cNvPr>
          <p:cNvPicPr>
            <a:picLocks noChangeAspect="1"/>
          </p:cNvPicPr>
          <p:nvPr/>
        </p:nvPicPr>
        <p:blipFill>
          <a:blip r:embed="rId2"/>
          <a:srcRect l="27184"/>
          <a:stretch/>
        </p:blipFill>
        <p:spPr>
          <a:xfrm rot="5400000">
            <a:off x="2667000" y="-2667000"/>
            <a:ext cx="6858000" cy="12192000"/>
          </a:xfrm>
          <a:prstGeom prst="rect">
            <a:avLst/>
          </a:prstGeom>
        </p:spPr>
      </p:pic>
      <p:sp>
        <p:nvSpPr>
          <p:cNvPr id="8" name="Freeform: Shape 7">
            <a:extLst>
              <a:ext uri="{FF2B5EF4-FFF2-40B4-BE49-F238E27FC236}">
                <a16:creationId xmlns:a16="http://schemas.microsoft.com/office/drawing/2014/main" id="{85C2136B-77EC-41E9-BDB6-58A4AE142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33800"/>
            <a:ext cx="762000" cy="3124200"/>
          </a:xfrm>
          <a:custGeom>
            <a:avLst/>
            <a:gdLst>
              <a:gd name="connsiteX0" fmla="*/ 0 w 762000"/>
              <a:gd name="connsiteY0" fmla="*/ 0 h 3124200"/>
              <a:gd name="connsiteX1" fmla="*/ 762000 w 762000"/>
              <a:gd name="connsiteY1" fmla="*/ 3124200 h 3124200"/>
              <a:gd name="connsiteX2" fmla="*/ 0 w 762000"/>
              <a:gd name="connsiteY2" fmla="*/ 3124200 h 3124200"/>
            </a:gdLst>
            <a:ahLst/>
            <a:cxnLst>
              <a:cxn ang="0">
                <a:pos x="connsiteX0" y="connsiteY0"/>
              </a:cxn>
              <a:cxn ang="0">
                <a:pos x="connsiteX1" y="connsiteY1"/>
              </a:cxn>
              <a:cxn ang="0">
                <a:pos x="connsiteX2" y="connsiteY2"/>
              </a:cxn>
            </a:cxnLst>
            <a:rect l="l" t="t" r="r" b="b"/>
            <a:pathLst>
              <a:path w="762000" h="3124200">
                <a:moveTo>
                  <a:pt x="0" y="0"/>
                </a:moveTo>
                <a:lnTo>
                  <a:pt x="762000" y="3124200"/>
                </a:lnTo>
                <a:lnTo>
                  <a:pt x="0" y="31242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0" name="Straight Connector 9">
            <a:extLst>
              <a:ext uri="{FF2B5EF4-FFF2-40B4-BE49-F238E27FC236}">
                <a16:creationId xmlns:a16="http://schemas.microsoft.com/office/drawing/2014/main" id="{E55891F3-A5E2-4418-8950-25FA2B7312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274002" y="4502552"/>
            <a:ext cx="2917998" cy="235544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B1FCEB1-A7E1-417C-A7EF-AA30D5A085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3500" y="-16625"/>
            <a:ext cx="2667482" cy="68746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7FBCF2A6-1F18-4B68-B5D2-5B763ED4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923" y="-16625"/>
            <a:ext cx="1269077" cy="6874625"/>
          </a:xfrm>
          <a:custGeom>
            <a:avLst/>
            <a:gdLst>
              <a:gd name="connsiteX0" fmla="*/ 714894 w 1269077"/>
              <a:gd name="connsiteY0" fmla="*/ 0 h 6874625"/>
              <a:gd name="connsiteX1" fmla="*/ 1269077 w 1269077"/>
              <a:gd name="connsiteY1" fmla="*/ 16625 h 6874625"/>
              <a:gd name="connsiteX2" fmla="*/ 1269077 w 1269077"/>
              <a:gd name="connsiteY2" fmla="*/ 6874625 h 6874625"/>
              <a:gd name="connsiteX3" fmla="*/ 0 w 1269077"/>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269077" h="6874625">
                <a:moveTo>
                  <a:pt x="714894" y="0"/>
                </a:moveTo>
                <a:lnTo>
                  <a:pt x="1269077" y="16625"/>
                </a:lnTo>
                <a:lnTo>
                  <a:pt x="1269077" y="6874625"/>
                </a:lnTo>
                <a:lnTo>
                  <a:pt x="0" y="6874625"/>
                </a:lnTo>
                <a:close/>
              </a:path>
            </a:pathLst>
          </a:cu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F3A27FB-A693-4A75-951E-0C77CD98F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374" y="-16624"/>
            <a:ext cx="1983626" cy="6874625"/>
          </a:xfrm>
          <a:custGeom>
            <a:avLst/>
            <a:gdLst>
              <a:gd name="connsiteX0" fmla="*/ 0 w 1983626"/>
              <a:gd name="connsiteY0" fmla="*/ 0 h 6874625"/>
              <a:gd name="connsiteX1" fmla="*/ 1983626 w 1983626"/>
              <a:gd name="connsiteY1" fmla="*/ 0 h 6874625"/>
              <a:gd name="connsiteX2" fmla="*/ 1983626 w 1983626"/>
              <a:gd name="connsiteY2" fmla="*/ 6874625 h 6874625"/>
              <a:gd name="connsiteX3" fmla="*/ 1522181 w 1983626"/>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983626" h="6874625">
                <a:moveTo>
                  <a:pt x="0" y="0"/>
                </a:moveTo>
                <a:lnTo>
                  <a:pt x="1983626" y="0"/>
                </a:lnTo>
                <a:lnTo>
                  <a:pt x="1983626" y="6874625"/>
                </a:lnTo>
                <a:lnTo>
                  <a:pt x="1522181" y="6874625"/>
                </a:lnTo>
                <a:close/>
              </a:path>
            </a:pathLst>
          </a:cu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835049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ED823-50DF-9BF3-1B04-59A1A5A13988}"/>
              </a:ext>
            </a:extLst>
          </p:cNvPr>
          <p:cNvSpPr>
            <a:spLocks noGrp="1"/>
          </p:cNvSpPr>
          <p:nvPr>
            <p:ph type="title"/>
          </p:nvPr>
        </p:nvSpPr>
        <p:spPr/>
        <p:txBody>
          <a:bodyPr/>
          <a:lstStyle/>
          <a:p>
            <a:r>
              <a:rPr lang="en-US" dirty="0"/>
              <a:t>Survivor Challenges in Housing</a:t>
            </a:r>
          </a:p>
        </p:txBody>
      </p:sp>
      <p:sp>
        <p:nvSpPr>
          <p:cNvPr id="3" name="Content Placeholder 2">
            <a:extLst>
              <a:ext uri="{FF2B5EF4-FFF2-40B4-BE49-F238E27FC236}">
                <a16:creationId xmlns:a16="http://schemas.microsoft.com/office/drawing/2014/main" id="{F7FAC9E8-8F62-8004-C981-7A8B3BD838BA}"/>
              </a:ext>
            </a:extLst>
          </p:cNvPr>
          <p:cNvSpPr>
            <a:spLocks noGrp="1"/>
          </p:cNvSpPr>
          <p:nvPr>
            <p:ph idx="1"/>
          </p:nvPr>
        </p:nvSpPr>
        <p:spPr>
          <a:xfrm>
            <a:off x="677334" y="1534887"/>
            <a:ext cx="8596668" cy="4506476"/>
          </a:xfrm>
        </p:spPr>
        <p:txBody>
          <a:bodyPr/>
          <a:lstStyle/>
          <a:p>
            <a:r>
              <a:rPr lang="en-US" dirty="0"/>
              <a:t>Simply not enough units of affordable housing</a:t>
            </a:r>
          </a:p>
          <a:p>
            <a:r>
              <a:rPr lang="en-US" dirty="0"/>
              <a:t>Lengthy waitlists for public housing and Housing Choice Voucher (HCV) programs</a:t>
            </a:r>
          </a:p>
          <a:p>
            <a:r>
              <a:rPr lang="en-US" dirty="0"/>
              <a:t>Systems barriers</a:t>
            </a:r>
          </a:p>
          <a:p>
            <a:pPr lvl="1"/>
            <a:r>
              <a:rPr lang="en-US" dirty="0"/>
              <a:t>Poor rental history</a:t>
            </a:r>
          </a:p>
          <a:p>
            <a:pPr lvl="1"/>
            <a:r>
              <a:rPr lang="en-US" dirty="0"/>
              <a:t>Eviction history</a:t>
            </a:r>
          </a:p>
          <a:p>
            <a:pPr lvl="1"/>
            <a:r>
              <a:rPr lang="en-US" dirty="0"/>
              <a:t>Lack of income and/or finances to get into a unit</a:t>
            </a:r>
          </a:p>
          <a:p>
            <a:pPr lvl="1"/>
            <a:r>
              <a:rPr lang="en-US" dirty="0"/>
              <a:t>Criminal history</a:t>
            </a:r>
          </a:p>
          <a:p>
            <a:pPr lvl="1"/>
            <a:r>
              <a:rPr lang="en-US" dirty="0"/>
              <a:t>Old housing or utility debt</a:t>
            </a:r>
          </a:p>
          <a:p>
            <a:pPr lvl="1"/>
            <a:r>
              <a:rPr lang="en-US" dirty="0"/>
              <a:t>Lack of understanding on VAWA protections and KY law on housing protections </a:t>
            </a:r>
            <a:r>
              <a:rPr lang="en-US"/>
              <a:t>for survivors</a:t>
            </a:r>
            <a:endParaRPr lang="en-US" dirty="0"/>
          </a:p>
        </p:txBody>
      </p:sp>
    </p:spTree>
    <p:extLst>
      <p:ext uri="{BB962C8B-B14F-4D97-AF65-F5344CB8AC3E}">
        <p14:creationId xmlns:p14="http://schemas.microsoft.com/office/powerpoint/2010/main" val="3176678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48E111-DA68-E64F-88A1-12B11F705BBE}"/>
              </a:ext>
            </a:extLst>
          </p:cNvPr>
          <p:cNvSpPr>
            <a:spLocks noGrp="1"/>
          </p:cNvSpPr>
          <p:nvPr>
            <p:ph type="title"/>
          </p:nvPr>
        </p:nvSpPr>
        <p:spPr>
          <a:xfrm>
            <a:off x="652481" y="1382486"/>
            <a:ext cx="3547581" cy="4093028"/>
          </a:xfrm>
        </p:spPr>
        <p:txBody>
          <a:bodyPr anchor="ctr">
            <a:normAutofit/>
          </a:bodyPr>
          <a:lstStyle/>
          <a:p>
            <a:r>
              <a:rPr lang="en-US" sz="4400" dirty="0"/>
              <a:t>Housing at </a:t>
            </a:r>
            <a:r>
              <a:rPr lang="en-US" sz="4400" dirty="0" err="1"/>
              <a:t>ZeroV</a:t>
            </a:r>
            <a:endParaRPr lang="en-US" sz="4400" dirty="0"/>
          </a:p>
        </p:txBody>
      </p:sp>
      <p:graphicFrame>
        <p:nvGraphicFramePr>
          <p:cNvPr id="7" name="Content Placeholder 4">
            <a:extLst>
              <a:ext uri="{FF2B5EF4-FFF2-40B4-BE49-F238E27FC236}">
                <a16:creationId xmlns:a16="http://schemas.microsoft.com/office/drawing/2014/main" id="{C27CF892-7848-4545-8D53-21D0EBC40C96}"/>
              </a:ext>
            </a:extLst>
          </p:cNvPr>
          <p:cNvGraphicFramePr>
            <a:graphicFrameLocks noGrp="1"/>
          </p:cNvGraphicFramePr>
          <p:nvPr>
            <p:ph idx="1"/>
            <p:extLst>
              <p:ext uri="{D42A27DB-BD31-4B8C-83A1-F6EECF244321}">
                <p14:modId xmlns:p14="http://schemas.microsoft.com/office/powerpoint/2010/main" val="3017843109"/>
              </p:ext>
            </p:extLst>
          </p:nvPr>
        </p:nvGraphicFramePr>
        <p:xfrm>
          <a:off x="3690257" y="944563"/>
          <a:ext cx="7855100"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6501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2">
            <a:extLst>
              <a:ext uri="{FF2B5EF4-FFF2-40B4-BE49-F238E27FC236}">
                <a16:creationId xmlns:a16="http://schemas.microsoft.com/office/drawing/2014/main" id="{48F16955-0DE7-0A46-80AA-3D31A4C1D71F}"/>
              </a:ext>
            </a:extLst>
          </p:cNvPr>
          <p:cNvSpPr>
            <a:spLocks noGrp="1"/>
          </p:cNvSpPr>
          <p:nvPr>
            <p:ph idx="1"/>
          </p:nvPr>
        </p:nvSpPr>
        <p:spPr>
          <a:xfrm>
            <a:off x="7797384" y="715782"/>
            <a:ext cx="3962400" cy="3389313"/>
          </a:xfrm>
        </p:spPr>
        <p:txBody>
          <a:bodyPr>
            <a:normAutofit/>
          </a:bodyPr>
          <a:lstStyle/>
          <a:p>
            <a:pPr marL="107950" indent="0">
              <a:buNone/>
            </a:pPr>
            <a:r>
              <a:rPr lang="en-US" altLang="en-US" sz="3200" dirty="0">
                <a:latin typeface="Calibri" panose="020F0502020204030204" pitchFamily="34" charset="0"/>
                <a:ea typeface="ＭＳ Ｐゴシック" panose="020B0600070205080204" pitchFamily="34" charset="-128"/>
                <a:cs typeface="Calibri" panose="020F0502020204030204" pitchFamily="34" charset="0"/>
              </a:rPr>
              <a:t>Villager-KDVA Homes</a:t>
            </a:r>
          </a:p>
          <a:p>
            <a:pPr marL="107950" indent="0">
              <a:buNone/>
            </a:pPr>
            <a:r>
              <a:rPr lang="en-US" altLang="en-US" sz="2800" dirty="0">
                <a:latin typeface="Calibri" panose="020F0502020204030204" pitchFamily="34" charset="0"/>
                <a:ea typeface="ＭＳ Ｐゴシック" panose="020B0600070205080204" pitchFamily="34" charset="-128"/>
                <a:cs typeface="Calibri" panose="020F0502020204030204" pitchFamily="34" charset="0"/>
              </a:rPr>
              <a:t>21 units on campus of Center for Women and Families in downtown Louisville; Rental assistance through LMHA and </a:t>
            </a:r>
            <a:r>
              <a:rPr lang="en-US" altLang="en-US" sz="2800" dirty="0" err="1">
                <a:latin typeface="Calibri" panose="020F0502020204030204" pitchFamily="34" charset="0"/>
                <a:ea typeface="ＭＳ Ｐゴシック" panose="020B0600070205080204" pitchFamily="34" charset="-128"/>
                <a:cs typeface="Calibri" panose="020F0502020204030204" pitchFamily="34" charset="0"/>
              </a:rPr>
              <a:t>ZeroV</a:t>
            </a:r>
            <a:endParaRPr lang="en-US" altLang="en-US" sz="2800" dirty="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7" name="Picture 1" descr="9.14.11 KDVA Louisville Punch List 002.jpg">
            <a:extLst>
              <a:ext uri="{FF2B5EF4-FFF2-40B4-BE49-F238E27FC236}">
                <a16:creationId xmlns:a16="http://schemas.microsoft.com/office/drawing/2014/main" id="{36E414A9-270E-B34F-B6FB-EB81ACEC3212}"/>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9675" y="406400"/>
            <a:ext cx="7727709" cy="5795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0564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970C5E26-42E9-864D-8227-98EA816B8750}"/>
              </a:ext>
            </a:extLst>
          </p:cNvPr>
          <p:cNvSpPr>
            <a:spLocks noGrp="1"/>
          </p:cNvSpPr>
          <p:nvPr>
            <p:ph type="title"/>
          </p:nvPr>
        </p:nvSpPr>
        <p:spPr>
          <a:xfrm>
            <a:off x="4185625" y="565931"/>
            <a:ext cx="4479561" cy="1066800"/>
          </a:xfrm>
        </p:spPr>
        <p:txBody>
          <a:bodyPr>
            <a:normAutofit/>
          </a:bodyPr>
          <a:lstStyle/>
          <a:p>
            <a:pPr eaLnBrk="1" hangingPunct="1"/>
            <a:r>
              <a:rPr lang="en-US" altLang="en-US" sz="4000" b="1" dirty="0">
                <a:solidFill>
                  <a:srgbClr val="783A7A"/>
                </a:solidFill>
                <a:ea typeface="ＭＳ Ｐゴシック" panose="020B0600070205080204" pitchFamily="34" charset="-128"/>
              </a:rPr>
              <a:t>Paducah </a:t>
            </a:r>
          </a:p>
        </p:txBody>
      </p:sp>
      <p:sp>
        <p:nvSpPr>
          <p:cNvPr id="3" name="Content Placeholder 2">
            <a:extLst>
              <a:ext uri="{FF2B5EF4-FFF2-40B4-BE49-F238E27FC236}">
                <a16:creationId xmlns:a16="http://schemas.microsoft.com/office/drawing/2014/main" id="{90D68338-8D1F-7B4D-96BB-9B7584401317}"/>
              </a:ext>
            </a:extLst>
          </p:cNvPr>
          <p:cNvSpPr>
            <a:spLocks noGrp="1"/>
          </p:cNvSpPr>
          <p:nvPr>
            <p:ph idx="1"/>
          </p:nvPr>
        </p:nvSpPr>
        <p:spPr>
          <a:xfrm>
            <a:off x="311726" y="1782319"/>
            <a:ext cx="2847109" cy="3764042"/>
          </a:xfrm>
        </p:spPr>
        <p:txBody>
          <a:bodyPr>
            <a:normAutofit fontScale="92500" lnSpcReduction="20000"/>
          </a:bodyPr>
          <a:lstStyle/>
          <a:p>
            <a:pPr marL="0" indent="0" eaLnBrk="1" hangingPunct="1">
              <a:buNone/>
              <a:defRPr/>
            </a:pPr>
            <a:r>
              <a:rPr lang="en-US" sz="2800" dirty="0">
                <a:solidFill>
                  <a:schemeClr val="tx1"/>
                </a:solidFill>
                <a:ea typeface="ＭＳ Ｐゴシック" charset="0"/>
                <a:cs typeface="ＭＳ Ｐゴシック" charset="0"/>
              </a:rPr>
              <a:t>Residents of 12 duplex-style units  on shelter campus receive rental assistance through </a:t>
            </a:r>
            <a:r>
              <a:rPr lang="en-US" sz="2800" dirty="0">
                <a:solidFill>
                  <a:schemeClr val="tx1"/>
                </a:solidFill>
              </a:rPr>
              <a:t>Section 8 housing vouchers from city of Paducah, </a:t>
            </a:r>
            <a:r>
              <a:rPr lang="en-US" sz="2800" dirty="0" err="1">
                <a:solidFill>
                  <a:schemeClr val="tx1"/>
                </a:solidFill>
              </a:rPr>
              <a:t>ZeroV</a:t>
            </a:r>
            <a:r>
              <a:rPr lang="en-US" sz="2800" dirty="0">
                <a:solidFill>
                  <a:schemeClr val="tx1"/>
                </a:solidFill>
              </a:rPr>
              <a:t>, or Merryman House</a:t>
            </a:r>
            <a:endParaRPr lang="en-US" sz="2800" dirty="0">
              <a:solidFill>
                <a:schemeClr val="tx1"/>
              </a:solidFill>
              <a:ea typeface="ＭＳ Ｐゴシック" charset="0"/>
              <a:cs typeface="ＭＳ Ｐゴシック" charset="0"/>
            </a:endParaRPr>
          </a:p>
          <a:p>
            <a:pPr marL="109537" indent="0">
              <a:buNone/>
              <a:defRPr/>
            </a:pPr>
            <a:endParaRPr lang="en-US" sz="2600" dirty="0">
              <a:ea typeface="ＭＳ Ｐゴシック" charset="0"/>
              <a:cs typeface="ＭＳ Ｐゴシック" charset="0"/>
            </a:endParaRPr>
          </a:p>
        </p:txBody>
      </p:sp>
      <p:pic>
        <p:nvPicPr>
          <p:cNvPr id="27651" name="Picture 3" descr="6.20.11 - 6.21.11 009.jpg">
            <a:extLst>
              <a:ext uri="{FF2B5EF4-FFF2-40B4-BE49-F238E27FC236}">
                <a16:creationId xmlns:a16="http://schemas.microsoft.com/office/drawing/2014/main" id="{28F3BCE5-B12A-1947-B2BE-2AD46AFDB1CD}"/>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499449" y="1714108"/>
            <a:ext cx="6961187"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1">
            <a:extLst>
              <a:ext uri="{FF2B5EF4-FFF2-40B4-BE49-F238E27FC236}">
                <a16:creationId xmlns:a16="http://schemas.microsoft.com/office/drawing/2014/main" id="{783007FF-D468-A743-8783-02FC84F5FA95}"/>
              </a:ext>
            </a:extLst>
          </p:cNvPr>
          <p:cNvSpPr txBox="1">
            <a:spLocks noChangeArrowheads="1"/>
          </p:cNvSpPr>
          <p:nvPr/>
        </p:nvSpPr>
        <p:spPr bwMode="auto">
          <a:xfrm>
            <a:off x="4097338" y="2738439"/>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ＭＳ Ｐゴシック" panose="020B0600070205080204" pitchFamily="34" charset="-128"/>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ea typeface="ＭＳ Ｐゴシック" panose="020B0600070205080204" pitchFamily="34" charset="-128"/>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ea typeface="ＭＳ Ｐゴシック" panose="020B0600070205080204" pitchFamily="34" charset="-128"/>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ＭＳ Ｐゴシック" panose="020B0600070205080204"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ＭＳ Ｐゴシック" panose="020B0600070205080204"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ＭＳ Ｐゴシック" panose="020B0600070205080204"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ＭＳ Ｐゴシック" panose="020B0600070205080204"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ＭＳ Ｐゴシック" panose="020B0600070205080204" pitchFamily="34" charset="-128"/>
              </a:defRPr>
            </a:lvl9pPr>
          </a:lstStyle>
          <a:p>
            <a:pPr eaLnBrk="1" hangingPunct="1">
              <a:spcBef>
                <a:spcPct val="0"/>
              </a:spcBef>
              <a:buClrTx/>
              <a:buFontTx/>
              <a:buNone/>
            </a:pPr>
            <a:endParaRPr lang="en-US" altLang="en-US" sz="1800">
              <a:latin typeface="Arial" panose="020B0604020202020204" pitchFamily="34" charset="0"/>
            </a:endParaRPr>
          </a:p>
        </p:txBody>
      </p:sp>
      <p:pic>
        <p:nvPicPr>
          <p:cNvPr id="27654" name="Picture 1" descr="merryman house logo 2011.pdf">
            <a:extLst>
              <a:ext uri="{FF2B5EF4-FFF2-40B4-BE49-F238E27FC236}">
                <a16:creationId xmlns:a16="http://schemas.microsoft.com/office/drawing/2014/main" id="{7F436487-F333-1B42-82E1-F30A6117F14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3301" y="4130320"/>
            <a:ext cx="3733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2024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1">
            <a:extLst>
              <a:ext uri="{FF2B5EF4-FFF2-40B4-BE49-F238E27FC236}">
                <a16:creationId xmlns:a16="http://schemas.microsoft.com/office/drawing/2014/main" id="{B34DF24D-27ED-3C47-AB34-5EF35235A3D1}"/>
              </a:ext>
            </a:extLst>
          </p:cNvPr>
          <p:cNvSpPr>
            <a:spLocks noGrp="1"/>
          </p:cNvSpPr>
          <p:nvPr>
            <p:ph idx="1"/>
          </p:nvPr>
        </p:nvSpPr>
        <p:spPr>
          <a:xfrm>
            <a:off x="249381" y="2151597"/>
            <a:ext cx="3417757" cy="2953062"/>
          </a:xfrm>
        </p:spPr>
        <p:txBody>
          <a:bodyPr/>
          <a:lstStyle/>
          <a:p>
            <a:pPr marL="109537" indent="0">
              <a:lnSpc>
                <a:spcPct val="80000"/>
              </a:lnSpc>
              <a:buNone/>
              <a:defRPr/>
            </a:pPr>
            <a:r>
              <a:rPr lang="en-US" sz="2600" dirty="0">
                <a:solidFill>
                  <a:schemeClr val="tx1"/>
                </a:solidFill>
                <a:ea typeface="ＭＳ Ｐゴシック" charset="0"/>
                <a:cs typeface="ＭＳ Ｐゴシック" charset="0"/>
              </a:rPr>
              <a:t>Families in six townhouse-style units in the Appalachian foothills receive rental assistance through DOVES </a:t>
            </a:r>
            <a:r>
              <a:rPr lang="en-US" altLang="ja-JP" sz="2600" dirty="0">
                <a:solidFill>
                  <a:schemeClr val="tx1"/>
                </a:solidFill>
                <a:ea typeface="ＭＳ Ｐゴシック" charset="0"/>
                <a:cs typeface="ＭＳ Ｐゴシック" charset="0"/>
              </a:rPr>
              <a:t>housing programming.</a:t>
            </a:r>
          </a:p>
          <a:p>
            <a:pPr eaLnBrk="1" hangingPunct="1">
              <a:lnSpc>
                <a:spcPct val="80000"/>
              </a:lnSpc>
              <a:buFont typeface="Georgia" charset="0"/>
              <a:buChar char="•"/>
              <a:defRPr/>
            </a:pPr>
            <a:endParaRPr lang="en-US" sz="2600" dirty="0">
              <a:ea typeface="ＭＳ Ｐゴシック" charset="0"/>
              <a:cs typeface="ＭＳ Ｐゴシック" charset="0"/>
            </a:endParaRPr>
          </a:p>
          <a:p>
            <a:pPr eaLnBrk="1" hangingPunct="1">
              <a:lnSpc>
                <a:spcPct val="80000"/>
              </a:lnSpc>
              <a:buFont typeface="Georgia" charset="0"/>
              <a:buChar char="•"/>
              <a:defRPr/>
            </a:pPr>
            <a:endParaRPr lang="en-US" sz="2600" dirty="0">
              <a:ea typeface="ＭＳ Ｐゴシック" charset="0"/>
              <a:cs typeface="ＭＳ Ｐゴシック" charset="0"/>
            </a:endParaRPr>
          </a:p>
          <a:p>
            <a:pPr eaLnBrk="1" hangingPunct="1">
              <a:lnSpc>
                <a:spcPct val="80000"/>
              </a:lnSpc>
              <a:buFont typeface="Georgia" charset="0"/>
              <a:buChar char="•"/>
              <a:defRPr/>
            </a:pPr>
            <a:endParaRPr lang="en-US" sz="2600" dirty="0">
              <a:ea typeface="ＭＳ Ｐゴシック" charset="0"/>
              <a:cs typeface="ＭＳ Ｐゴシック" charset="0"/>
            </a:endParaRPr>
          </a:p>
        </p:txBody>
      </p:sp>
      <p:pic>
        <p:nvPicPr>
          <p:cNvPr id="25604" name="Picture 1" descr="2.2.11 039.jpg">
            <a:extLst>
              <a:ext uri="{FF2B5EF4-FFF2-40B4-BE49-F238E27FC236}">
                <a16:creationId xmlns:a16="http://schemas.microsoft.com/office/drawing/2014/main" id="{2F77C4D4-95CB-4040-B2E7-EBA0BF2A26DB}"/>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953967" y="2137799"/>
            <a:ext cx="5874348" cy="36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6D5C18E-8747-C64A-88C3-0F12068A13EA}"/>
              </a:ext>
            </a:extLst>
          </p:cNvPr>
          <p:cNvSpPr txBox="1"/>
          <p:nvPr/>
        </p:nvSpPr>
        <p:spPr>
          <a:xfrm>
            <a:off x="4668254" y="866274"/>
            <a:ext cx="3105856" cy="707886"/>
          </a:xfrm>
          <a:prstGeom prst="rect">
            <a:avLst/>
          </a:prstGeom>
          <a:noFill/>
        </p:spPr>
        <p:txBody>
          <a:bodyPr wrap="square" rtlCol="0">
            <a:spAutoFit/>
          </a:bodyPr>
          <a:lstStyle/>
          <a:p>
            <a:r>
              <a:rPr lang="en-US" sz="4000" dirty="0"/>
              <a:t>Morehead</a:t>
            </a:r>
          </a:p>
        </p:txBody>
      </p:sp>
    </p:spTree>
    <p:extLst>
      <p:ext uri="{BB962C8B-B14F-4D97-AF65-F5344CB8AC3E}">
        <p14:creationId xmlns:p14="http://schemas.microsoft.com/office/powerpoint/2010/main" val="2614526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2336030" cy="1320800"/>
          </a:xfrm>
        </p:spPr>
        <p:txBody>
          <a:bodyPr>
            <a:normAutofit fontScale="90000"/>
          </a:bodyPr>
          <a:lstStyle/>
          <a:p>
            <a:r>
              <a:rPr lang="en-US" b="1" dirty="0" err="1">
                <a:latin typeface="Calibri" panose="020F0502020204030204" pitchFamily="34" charset="0"/>
                <a:cs typeface="Calibri" panose="020F0502020204030204" pitchFamily="34" charset="0"/>
              </a:rPr>
              <a:t>ZeroV</a:t>
            </a:r>
            <a:r>
              <a:rPr lang="en-US" b="1" dirty="0">
                <a:latin typeface="Calibri" panose="020F0502020204030204" pitchFamily="34" charset="0"/>
                <a:cs typeface="Calibri" panose="020F0502020204030204" pitchFamily="34" charset="0"/>
              </a:rPr>
              <a:t> Homes Lexington – 24 apartments; Rental assistance through LHA block grant </a:t>
            </a:r>
            <a:br>
              <a:rPr lang="en-US" b="1" dirty="0">
                <a:latin typeface="Calibri" panose="020F0502020204030204" pitchFamily="34" charset="0"/>
                <a:cs typeface="Calibri" panose="020F0502020204030204" pitchFamily="34" charset="0"/>
              </a:rPr>
            </a:b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$4.6 million project</a:t>
            </a:r>
          </a:p>
        </p:txBody>
      </p:sp>
      <p:pic>
        <p:nvPicPr>
          <p:cNvPr id="4" name="Content Placeholder 3"/>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3203787" y="660402"/>
            <a:ext cx="6976532" cy="5232398"/>
          </a:xfrm>
        </p:spPr>
      </p:pic>
    </p:spTree>
    <p:extLst>
      <p:ext uri="{BB962C8B-B14F-4D97-AF65-F5344CB8AC3E}">
        <p14:creationId xmlns:p14="http://schemas.microsoft.com/office/powerpoint/2010/main" val="66286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acet">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{2968B4CF-B42F-8F4A-B73A-0C3801D70413}tf10001060</Template>
  <TotalTime>4897</TotalTime>
  <Words>1763</Words>
  <Application>Microsoft Macintosh PowerPoint</Application>
  <PresentationFormat>Widescreen</PresentationFormat>
  <Paragraphs>141</Paragraphs>
  <Slides>22</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ＭＳ Ｐゴシック</vt:lpstr>
      <vt:lpstr>Arial</vt:lpstr>
      <vt:lpstr>Calibri</vt:lpstr>
      <vt:lpstr>Georgia</vt:lpstr>
      <vt:lpstr>Trebuchet MS</vt:lpstr>
      <vt:lpstr>Wingdings 3</vt:lpstr>
      <vt:lpstr>Facet</vt:lpstr>
      <vt:lpstr> ZeroV Survivor Resources: Housing  Andrea Miller, Chief Housing Officer amiller@zerov.org 859-608-1375 October 2024</vt:lpstr>
      <vt:lpstr>About ZeroV</vt:lpstr>
      <vt:lpstr>PowerPoint Presentation</vt:lpstr>
      <vt:lpstr>Survivor Challenges in Housing</vt:lpstr>
      <vt:lpstr>Housing at ZeroV</vt:lpstr>
      <vt:lpstr>PowerPoint Presentation</vt:lpstr>
      <vt:lpstr>Paducah </vt:lpstr>
      <vt:lpstr>PowerPoint Presentation</vt:lpstr>
      <vt:lpstr>ZeroV Homes Lexington – 24 apartments; Rental assistance through LHA block grant   $4.6 million project</vt:lpstr>
      <vt:lpstr>12 units on GreenHouse17 - a working farm and 12 rehabbed apartments near the city center</vt:lpstr>
      <vt:lpstr>Hazard</vt:lpstr>
      <vt:lpstr>Continuum of Care – Crash Course</vt:lpstr>
      <vt:lpstr>Coordinated Entry Updates</vt:lpstr>
      <vt:lpstr>ZeroV CoC &amp; DV Bonus Rapid Rehousing</vt:lpstr>
      <vt:lpstr>Rapid Rehousing continued</vt:lpstr>
      <vt:lpstr>Rapid Rehousing Timeline</vt:lpstr>
      <vt:lpstr>Rapid Rehousing Timeline</vt:lpstr>
      <vt:lpstr>HOME TBRA</vt:lpstr>
      <vt:lpstr>Roles and Responsibilities</vt:lpstr>
      <vt:lpstr>Basic Housing Case Management</vt:lpstr>
      <vt:lpstr>Housing is FUN-damental!</vt:lpstr>
      <vt:lpstr>What can happen when we meaningfully invest in people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KCADV Survivor Resources: Housing  Andrea Miller, Sr. Leadership, Housing Policy and Programming February 2022</dc:title>
  <dc:creator>Andrea Miller</dc:creator>
  <cp:lastModifiedBy>Andrea Miller</cp:lastModifiedBy>
  <cp:revision>11</cp:revision>
  <cp:lastPrinted>2024-05-17T01:29:41Z</cp:lastPrinted>
  <dcterms:created xsi:type="dcterms:W3CDTF">2022-02-21T14:27:30Z</dcterms:created>
  <dcterms:modified xsi:type="dcterms:W3CDTF">2024-10-25T16:26:03Z</dcterms:modified>
</cp:coreProperties>
</file>