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20"/>
  </p:notesMasterIdLst>
  <p:sldIdLst>
    <p:sldId id="257" r:id="rId5"/>
    <p:sldId id="276" r:id="rId6"/>
    <p:sldId id="258" r:id="rId7"/>
    <p:sldId id="264" r:id="rId8"/>
    <p:sldId id="285" r:id="rId9"/>
    <p:sldId id="279" r:id="rId10"/>
    <p:sldId id="281" r:id="rId11"/>
    <p:sldId id="284" r:id="rId12"/>
    <p:sldId id="280" r:id="rId13"/>
    <p:sldId id="267" r:id="rId14"/>
    <p:sldId id="268" r:id="rId15"/>
    <p:sldId id="283" r:id="rId16"/>
    <p:sldId id="277" r:id="rId17"/>
    <p:sldId id="275" r:id="rId18"/>
    <p:sldId id="28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CA5A6-DEB9-4776-9ACF-5E26123485F7}" v="4" dt="2023-09-14T15:50:17.799"/>
  </p1510:revLst>
</p1510:revInfo>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47" d="100"/>
          <a:sy n="47" d="100"/>
        </p:scale>
        <p:origin x="1046" y="43"/>
      </p:cViewPr>
      <p:guideLst>
        <p:guide orient="horz" pos="2160"/>
        <p:guide pos="3840"/>
      </p:guideLst>
    </p:cSldViewPr>
  </p:slideViewPr>
  <p:notesTextViewPr>
    <p:cViewPr>
      <p:scale>
        <a:sx n="1" d="1"/>
        <a:sy n="1" d="1"/>
      </p:scale>
      <p:origin x="0" y="0"/>
    </p:cViewPr>
  </p:notesText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2C047-CB7D-41AA-ADAB-CCEB0750AC0D}"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9BCE5-19CE-42D5-A45C-47B0076057AF}" type="slidenum">
              <a:rPr lang="en-US" smtClean="0"/>
              <a:t>‹#›</a:t>
            </a:fld>
            <a:endParaRPr lang="en-US"/>
          </a:p>
        </p:txBody>
      </p:sp>
    </p:spTree>
    <p:extLst>
      <p:ext uri="{BB962C8B-B14F-4D97-AF65-F5344CB8AC3E}">
        <p14:creationId xmlns:p14="http://schemas.microsoft.com/office/powerpoint/2010/main" val="380513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5EEE3A4-CD3A-4F69-A7D6-E73AB67D5282}" type="datetime1">
              <a:rPr lang="en-US" smtClean="0"/>
              <a:t>9/14/2023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VAWA-2020-Appalach-00727</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34491624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49F01F-8E45-4B48-862B-9E05CC1864E8}" type="datetime1">
              <a:rPr lang="en-US" smtClean="0"/>
              <a:t>9/14/2023</a:t>
            </a:fld>
            <a:endParaRPr lang="en-US"/>
          </a:p>
        </p:txBody>
      </p:sp>
      <p:sp>
        <p:nvSpPr>
          <p:cNvPr id="6" name="Footer Placeholder 5"/>
          <p:cNvSpPr>
            <a:spLocks noGrp="1"/>
          </p:cNvSpPr>
          <p:nvPr>
            <p:ph type="ftr" sz="quarter" idx="11"/>
          </p:nvPr>
        </p:nvSpPr>
        <p:spPr/>
        <p:txBody>
          <a:bodyPr/>
          <a:lstStyle/>
          <a:p>
            <a:r>
              <a:rPr lang="en-US"/>
              <a:t>VAWA-2020-Appalach-00727</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163827495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49F01F-8E45-4B48-862B-9E05CC1864E8}" type="datetime1">
              <a:rPr lang="en-US" smtClean="0"/>
              <a:t>9/14/2023</a:t>
            </a:fld>
            <a:endParaRPr lang="en-US"/>
          </a:p>
        </p:txBody>
      </p:sp>
      <p:sp>
        <p:nvSpPr>
          <p:cNvPr id="5" name="Footer Placeholder 4"/>
          <p:cNvSpPr>
            <a:spLocks noGrp="1"/>
          </p:cNvSpPr>
          <p:nvPr>
            <p:ph type="ftr" sz="quarter" idx="11"/>
          </p:nvPr>
        </p:nvSpPr>
        <p:spPr/>
        <p:txBody>
          <a:bodyPr/>
          <a:lstStyle/>
          <a:p>
            <a:r>
              <a:rPr lang="en-US"/>
              <a:t>VAWA-2020-Appalach-00727</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374663452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949F01F-8E45-4B48-862B-9E05CC1864E8}" type="datetime1">
              <a:rPr lang="en-US" smtClean="0"/>
              <a:t>9/14/2023</a:t>
            </a:fld>
            <a:endParaRPr lang="en-US"/>
          </a:p>
        </p:txBody>
      </p:sp>
      <p:sp>
        <p:nvSpPr>
          <p:cNvPr id="5" name="Footer Placeholder 4"/>
          <p:cNvSpPr>
            <a:spLocks noGrp="1"/>
          </p:cNvSpPr>
          <p:nvPr>
            <p:ph type="ftr" sz="quarter" idx="11"/>
          </p:nvPr>
        </p:nvSpPr>
        <p:spPr/>
        <p:txBody>
          <a:bodyPr/>
          <a:lstStyle/>
          <a:p>
            <a:r>
              <a:rPr lang="en-US"/>
              <a:t>VAWA-2020-Appalach-00727</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559149878"/>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49F01F-8E45-4B48-862B-9E05CC1864E8}" type="datetime1">
              <a:rPr lang="en-US" smtClean="0"/>
              <a:t>9/14/2023</a:t>
            </a:fld>
            <a:endParaRPr lang="en-US"/>
          </a:p>
        </p:txBody>
      </p:sp>
      <p:sp>
        <p:nvSpPr>
          <p:cNvPr id="5" name="Footer Placeholder 4"/>
          <p:cNvSpPr>
            <a:spLocks noGrp="1"/>
          </p:cNvSpPr>
          <p:nvPr>
            <p:ph type="ftr" sz="quarter" idx="11"/>
          </p:nvPr>
        </p:nvSpPr>
        <p:spPr/>
        <p:txBody>
          <a:bodyPr/>
          <a:lstStyle/>
          <a:p>
            <a:r>
              <a:rPr lang="en-US"/>
              <a:t>VAWA-2020-Appalach-00727</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381594894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49F01F-8E45-4B48-862B-9E05CC1864E8}" type="datetime1">
              <a:rPr lang="en-US" smtClean="0"/>
              <a:t>9/14/2023</a:t>
            </a:fld>
            <a:endParaRPr lang="en-US"/>
          </a:p>
        </p:txBody>
      </p:sp>
      <p:sp>
        <p:nvSpPr>
          <p:cNvPr id="8" name="Footer Placeholder 7"/>
          <p:cNvSpPr>
            <a:spLocks noGrp="1"/>
          </p:cNvSpPr>
          <p:nvPr>
            <p:ph type="ftr" sz="quarter" idx="11"/>
          </p:nvPr>
        </p:nvSpPr>
        <p:spPr/>
        <p:txBody>
          <a:bodyPr/>
          <a:lstStyle/>
          <a:p>
            <a:r>
              <a:rPr lang="en-US"/>
              <a:t>VAWA-2020-Appalach-00727</a:t>
            </a:r>
            <a:endParaRPr lang="en-US" dirty="0"/>
          </a:p>
        </p:txBody>
      </p:sp>
      <p:sp>
        <p:nvSpPr>
          <p:cNvPr id="9" name="Slide Number Placeholder 8"/>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412763469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49F01F-8E45-4B48-862B-9E05CC1864E8}" type="datetime1">
              <a:rPr lang="en-US" smtClean="0"/>
              <a:t>9/14/2023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VAWA-2020-Appalach-00727</a:t>
            </a:r>
            <a:endParaRPr lang="en-US" dirty="0"/>
          </a:p>
        </p:txBody>
      </p:sp>
      <p:sp>
        <p:nvSpPr>
          <p:cNvPr id="9" name="Slide Number Placeholder 8"/>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230107621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67AE954-A1FE-49CA-A156-8D4F398596E8}" type="datetime1">
              <a:rPr lang="en-US" smtClean="0"/>
              <a:t>9/14/2023</a:t>
            </a:fld>
            <a:endParaRPr lang="en-US"/>
          </a:p>
        </p:txBody>
      </p:sp>
      <p:sp>
        <p:nvSpPr>
          <p:cNvPr id="5" name="Footer Placeholder 4"/>
          <p:cNvSpPr>
            <a:spLocks noGrp="1"/>
          </p:cNvSpPr>
          <p:nvPr>
            <p:ph type="ftr" sz="quarter" idx="11"/>
          </p:nvPr>
        </p:nvSpPr>
        <p:spPr/>
        <p:txBody>
          <a:bodyPr/>
          <a:lstStyle/>
          <a:p>
            <a:r>
              <a:rPr lang="en-US"/>
              <a:t>VAWA-2020-Appalach-00727</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77970778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BA546FD-303B-4690-8721-ACF78177038E}" type="datetime1">
              <a:rPr lang="en-US" smtClean="0"/>
              <a:t>9/14/2023</a:t>
            </a:fld>
            <a:endParaRPr lang="en-US"/>
          </a:p>
        </p:txBody>
      </p:sp>
      <p:sp>
        <p:nvSpPr>
          <p:cNvPr id="5" name="Footer Placeholder 4"/>
          <p:cNvSpPr>
            <a:spLocks noGrp="1"/>
          </p:cNvSpPr>
          <p:nvPr>
            <p:ph type="ftr" sz="quarter" idx="11"/>
          </p:nvPr>
        </p:nvSpPr>
        <p:spPr/>
        <p:txBody>
          <a:bodyPr/>
          <a:lstStyle/>
          <a:p>
            <a:r>
              <a:rPr lang="en-US"/>
              <a:t>VAWA-2020-Appalach-00727</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58195427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F09BF-468F-4B1F-99CB-58D1869C529B}" type="datetime1">
              <a:rPr lang="en-US" smtClean="0"/>
              <a:t>9/14/2023</a:t>
            </a:fld>
            <a:endParaRPr lang="en-US"/>
          </a:p>
        </p:txBody>
      </p:sp>
      <p:sp>
        <p:nvSpPr>
          <p:cNvPr id="5" name="Footer Placeholder 4"/>
          <p:cNvSpPr>
            <a:spLocks noGrp="1"/>
          </p:cNvSpPr>
          <p:nvPr>
            <p:ph type="ftr" sz="quarter" idx="11"/>
          </p:nvPr>
        </p:nvSpPr>
        <p:spPr/>
        <p:txBody>
          <a:bodyPr/>
          <a:lstStyle/>
          <a:p>
            <a:r>
              <a:rPr lang="en-US"/>
              <a:t>VAWA-2020-Appalach-00727</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27722718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25542-F208-4002-9930-64D0E825A1DF}" type="datetime1">
              <a:rPr lang="en-US" smtClean="0"/>
              <a:t>9/14/2023</a:t>
            </a:fld>
            <a:endParaRPr lang="en-US"/>
          </a:p>
        </p:txBody>
      </p:sp>
      <p:sp>
        <p:nvSpPr>
          <p:cNvPr id="5" name="Footer Placeholder 4"/>
          <p:cNvSpPr>
            <a:spLocks noGrp="1"/>
          </p:cNvSpPr>
          <p:nvPr>
            <p:ph type="ftr" sz="quarter" idx="11"/>
          </p:nvPr>
        </p:nvSpPr>
        <p:spPr/>
        <p:txBody>
          <a:bodyPr/>
          <a:lstStyle/>
          <a:p>
            <a:r>
              <a:rPr lang="en-US"/>
              <a:t>VAWA-2020-Appalach-00727</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49431585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EAAE7B-4804-4011-8E9B-134490E2A078}" type="datetime1">
              <a:rPr lang="en-US" smtClean="0"/>
              <a:t>9/14/2023</a:t>
            </a:fld>
            <a:endParaRPr lang="en-US"/>
          </a:p>
        </p:txBody>
      </p:sp>
      <p:sp>
        <p:nvSpPr>
          <p:cNvPr id="6" name="Footer Placeholder 5"/>
          <p:cNvSpPr>
            <a:spLocks noGrp="1"/>
          </p:cNvSpPr>
          <p:nvPr>
            <p:ph type="ftr" sz="quarter" idx="11"/>
          </p:nvPr>
        </p:nvSpPr>
        <p:spPr/>
        <p:txBody>
          <a:bodyPr/>
          <a:lstStyle/>
          <a:p>
            <a:r>
              <a:rPr lang="en-US"/>
              <a:t>VAWA-2020-Appalach-00727</a:t>
            </a:r>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53469338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3F357-D3A6-4579-A802-FC765F824671}" type="datetime1">
              <a:rPr lang="en-US" smtClean="0"/>
              <a:t>9/14/2023</a:t>
            </a:fld>
            <a:endParaRPr lang="en-US"/>
          </a:p>
        </p:txBody>
      </p:sp>
      <p:sp>
        <p:nvSpPr>
          <p:cNvPr id="8" name="Footer Placeholder 7"/>
          <p:cNvSpPr>
            <a:spLocks noGrp="1"/>
          </p:cNvSpPr>
          <p:nvPr>
            <p:ph type="ftr" sz="quarter" idx="11"/>
          </p:nvPr>
        </p:nvSpPr>
        <p:spPr/>
        <p:txBody>
          <a:bodyPr/>
          <a:lstStyle/>
          <a:p>
            <a:r>
              <a:rPr lang="en-US"/>
              <a:t>VAWA-2020-Appalach-00727</a:t>
            </a:r>
            <a:endParaRPr lang="en-US" dirty="0"/>
          </a:p>
        </p:txBody>
      </p:sp>
      <p:sp>
        <p:nvSpPr>
          <p:cNvPr id="9" name="Slide Number Placeholder 8"/>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05660634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F1954-C86A-4879-899E-F10823B3E489}" type="datetime1">
              <a:rPr lang="en-US" smtClean="0"/>
              <a:t>9/14/2023</a:t>
            </a:fld>
            <a:endParaRPr lang="en-US"/>
          </a:p>
        </p:txBody>
      </p:sp>
      <p:sp>
        <p:nvSpPr>
          <p:cNvPr id="4" name="Footer Placeholder 3"/>
          <p:cNvSpPr>
            <a:spLocks noGrp="1"/>
          </p:cNvSpPr>
          <p:nvPr>
            <p:ph type="ftr" sz="quarter" idx="11"/>
          </p:nvPr>
        </p:nvSpPr>
        <p:spPr/>
        <p:txBody>
          <a:bodyPr/>
          <a:lstStyle/>
          <a:p>
            <a:r>
              <a:rPr lang="en-US"/>
              <a:t>VAWA-2020-Appalach-00727</a:t>
            </a:r>
            <a:endParaRPr lang="en-US" dirty="0"/>
          </a:p>
        </p:txBody>
      </p:sp>
      <p:sp>
        <p:nvSpPr>
          <p:cNvPr id="5" name="Slide Number Placeholder 4"/>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322641152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1B10E-F1B9-4CB4-BDCD-D3A9DEBDC454}" type="datetime1">
              <a:rPr lang="en-US" smtClean="0"/>
              <a:t>9/14/2023</a:t>
            </a:fld>
            <a:endParaRPr lang="en-US"/>
          </a:p>
        </p:txBody>
      </p:sp>
      <p:sp>
        <p:nvSpPr>
          <p:cNvPr id="3" name="Footer Placeholder 2"/>
          <p:cNvSpPr>
            <a:spLocks noGrp="1"/>
          </p:cNvSpPr>
          <p:nvPr>
            <p:ph type="ftr" sz="quarter" idx="11"/>
          </p:nvPr>
        </p:nvSpPr>
        <p:spPr/>
        <p:txBody>
          <a:bodyPr/>
          <a:lstStyle/>
          <a:p>
            <a:r>
              <a:rPr lang="en-US"/>
              <a:t>VAWA-2020-Appalach-00727</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14921146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8B2BC-700B-48FB-8818-B08425AA8D3B}" type="datetime1">
              <a:rPr lang="en-US" smtClean="0"/>
              <a:t>9/14/2023</a:t>
            </a:fld>
            <a:endParaRPr lang="en-US"/>
          </a:p>
        </p:txBody>
      </p:sp>
      <p:sp>
        <p:nvSpPr>
          <p:cNvPr id="6" name="Footer Placeholder 5"/>
          <p:cNvSpPr>
            <a:spLocks noGrp="1"/>
          </p:cNvSpPr>
          <p:nvPr>
            <p:ph type="ftr" sz="quarter" idx="11"/>
          </p:nvPr>
        </p:nvSpPr>
        <p:spPr/>
        <p:txBody>
          <a:bodyPr/>
          <a:lstStyle/>
          <a:p>
            <a:r>
              <a:rPr lang="en-US"/>
              <a:t>VAWA-2020-Appalach-00727</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394244895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A2798-65D5-4F04-A7A1-9EB90D248B5A}" type="datetime1">
              <a:rPr lang="en-US" smtClean="0"/>
              <a:t>9/14/2023</a:t>
            </a:fld>
            <a:endParaRPr lang="en-US"/>
          </a:p>
        </p:txBody>
      </p:sp>
      <p:sp>
        <p:nvSpPr>
          <p:cNvPr id="6" name="Footer Placeholder 5"/>
          <p:cNvSpPr>
            <a:spLocks noGrp="1"/>
          </p:cNvSpPr>
          <p:nvPr>
            <p:ph type="ftr" sz="quarter" idx="11"/>
          </p:nvPr>
        </p:nvSpPr>
        <p:spPr/>
        <p:txBody>
          <a:bodyPr/>
          <a:lstStyle/>
          <a:p>
            <a:r>
              <a:rPr lang="en-US"/>
              <a:t>VAWA-2020-Appalach-00727</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431127058"/>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949F01F-8E45-4B48-862B-9E05CC1864E8}" type="datetime1">
              <a:rPr lang="en-US" smtClean="0"/>
              <a:t>9/14/2023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VAWA-2020-Appalach-00727</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62D6987-FB6D-4DB8-81B8-AD0F35E3BB5F}" type="slidenum">
              <a:rPr lang="en-US" smtClean="0"/>
              <a:pPr/>
              <a:t>‹#›</a:t>
            </a:fld>
            <a:endParaRPr lang="en-US"/>
          </a:p>
        </p:txBody>
      </p:sp>
    </p:spTree>
    <p:extLst>
      <p:ext uri="{BB962C8B-B14F-4D97-AF65-F5344CB8AC3E}">
        <p14:creationId xmlns:p14="http://schemas.microsoft.com/office/powerpoint/2010/main" val="37184611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angied@ardfky.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cid:image003.jpg@01D9DC2C.E2C58ED0" TargetMode="External"/><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cid:image004.jpg@01D9DC2C.E2C58ED0"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rdfk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620809" y="5889349"/>
            <a:ext cx="4491902" cy="438432"/>
          </a:xfrm>
        </p:spPr>
        <p:txBody>
          <a:bodyPr>
            <a:normAutofit/>
          </a:bodyPr>
          <a:lstStyle/>
          <a:p>
            <a:r>
              <a:rPr lang="en-US" b="1" i="1" kern="0" cap="none" dirty="0">
                <a:solidFill>
                  <a:srgbClr val="7030A0"/>
                </a:solidFill>
                <a:latin typeface="Franklin Gothic Demi" panose="020B0703020102020204" pitchFamily="34" charset="0"/>
              </a:rPr>
              <a:t>Presented by:</a:t>
            </a:r>
            <a:r>
              <a:rPr lang="en-US" sz="2000" b="1" kern="0" cap="none" dirty="0">
                <a:solidFill>
                  <a:srgbClr val="7030A0"/>
                </a:solidFill>
                <a:latin typeface="Franklin Gothic Demi" panose="020B0703020102020204" pitchFamily="34" charset="0"/>
              </a:rPr>
              <a:t>  </a:t>
            </a:r>
            <a:r>
              <a:rPr lang="en-US" sz="2000" b="1" kern="0" cap="none" dirty="0" err="1">
                <a:solidFill>
                  <a:srgbClr val="7030A0"/>
                </a:solidFill>
                <a:latin typeface="Franklin Gothic Demi" panose="020B0703020102020204" pitchFamily="34" charset="0"/>
              </a:rPr>
              <a:t>AppalReD</a:t>
            </a:r>
            <a:r>
              <a:rPr lang="en-US" sz="2000" b="1" kern="0" cap="none" dirty="0">
                <a:solidFill>
                  <a:srgbClr val="7030A0"/>
                </a:solidFill>
                <a:latin typeface="Franklin Gothic Demi" panose="020B0703020102020204" pitchFamily="34" charset="0"/>
              </a:rPr>
              <a:t> Legal Aid</a:t>
            </a:r>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06F71ABC-3397-41D2-AAD7-5E4AB7A6D3FE}"/>
              </a:ext>
            </a:extLst>
          </p:cNvPr>
          <p:cNvSpPr>
            <a:spLocks noGrp="1"/>
          </p:cNvSpPr>
          <p:nvPr>
            <p:ph type="ftr" sz="quarter" idx="11"/>
          </p:nvPr>
        </p:nvSpPr>
        <p:spPr>
          <a:xfrm>
            <a:off x="5588961" y="5889349"/>
            <a:ext cx="5982230" cy="304801"/>
          </a:xfrm>
        </p:spPr>
        <p:txBody>
          <a:bodyPr>
            <a:noAutofit/>
          </a:bodyPr>
          <a:lstStyle/>
          <a:p>
            <a:pPr algn="r">
              <a:spcAft>
                <a:spcPts val="600"/>
              </a:spcAft>
            </a:pPr>
            <a:r>
              <a:rPr lang="en-US" sz="1800" b="1" i="1" dirty="0">
                <a:solidFill>
                  <a:srgbClr val="7030A0"/>
                </a:solidFill>
                <a:latin typeface="Franklin Gothic Demi" panose="020B0703020102020204" pitchFamily="34" charset="0"/>
              </a:rPr>
              <a:t>Conference funded by:</a:t>
            </a:r>
            <a:r>
              <a:rPr lang="en-US" sz="1800" dirty="0">
                <a:solidFill>
                  <a:srgbClr val="7030A0"/>
                </a:solidFill>
                <a:latin typeface="Franklin Gothic Demi" panose="020B0703020102020204" pitchFamily="34" charset="0"/>
              </a:rPr>
              <a:t>  </a:t>
            </a:r>
            <a:r>
              <a:rPr lang="en-US" sz="2000" dirty="0">
                <a:solidFill>
                  <a:srgbClr val="7030A0"/>
                </a:solidFill>
                <a:latin typeface="Franklin Gothic Demi" panose="020B0703020102020204" pitchFamily="34" charset="0"/>
              </a:rPr>
              <a:t>VAWA-2022-Appalach-00029</a:t>
            </a:r>
          </a:p>
        </p:txBody>
      </p:sp>
      <p:grpSp>
        <p:nvGrpSpPr>
          <p:cNvPr id="7" name="Group 6">
            <a:extLst>
              <a:ext uri="{FF2B5EF4-FFF2-40B4-BE49-F238E27FC236}">
                <a16:creationId xmlns:a16="http://schemas.microsoft.com/office/drawing/2014/main" id="{7CAC0799-7ABB-6CE6-1888-C88E8D70F91F}"/>
              </a:ext>
            </a:extLst>
          </p:cNvPr>
          <p:cNvGrpSpPr/>
          <p:nvPr/>
        </p:nvGrpSpPr>
        <p:grpSpPr>
          <a:xfrm>
            <a:off x="2303607" y="473745"/>
            <a:ext cx="7572375" cy="5225499"/>
            <a:chOff x="2937414" y="481426"/>
            <a:chExt cx="6304762" cy="4636925"/>
          </a:xfrm>
        </p:grpSpPr>
        <p:pic>
          <p:nvPicPr>
            <p:cNvPr id="4" name="Picture 3" descr="A purple triangle with a yellow moon&#10;&#10;Description automatically generated">
              <a:extLst>
                <a:ext uri="{FF2B5EF4-FFF2-40B4-BE49-F238E27FC236}">
                  <a16:creationId xmlns:a16="http://schemas.microsoft.com/office/drawing/2014/main" id="{F8CA2F78-0A04-D089-C931-95D888025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414" y="481426"/>
              <a:ext cx="6304762" cy="4323809"/>
            </a:xfrm>
            <a:prstGeom prst="rect">
              <a:avLst/>
            </a:prstGeom>
          </p:spPr>
        </p:pic>
        <p:sp>
          <p:nvSpPr>
            <p:cNvPr id="6" name="TextBox 5">
              <a:extLst>
                <a:ext uri="{FF2B5EF4-FFF2-40B4-BE49-F238E27FC236}">
                  <a16:creationId xmlns:a16="http://schemas.microsoft.com/office/drawing/2014/main" id="{A6579FE4-5BD7-17C7-1EAE-861AF70D8D44}"/>
                </a:ext>
              </a:extLst>
            </p:cNvPr>
            <p:cNvSpPr txBox="1"/>
            <p:nvPr/>
          </p:nvSpPr>
          <p:spPr>
            <a:xfrm>
              <a:off x="4871907" y="4718241"/>
              <a:ext cx="2435775" cy="400110"/>
            </a:xfrm>
            <a:prstGeom prst="rect">
              <a:avLst/>
            </a:prstGeom>
            <a:noFill/>
          </p:spPr>
          <p:txBody>
            <a:bodyPr wrap="square" rtlCol="0">
              <a:spAutoFit/>
            </a:bodyPr>
            <a:lstStyle/>
            <a:p>
              <a:r>
                <a:rPr lang="en-US" sz="2000" cap="small" dirty="0">
                  <a:solidFill>
                    <a:srgbClr val="7030A0"/>
                  </a:solidFill>
                  <a:latin typeface="Franklin Gothic Demi" panose="020B0703020102020204" pitchFamily="34" charset="0"/>
                </a:rPr>
                <a:t>September 15, 2023</a:t>
              </a:r>
            </a:p>
          </p:txBody>
        </p:sp>
      </p:grpSp>
    </p:spTree>
    <p:extLst>
      <p:ext uri="{BB962C8B-B14F-4D97-AF65-F5344CB8AC3E}">
        <p14:creationId xmlns:p14="http://schemas.microsoft.com/office/powerpoint/2010/main" val="1756136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E431-A14B-449F-AAF1-407BFC64E7A3}"/>
              </a:ext>
            </a:extLst>
          </p:cNvPr>
          <p:cNvSpPr>
            <a:spLocks noGrp="1"/>
          </p:cNvSpPr>
          <p:nvPr>
            <p:ph type="title"/>
          </p:nvPr>
        </p:nvSpPr>
        <p:spPr>
          <a:xfrm>
            <a:off x="1799388" y="694994"/>
            <a:ext cx="8761413" cy="1257794"/>
          </a:xfrm>
        </p:spPr>
        <p:txBody>
          <a:bodyPr>
            <a:normAutofit/>
          </a:bodyPr>
          <a:lstStyle/>
          <a:p>
            <a:pPr algn="ctr"/>
            <a:r>
              <a:rPr lang="en-US" sz="4800" dirty="0">
                <a:latin typeface="Franklin Gothic Demi" panose="020B0703020102020204" pitchFamily="34" charset="0"/>
              </a:rPr>
              <a:t>CERTIFICATE OF COMPLETION</a:t>
            </a:r>
          </a:p>
        </p:txBody>
      </p:sp>
      <p:sp>
        <p:nvSpPr>
          <p:cNvPr id="3" name="Content Placeholder 2">
            <a:extLst>
              <a:ext uri="{FF2B5EF4-FFF2-40B4-BE49-F238E27FC236}">
                <a16:creationId xmlns:a16="http://schemas.microsoft.com/office/drawing/2014/main" id="{9113FC2E-C670-4B7D-9380-5A1434577CDE}"/>
              </a:ext>
            </a:extLst>
          </p:cNvPr>
          <p:cNvSpPr>
            <a:spLocks noGrp="1"/>
          </p:cNvSpPr>
          <p:nvPr>
            <p:ph idx="1"/>
          </p:nvPr>
        </p:nvSpPr>
        <p:spPr>
          <a:xfrm>
            <a:off x="619125" y="2727324"/>
            <a:ext cx="10953750" cy="3497305"/>
          </a:xfrm>
        </p:spPr>
        <p:txBody>
          <a:bodyPr>
            <a:normAutofit fontScale="77500" lnSpcReduction="20000"/>
          </a:bodyPr>
          <a:lstStyle/>
          <a:p>
            <a:pPr marL="0" indent="0">
              <a:buNone/>
            </a:pPr>
            <a:endParaRPr lang="en-US" dirty="0"/>
          </a:p>
          <a:p>
            <a:pPr>
              <a:lnSpc>
                <a:spcPct val="110000"/>
              </a:lnSpc>
              <a:spcBef>
                <a:spcPts val="0"/>
              </a:spcBef>
              <a:buFont typeface="Wingdings" panose="05000000000000000000" pitchFamily="2" charset="2"/>
              <a:buChar char="Ø"/>
            </a:pPr>
            <a:r>
              <a:rPr lang="en-US" sz="3800" dirty="0">
                <a:solidFill>
                  <a:srgbClr val="7030A0"/>
                </a:solidFill>
                <a:latin typeface="Franklin Gothic Demi" panose="020B0703020102020204" pitchFamily="34" charset="0"/>
              </a:rPr>
              <a:t>A Certificate of Completion will be made available immediately upon completion of the Continuing Education Unit survey.  </a:t>
            </a:r>
          </a:p>
          <a:p>
            <a:pPr>
              <a:lnSpc>
                <a:spcPct val="110000"/>
              </a:lnSpc>
              <a:spcBef>
                <a:spcPts val="0"/>
              </a:spcBef>
              <a:buFont typeface="Wingdings" panose="05000000000000000000" pitchFamily="2" charset="2"/>
              <a:buChar char="Ø"/>
            </a:pPr>
            <a:endParaRPr lang="en-US" dirty="0">
              <a:solidFill>
                <a:srgbClr val="7030A0"/>
              </a:solidFill>
              <a:latin typeface="Franklin Gothic Demi" panose="020B0703020102020204" pitchFamily="34" charset="0"/>
            </a:endParaRPr>
          </a:p>
          <a:p>
            <a:pPr>
              <a:lnSpc>
                <a:spcPct val="110000"/>
              </a:lnSpc>
              <a:spcBef>
                <a:spcPts val="0"/>
              </a:spcBef>
              <a:buFont typeface="Wingdings" panose="05000000000000000000" pitchFamily="2" charset="2"/>
              <a:buChar char="Ø"/>
            </a:pPr>
            <a:r>
              <a:rPr lang="en-US" sz="3800" dirty="0">
                <a:solidFill>
                  <a:srgbClr val="7030A0"/>
                </a:solidFill>
                <a:latin typeface="Franklin Gothic Demi" panose="020B0703020102020204" pitchFamily="34" charset="0"/>
              </a:rPr>
              <a:t>If you do not complete this survey, you will not receive a Certificate of Completion.  </a:t>
            </a:r>
          </a:p>
          <a:p>
            <a:pPr>
              <a:lnSpc>
                <a:spcPct val="110000"/>
              </a:lnSpc>
              <a:spcBef>
                <a:spcPts val="0"/>
              </a:spcBef>
              <a:buFont typeface="Wingdings" panose="05000000000000000000" pitchFamily="2" charset="2"/>
              <a:buChar char="Ø"/>
            </a:pPr>
            <a:endParaRPr lang="en-US" dirty="0">
              <a:solidFill>
                <a:srgbClr val="7030A0"/>
              </a:solidFill>
              <a:latin typeface="Franklin Gothic Demi" panose="020B0703020102020204" pitchFamily="34" charset="0"/>
            </a:endParaRPr>
          </a:p>
          <a:p>
            <a:pPr>
              <a:lnSpc>
                <a:spcPct val="110000"/>
              </a:lnSpc>
              <a:spcBef>
                <a:spcPts val="0"/>
              </a:spcBef>
              <a:buFont typeface="Wingdings" panose="05000000000000000000" pitchFamily="2" charset="2"/>
              <a:buChar char="Ø"/>
            </a:pPr>
            <a:r>
              <a:rPr lang="en-US" sz="3800" dirty="0">
                <a:solidFill>
                  <a:srgbClr val="7030A0"/>
                </a:solidFill>
                <a:latin typeface="Franklin Gothic Demi" panose="020B0703020102020204" pitchFamily="34" charset="0"/>
              </a:rPr>
              <a:t>The Certificate must be saved or printed at the time it appears on your screen.  It cannot be recreated or retrieved.</a:t>
            </a:r>
            <a:endParaRPr lang="en-US" sz="3200" dirty="0">
              <a:latin typeface="Franklin Gothic Demi" panose="020B0703020102020204" pitchFamily="34" charset="0"/>
            </a:endParaRPr>
          </a:p>
          <a:p>
            <a:pPr marL="0" indent="0">
              <a:buNone/>
            </a:pPr>
            <a:endParaRPr lang="en-US" dirty="0"/>
          </a:p>
        </p:txBody>
      </p:sp>
      <p:sp>
        <p:nvSpPr>
          <p:cNvPr id="5" name="Footer Placeholder 4">
            <a:extLst>
              <a:ext uri="{FF2B5EF4-FFF2-40B4-BE49-F238E27FC236}">
                <a16:creationId xmlns:a16="http://schemas.microsoft.com/office/drawing/2014/main" id="{8405AD6A-A8A3-623F-9449-0AC1026D6500}"/>
              </a:ext>
            </a:extLst>
          </p:cNvPr>
          <p:cNvSpPr txBox="1">
            <a:spLocks/>
          </p:cNvSpPr>
          <p:nvPr/>
        </p:nvSpPr>
        <p:spPr>
          <a:xfrm>
            <a:off x="7611290" y="6224629"/>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Tree>
    <p:extLst>
      <p:ext uri="{BB962C8B-B14F-4D97-AF65-F5344CB8AC3E}">
        <p14:creationId xmlns:p14="http://schemas.microsoft.com/office/powerpoint/2010/main" val="47110092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C6A5-9D30-400D-A6EB-A562F51B98FE}"/>
              </a:ext>
            </a:extLst>
          </p:cNvPr>
          <p:cNvSpPr>
            <a:spLocks noGrp="1"/>
          </p:cNvSpPr>
          <p:nvPr>
            <p:ph type="title"/>
          </p:nvPr>
        </p:nvSpPr>
        <p:spPr>
          <a:xfrm>
            <a:off x="1715293" y="661852"/>
            <a:ext cx="8761413" cy="1497874"/>
          </a:xfrm>
        </p:spPr>
        <p:txBody>
          <a:bodyPr>
            <a:noAutofit/>
          </a:bodyPr>
          <a:lstStyle/>
          <a:p>
            <a:pPr algn="ctr"/>
            <a:r>
              <a:rPr lang="en-US" sz="4800" dirty="0">
                <a:latin typeface="Franklin Gothic Demi" panose="020B0703020102020204" pitchFamily="34" charset="0"/>
              </a:rPr>
              <a:t>CONFERENCE</a:t>
            </a:r>
            <a:br>
              <a:rPr lang="en-US" sz="4800" dirty="0">
                <a:latin typeface="Franklin Gothic Demi" panose="020B0703020102020204" pitchFamily="34" charset="0"/>
              </a:rPr>
            </a:br>
            <a:r>
              <a:rPr lang="en-US" sz="4800" dirty="0">
                <a:latin typeface="Franklin Gothic Demi" panose="020B0703020102020204" pitchFamily="34" charset="0"/>
              </a:rPr>
              <a:t>EVALUATION</a:t>
            </a:r>
          </a:p>
        </p:txBody>
      </p:sp>
      <p:sp>
        <p:nvSpPr>
          <p:cNvPr id="3" name="Content Placeholder 2">
            <a:extLst>
              <a:ext uri="{FF2B5EF4-FFF2-40B4-BE49-F238E27FC236}">
                <a16:creationId xmlns:a16="http://schemas.microsoft.com/office/drawing/2014/main" id="{FD9098D5-E8C0-4377-B456-09EE8C9825E2}"/>
              </a:ext>
            </a:extLst>
          </p:cNvPr>
          <p:cNvSpPr>
            <a:spLocks noGrp="1"/>
          </p:cNvSpPr>
          <p:nvPr>
            <p:ph idx="1"/>
          </p:nvPr>
        </p:nvSpPr>
        <p:spPr>
          <a:xfrm>
            <a:off x="609599" y="2351314"/>
            <a:ext cx="10972800" cy="4093029"/>
          </a:xfrm>
        </p:spPr>
        <p:txBody>
          <a:bodyPr>
            <a:noAutofit/>
          </a:bodyPr>
          <a:lstStyle/>
          <a:p>
            <a:pPr>
              <a:lnSpc>
                <a:spcPct val="90000"/>
              </a:lnSpc>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You will receive a follow-up evaluation survey from AppalReD Legal Aid regarding your experience attending today’s conference.</a:t>
            </a:r>
          </a:p>
          <a:p>
            <a:pPr marL="0" indent="0">
              <a:lnSpc>
                <a:spcPct val="90000"/>
              </a:lnSpc>
              <a:spcBef>
                <a:spcPts val="0"/>
              </a:spcBef>
              <a:buNone/>
            </a:pPr>
            <a:r>
              <a:rPr lang="en-US" sz="2400" dirty="0">
                <a:solidFill>
                  <a:srgbClr val="7030A0"/>
                </a:solidFill>
                <a:latin typeface="Franklin Gothic Demi" panose="020B0703020102020204" pitchFamily="34" charset="0"/>
              </a:rPr>
              <a:t>  </a:t>
            </a:r>
          </a:p>
          <a:p>
            <a:pPr>
              <a:lnSpc>
                <a:spcPct val="90000"/>
              </a:lnSpc>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This is a separate survey from the CEU survey to complete to obtain a CEU certificate.</a:t>
            </a:r>
          </a:p>
          <a:p>
            <a:pPr marL="0" indent="0">
              <a:lnSpc>
                <a:spcPct val="90000"/>
              </a:lnSpc>
              <a:spcBef>
                <a:spcPts val="0"/>
              </a:spcBef>
              <a:buNone/>
            </a:pPr>
            <a:endParaRPr lang="en-US" sz="1400" dirty="0">
              <a:solidFill>
                <a:srgbClr val="7030A0"/>
              </a:solidFill>
              <a:latin typeface="Franklin Gothic Demi" panose="020B0703020102020204" pitchFamily="34" charset="0"/>
            </a:endParaRPr>
          </a:p>
          <a:p>
            <a:pPr>
              <a:lnSpc>
                <a:spcPct val="90000"/>
              </a:lnSpc>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We will email a link to the conference evaluation survey to the email address you provided at registration.  </a:t>
            </a:r>
          </a:p>
          <a:p>
            <a:pPr marL="0" indent="0">
              <a:lnSpc>
                <a:spcPct val="90000"/>
              </a:lnSpc>
              <a:spcBef>
                <a:spcPts val="0"/>
              </a:spcBef>
              <a:buNone/>
            </a:pPr>
            <a:endParaRPr lang="en-US" sz="2400" dirty="0">
              <a:solidFill>
                <a:srgbClr val="7030A0"/>
              </a:solidFill>
              <a:latin typeface="Franklin Gothic Demi" panose="020B0703020102020204" pitchFamily="34" charset="0"/>
            </a:endParaRPr>
          </a:p>
          <a:p>
            <a:pPr marL="0" indent="0">
              <a:lnSpc>
                <a:spcPct val="90000"/>
              </a:lnSpc>
              <a:spcBef>
                <a:spcPts val="0"/>
              </a:spcBef>
              <a:buNone/>
            </a:pPr>
            <a:r>
              <a:rPr lang="en-US" sz="2400" dirty="0">
                <a:solidFill>
                  <a:srgbClr val="7030A0"/>
                </a:solidFill>
                <a:latin typeface="Franklin Gothic Demi" panose="020B0703020102020204" pitchFamily="34" charset="0"/>
              </a:rPr>
              <a:t>We value your feedback and use the information received in your evaluations to improve your experience at future conferences.  Thank you in advance for taking the time to complete the evaluation!</a:t>
            </a:r>
          </a:p>
        </p:txBody>
      </p:sp>
      <p:sp>
        <p:nvSpPr>
          <p:cNvPr id="6" name="Footer Placeholder 4">
            <a:extLst>
              <a:ext uri="{FF2B5EF4-FFF2-40B4-BE49-F238E27FC236}">
                <a16:creationId xmlns:a16="http://schemas.microsoft.com/office/drawing/2014/main" id="{79C35205-40FA-8430-6376-0D42E5B07CB7}"/>
              </a:ext>
            </a:extLst>
          </p:cNvPr>
          <p:cNvSpPr txBox="1">
            <a:spLocks/>
          </p:cNvSpPr>
          <p:nvPr/>
        </p:nvSpPr>
        <p:spPr>
          <a:xfrm>
            <a:off x="7619999" y="6261221"/>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Tree>
    <p:extLst>
      <p:ext uri="{BB962C8B-B14F-4D97-AF65-F5344CB8AC3E}">
        <p14:creationId xmlns:p14="http://schemas.microsoft.com/office/powerpoint/2010/main" val="126352009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538B-D02A-57EC-A8C6-8715F4430CED}"/>
              </a:ext>
            </a:extLst>
          </p:cNvPr>
          <p:cNvSpPr>
            <a:spLocks noGrp="1"/>
          </p:cNvSpPr>
          <p:nvPr>
            <p:ph type="title"/>
          </p:nvPr>
        </p:nvSpPr>
        <p:spPr>
          <a:xfrm>
            <a:off x="1300258" y="557288"/>
            <a:ext cx="8761413" cy="1367305"/>
          </a:xfrm>
        </p:spPr>
        <p:txBody>
          <a:bodyPr/>
          <a:lstStyle/>
          <a:p>
            <a:pPr algn="ctr"/>
            <a:br>
              <a:rPr lang="en-US" dirty="0"/>
            </a:br>
            <a:r>
              <a:rPr lang="en-US" sz="5000" cap="small" dirty="0">
                <a:latin typeface="Franklin Gothic Demi" panose="020B0703020102020204" pitchFamily="34" charset="0"/>
              </a:rPr>
              <a:t>Angeleigh (Angie) Dorsey</a:t>
            </a:r>
            <a:br>
              <a:rPr lang="en-US" sz="5000" cap="small" dirty="0">
                <a:latin typeface="Franklin Gothic Demi" panose="020B0703020102020204" pitchFamily="34" charset="0"/>
              </a:rPr>
            </a:br>
            <a:r>
              <a:rPr lang="en-US" sz="5000" cap="small" dirty="0">
                <a:latin typeface="Franklin Gothic Demi" panose="020B0703020102020204" pitchFamily="34" charset="0"/>
              </a:rPr>
              <a:t>Executive Director</a:t>
            </a:r>
            <a:br>
              <a:rPr lang="en-US" dirty="0"/>
            </a:br>
            <a:endParaRPr lang="en-US" dirty="0"/>
          </a:p>
        </p:txBody>
      </p:sp>
      <p:sp>
        <p:nvSpPr>
          <p:cNvPr id="3" name="Content Placeholder 2">
            <a:extLst>
              <a:ext uri="{FF2B5EF4-FFF2-40B4-BE49-F238E27FC236}">
                <a16:creationId xmlns:a16="http://schemas.microsoft.com/office/drawing/2014/main" id="{CCF2DC50-4A83-0900-9158-562AB4F7B44B}"/>
              </a:ext>
            </a:extLst>
          </p:cNvPr>
          <p:cNvSpPr>
            <a:spLocks noGrp="1"/>
          </p:cNvSpPr>
          <p:nvPr>
            <p:ph idx="1"/>
          </p:nvPr>
        </p:nvSpPr>
        <p:spPr>
          <a:xfrm>
            <a:off x="4127863" y="2498996"/>
            <a:ext cx="7567748" cy="3396707"/>
          </a:xfrm>
        </p:spPr>
        <p:txBody>
          <a:bodyPr>
            <a:normAutofit/>
          </a:bodyPr>
          <a:lstStyle/>
          <a:p>
            <a:pPr marL="0" indent="0">
              <a:spcBef>
                <a:spcPts val="0"/>
              </a:spcBef>
              <a:buNone/>
            </a:pPr>
            <a:r>
              <a:rPr lang="en-US" sz="2000" dirty="0">
                <a:solidFill>
                  <a:srgbClr val="7030A0"/>
                </a:solidFill>
                <a:latin typeface="Franklin Gothic Demi" panose="020B0703020102020204" pitchFamily="34" charset="0"/>
              </a:rPr>
              <a:t>Meet </a:t>
            </a:r>
            <a:r>
              <a:rPr lang="en-US" sz="2000" dirty="0" err="1">
                <a:solidFill>
                  <a:srgbClr val="7030A0"/>
                </a:solidFill>
                <a:latin typeface="Franklin Gothic Demi" panose="020B0703020102020204" pitchFamily="34" charset="0"/>
              </a:rPr>
              <a:t>AppalReD’s</a:t>
            </a:r>
            <a:r>
              <a:rPr lang="en-US" sz="2000" dirty="0">
                <a:solidFill>
                  <a:srgbClr val="7030A0"/>
                </a:solidFill>
                <a:latin typeface="Franklin Gothic Demi" panose="020B0703020102020204" pitchFamily="34" charset="0"/>
              </a:rPr>
              <a:t> New Executive Director, Angeleigh Dorsey!</a:t>
            </a:r>
          </a:p>
          <a:p>
            <a:pPr marL="0" indent="0">
              <a:spcBef>
                <a:spcPts val="0"/>
              </a:spcBef>
              <a:buNone/>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1600" dirty="0">
                <a:solidFill>
                  <a:srgbClr val="7030A0"/>
                </a:solidFill>
                <a:latin typeface="Franklin Gothic Demi" panose="020B0703020102020204" pitchFamily="34" charset="0"/>
              </a:rPr>
              <a:t>Angie is a lifelong legal aider who has spent over two decades working with rural communities.  Angeleigh has impressive leadership experience; most recently, she served as the Western Regional Manager for Legal Aid of North Carolina, managing six field offices that cover 27 counties, mostly Appalachian.</a:t>
            </a:r>
          </a:p>
          <a:p>
            <a:pPr marL="0" indent="0">
              <a:spcBef>
                <a:spcPts val="0"/>
              </a:spcBef>
              <a:buNone/>
            </a:pPr>
            <a:endParaRPr lang="en-US" sz="16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1600" dirty="0">
                <a:solidFill>
                  <a:srgbClr val="7030A0"/>
                </a:solidFill>
                <a:latin typeface="Franklin Gothic Demi" panose="020B0703020102020204" pitchFamily="34" charset="0"/>
              </a:rPr>
              <a:t>Angie has tremendous expertise in senior law, elder abuse, Medicaid, and Social Security.  She has given of her time in national, state, and regional leadership roles that have significantly contributed to quality of life in the communities she serves and lives in.  She's made a difference for seniors and Medicaid beneficiaries over the course of her entire career.</a:t>
            </a: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0" indent="0">
              <a:buNone/>
            </a:pPr>
            <a:endParaRPr lang="en-US" dirty="0"/>
          </a:p>
        </p:txBody>
      </p:sp>
      <p:sp>
        <p:nvSpPr>
          <p:cNvPr id="6" name="Footer Placeholder 4">
            <a:extLst>
              <a:ext uri="{FF2B5EF4-FFF2-40B4-BE49-F238E27FC236}">
                <a16:creationId xmlns:a16="http://schemas.microsoft.com/office/drawing/2014/main" id="{7FC0C59C-1426-2741-B519-D0F08D046EC7}"/>
              </a:ext>
            </a:extLst>
          </p:cNvPr>
          <p:cNvSpPr txBox="1">
            <a:spLocks/>
          </p:cNvSpPr>
          <p:nvPr/>
        </p:nvSpPr>
        <p:spPr>
          <a:xfrm>
            <a:off x="7602582" y="62638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US" sz="1200" b="0" i="1" dirty="0">
                <a:solidFill>
                  <a:srgbClr val="7030A0"/>
                </a:solidFill>
                <a:latin typeface="Franklin Gothic Demi" panose="020B0703020102020204" pitchFamily="34" charset="0"/>
              </a:rPr>
              <a:t>Conference funded by:</a:t>
            </a:r>
            <a:r>
              <a:rPr lang="en-US" sz="1200" b="0" dirty="0">
                <a:solidFill>
                  <a:srgbClr val="7030A0"/>
                </a:solidFill>
                <a:latin typeface="Franklin Gothic Demi" panose="020B0703020102020204" pitchFamily="34" charset="0"/>
              </a:rPr>
              <a:t>  VAWA-2022-Appalach-00029</a:t>
            </a:r>
          </a:p>
        </p:txBody>
      </p:sp>
      <p:sp>
        <p:nvSpPr>
          <p:cNvPr id="9" name="TextBox 8">
            <a:extLst>
              <a:ext uri="{FF2B5EF4-FFF2-40B4-BE49-F238E27FC236}">
                <a16:creationId xmlns:a16="http://schemas.microsoft.com/office/drawing/2014/main" id="{806CD238-EFEC-AE08-A80A-4A1CAFE93F33}"/>
              </a:ext>
            </a:extLst>
          </p:cNvPr>
          <p:cNvSpPr txBox="1"/>
          <p:nvPr/>
        </p:nvSpPr>
        <p:spPr>
          <a:xfrm>
            <a:off x="496389" y="5392888"/>
            <a:ext cx="5532936" cy="1077218"/>
          </a:xfrm>
          <a:prstGeom prst="rect">
            <a:avLst/>
          </a:prstGeom>
          <a:noFill/>
        </p:spPr>
        <p:txBody>
          <a:bodyPr wrap="square" rtlCol="0">
            <a:spAutoFit/>
          </a:bodyPr>
          <a:lstStyle/>
          <a:p>
            <a:r>
              <a:rPr lang="en-US" sz="1600" dirty="0">
                <a:solidFill>
                  <a:srgbClr val="7030A0"/>
                </a:solidFill>
                <a:latin typeface="Franklin Gothic Demi" panose="020B0703020102020204" pitchFamily="34" charset="0"/>
              </a:rPr>
              <a:t>Contact Angie:</a:t>
            </a:r>
          </a:p>
          <a:p>
            <a:pPr>
              <a:buClr>
                <a:schemeClr val="accent6">
                  <a:lumMod val="75000"/>
                </a:schemeClr>
              </a:buClr>
            </a:pPr>
            <a:r>
              <a:rPr lang="en-US" sz="1600" dirty="0">
                <a:solidFill>
                  <a:srgbClr val="7030A0"/>
                </a:solidFill>
                <a:latin typeface="Franklin Gothic Demi" panose="020B0703020102020204" pitchFamily="34" charset="0"/>
              </a:rPr>
              <a:t>(606) 886-9876 or 1-800-556-3876</a:t>
            </a:r>
          </a:p>
          <a:p>
            <a:pPr>
              <a:buClr>
                <a:schemeClr val="accent6">
                  <a:lumMod val="75000"/>
                </a:schemeClr>
              </a:buClr>
            </a:pPr>
            <a:r>
              <a:rPr lang="en-US" sz="1600" dirty="0">
                <a:solidFill>
                  <a:srgbClr val="8F8F8F"/>
                </a:solidFill>
                <a:latin typeface="Franklin Gothic Demi" panose="020B0703020102020204" pitchFamily="34" charset="0"/>
                <a:hlinkClick r:id="rId2">
                  <a:extLst>
                    <a:ext uri="{A12FA001-AC4F-418D-AE19-62706E023703}">
                      <ahyp:hlinkClr xmlns:ahyp="http://schemas.microsoft.com/office/drawing/2018/hyperlinkcolor" val="tx"/>
                    </a:ext>
                  </a:extLst>
                </a:hlinkClick>
              </a:rPr>
              <a:t>angied@ardfky.</a:t>
            </a:r>
            <a:r>
              <a:rPr lang="en-US" sz="1600" dirty="0">
                <a:solidFill>
                  <a:srgbClr val="7030A0"/>
                </a:solidFill>
                <a:latin typeface="Franklin Gothic Demi" panose="020B0703020102020204" pitchFamily="34" charset="0"/>
                <a:hlinkClick r:id="rId2">
                  <a:extLst>
                    <a:ext uri="{A12FA001-AC4F-418D-AE19-62706E023703}">
                      <ahyp:hlinkClr xmlns:ahyp="http://schemas.microsoft.com/office/drawing/2018/hyperlinkcolor" val="tx"/>
                    </a:ext>
                  </a:extLst>
                </a:hlinkClick>
              </a:rPr>
              <a:t>org</a:t>
            </a:r>
            <a:endParaRPr lang="en-US" sz="1600" dirty="0">
              <a:solidFill>
                <a:srgbClr val="7030A0"/>
              </a:solidFill>
              <a:latin typeface="Franklin Gothic Demi" panose="020B0703020102020204" pitchFamily="34" charset="0"/>
            </a:endParaRPr>
          </a:p>
          <a:p>
            <a:pPr>
              <a:buClr>
                <a:schemeClr val="accent6">
                  <a:lumMod val="75000"/>
                </a:schemeClr>
              </a:buClr>
            </a:pPr>
            <a:r>
              <a:rPr lang="en-US" sz="1600" dirty="0">
                <a:solidFill>
                  <a:srgbClr val="7030A0"/>
                </a:solidFill>
                <a:latin typeface="Franklin Gothic Demi" panose="020B0703020102020204" pitchFamily="34" charset="0"/>
              </a:rPr>
              <a:t>	https://www.linkedin.com/in/angeleighdorsey/</a:t>
            </a:r>
          </a:p>
        </p:txBody>
      </p:sp>
      <p:pic>
        <p:nvPicPr>
          <p:cNvPr id="5" name="Picture 4" descr="A blue square with white letters&#10;&#10;Description automatically generated">
            <a:extLst>
              <a:ext uri="{FF2B5EF4-FFF2-40B4-BE49-F238E27FC236}">
                <a16:creationId xmlns:a16="http://schemas.microsoft.com/office/drawing/2014/main" id="{AC562EC4-BE27-08DC-2372-CD76F1DB4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18" y="6177550"/>
            <a:ext cx="292556" cy="292556"/>
          </a:xfrm>
          <a:prstGeom prst="rect">
            <a:avLst/>
          </a:prstGeom>
        </p:spPr>
      </p:pic>
      <p:pic>
        <p:nvPicPr>
          <p:cNvPr id="7" name="Picture 6" descr="A person wearing glasses and a green jacket&#10;&#10;Description automatically generated">
            <a:extLst>
              <a:ext uri="{FF2B5EF4-FFF2-40B4-BE49-F238E27FC236}">
                <a16:creationId xmlns:a16="http://schemas.microsoft.com/office/drawing/2014/main" id="{D4AD0545-57A2-C91F-D4D0-C8AB2E794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79" y="2500178"/>
            <a:ext cx="3450695" cy="2892710"/>
          </a:xfrm>
          <a:prstGeom prst="rect">
            <a:avLst/>
          </a:prstGeom>
        </p:spPr>
      </p:pic>
    </p:spTree>
    <p:extLst>
      <p:ext uri="{BB962C8B-B14F-4D97-AF65-F5344CB8AC3E}">
        <p14:creationId xmlns:p14="http://schemas.microsoft.com/office/powerpoint/2010/main" val="239509782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15293" y="693441"/>
            <a:ext cx="8761413" cy="1248570"/>
          </a:xfrm>
        </p:spPr>
        <p:txBody>
          <a:bodyPr>
            <a:noAutofit/>
          </a:bodyPr>
          <a:lstStyle/>
          <a:p>
            <a:pPr algn="ctr"/>
            <a:r>
              <a:rPr lang="en-US" sz="4800" dirty="0">
                <a:latin typeface="Franklin Gothic Demi" panose="020B0703020102020204" pitchFamily="34" charset="0"/>
              </a:rPr>
              <a:t>GET CONNECTED</a:t>
            </a:r>
            <a:br>
              <a:rPr lang="en-US" sz="4800" dirty="0">
                <a:latin typeface="Franklin Gothic Demi" panose="020B0703020102020204" pitchFamily="34" charset="0"/>
              </a:rPr>
            </a:br>
            <a:r>
              <a:rPr lang="en-US" sz="4800" dirty="0">
                <a:latin typeface="Franklin Gothic Demi" panose="020B0703020102020204" pitchFamily="34" charset="0"/>
              </a:rPr>
              <a:t>STAY CONNECTED</a:t>
            </a:r>
          </a:p>
        </p:txBody>
      </p:sp>
      <p:sp>
        <p:nvSpPr>
          <p:cNvPr id="14" name="Content Placeholder 13"/>
          <p:cNvSpPr>
            <a:spLocks noGrp="1"/>
          </p:cNvSpPr>
          <p:nvPr>
            <p:ph idx="1"/>
          </p:nvPr>
        </p:nvSpPr>
        <p:spPr>
          <a:xfrm>
            <a:off x="461555" y="2304162"/>
            <a:ext cx="11234056" cy="4214948"/>
          </a:xfrm>
        </p:spPr>
        <p:txBody>
          <a:bodyPr>
            <a:normAutofit/>
          </a:bodyPr>
          <a:lstStyle/>
          <a:p>
            <a:pPr marL="0" indent="0">
              <a:spcBef>
                <a:spcPts val="0"/>
              </a:spcBef>
              <a:buNone/>
            </a:pPr>
            <a:r>
              <a:rPr lang="en-US" sz="3200" b="1" dirty="0">
                <a:solidFill>
                  <a:srgbClr val="7030A0"/>
                </a:solidFill>
                <a:latin typeface="Franklin Gothic Demi" panose="020B0703020102020204" pitchFamily="34" charset="0"/>
              </a:rPr>
              <a:t>			</a:t>
            </a:r>
            <a:r>
              <a:rPr lang="en-US" sz="2800" b="1" dirty="0">
                <a:solidFill>
                  <a:srgbClr val="7030A0"/>
                </a:solidFill>
                <a:latin typeface="Franklin Gothic Demi" panose="020B0703020102020204" pitchFamily="34" charset="0"/>
              </a:rPr>
              <a:t>https://www.linkedin.com/company/appalredlegalaid/</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3200" b="1" dirty="0">
                <a:solidFill>
                  <a:srgbClr val="7030A0"/>
                </a:solidFill>
                <a:latin typeface="Franklin Gothic Demi" panose="020B0703020102020204" pitchFamily="34" charset="0"/>
              </a:rPr>
              <a:t>			</a:t>
            </a:r>
            <a:r>
              <a:rPr lang="en-US" sz="2800" b="1" dirty="0">
                <a:solidFill>
                  <a:srgbClr val="7030A0"/>
                </a:solidFill>
                <a:latin typeface="Franklin Gothic Demi" panose="020B0703020102020204" pitchFamily="34" charset="0"/>
              </a:rPr>
              <a:t>https://www.ardfky.org</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2800" b="1" dirty="0">
                <a:solidFill>
                  <a:srgbClr val="7030A0"/>
                </a:solidFill>
                <a:latin typeface="Franklin Gothic Demi" panose="020B0703020102020204" pitchFamily="34" charset="0"/>
              </a:rPr>
              <a:t>			https://www.facebook.com/AppalRedLegalAid</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2800" b="1" dirty="0">
                <a:solidFill>
                  <a:srgbClr val="7030A0"/>
                </a:solidFill>
                <a:latin typeface="Franklin Gothic Demi" panose="020B0703020102020204" pitchFamily="34" charset="0"/>
              </a:rPr>
              <a:t>			https://www.Instagram.com/AppalReDLegalAid </a:t>
            </a:r>
          </a:p>
          <a:p>
            <a:pPr marL="0" indent="0">
              <a:spcBef>
                <a:spcPts val="0"/>
              </a:spcBef>
              <a:buNone/>
            </a:pPr>
            <a:endParaRPr lang="en-US" sz="2400" b="1" dirty="0">
              <a:solidFill>
                <a:srgbClr val="7030A0"/>
              </a:solidFill>
              <a:latin typeface="Franklin Gothic Demi" panose="020B0703020102020204" pitchFamily="34" charset="0"/>
            </a:endParaRPr>
          </a:p>
          <a:p>
            <a:pPr marL="0" indent="0">
              <a:spcBef>
                <a:spcPts val="0"/>
              </a:spcBef>
              <a:buNone/>
            </a:pPr>
            <a:r>
              <a:rPr lang="en-US" sz="2800" b="1" dirty="0">
                <a:solidFill>
                  <a:srgbClr val="7030A0"/>
                </a:solidFill>
                <a:latin typeface="Franklin Gothic Demi" panose="020B0703020102020204" pitchFamily="34" charset="0"/>
              </a:rPr>
              <a:t>			https://www.twitter.com/AppalReDLegal@AppalReDLegal </a:t>
            </a:r>
          </a:p>
          <a:p>
            <a:pPr marL="0" lvl="0" indent="0">
              <a:buNone/>
            </a:pPr>
            <a:endParaRPr lang="en-US" sz="3200" dirty="0">
              <a:solidFill>
                <a:srgbClr val="7030A0"/>
              </a:solidFill>
              <a:latin typeface="Franklin Gothic Demi" panose="020B0703020102020204" pitchFamily="34" charset="0"/>
            </a:endParaRPr>
          </a:p>
        </p:txBody>
      </p:sp>
      <p:sp>
        <p:nvSpPr>
          <p:cNvPr id="5" name="Footer Placeholder 4">
            <a:extLst>
              <a:ext uri="{FF2B5EF4-FFF2-40B4-BE49-F238E27FC236}">
                <a16:creationId xmlns:a16="http://schemas.microsoft.com/office/drawing/2014/main" id="{AD90B6A8-EBAD-A294-CFE1-85597C5DB164}"/>
              </a:ext>
            </a:extLst>
          </p:cNvPr>
          <p:cNvSpPr txBox="1">
            <a:spLocks/>
          </p:cNvSpPr>
          <p:nvPr/>
        </p:nvSpPr>
        <p:spPr>
          <a:xfrm>
            <a:off x="7602582" y="62638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
        <p:nvSpPr>
          <p:cNvPr id="2" name="Rectangle 4">
            <a:extLst>
              <a:ext uri="{FF2B5EF4-FFF2-40B4-BE49-F238E27FC236}">
                <a16:creationId xmlns:a16="http://schemas.microsoft.com/office/drawing/2014/main" id="{67A2D981-9061-9D8E-6A5F-BA042711EDEE}"/>
              </a:ext>
            </a:extLst>
          </p:cNvPr>
          <p:cNvSpPr>
            <a:spLocks noChangeArrowheads="1"/>
          </p:cNvSpPr>
          <p:nvPr/>
        </p:nvSpPr>
        <p:spPr bwMode="auto">
          <a:xfrm>
            <a:off x="0" y="-49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a:extLst>
              <a:ext uri="{FF2B5EF4-FFF2-40B4-BE49-F238E27FC236}">
                <a16:creationId xmlns:a16="http://schemas.microsoft.com/office/drawing/2014/main" id="{ADF953D1-17C1-E1B0-BA66-AB3BB0BD08C0}"/>
              </a:ext>
            </a:extLst>
          </p:cNvPr>
          <p:cNvSpPr>
            <a:spLocks noChangeArrowheads="1"/>
          </p:cNvSpPr>
          <p:nvPr/>
        </p:nvSpPr>
        <p:spPr bwMode="auto">
          <a:xfrm>
            <a:off x="0" y="3219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6">
            <a:extLst>
              <a:ext uri="{FF2B5EF4-FFF2-40B4-BE49-F238E27FC236}">
                <a16:creationId xmlns:a16="http://schemas.microsoft.com/office/drawing/2014/main" id="{FD65525F-DAFC-8265-57B1-1C01F4EAFBA7}"/>
              </a:ext>
            </a:extLst>
          </p:cNvPr>
          <p:cNvSpPr>
            <a:spLocks noChangeArrowheads="1"/>
          </p:cNvSpPr>
          <p:nvPr/>
        </p:nvSpPr>
        <p:spPr bwMode="auto">
          <a:xfrm>
            <a:off x="0" y="6934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16">
            <a:extLst>
              <a:ext uri="{FF2B5EF4-FFF2-40B4-BE49-F238E27FC236}">
                <a16:creationId xmlns:a16="http://schemas.microsoft.com/office/drawing/2014/main" id="{87871A47-D167-B2F4-2C10-5FAE95C5295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5559" y="3144489"/>
            <a:ext cx="687326" cy="6873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a:extLst>
              <a:ext uri="{FF2B5EF4-FFF2-40B4-BE49-F238E27FC236}">
                <a16:creationId xmlns:a16="http://schemas.microsoft.com/office/drawing/2014/main" id="{D54C6FE9-91DF-909B-6034-9CAA2476D91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48525" y="3986807"/>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of a camera&#10;&#10;Description automatically generated">
            <a:extLst>
              <a:ext uri="{FF2B5EF4-FFF2-40B4-BE49-F238E27FC236}">
                <a16:creationId xmlns:a16="http://schemas.microsoft.com/office/drawing/2014/main" id="{60C4C647-E9E8-4994-AAF4-B6539C6EA2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525" y="4801797"/>
            <a:ext cx="594360" cy="594360"/>
          </a:xfrm>
          <a:prstGeom prst="rect">
            <a:avLst/>
          </a:prstGeom>
        </p:spPr>
      </p:pic>
      <p:pic>
        <p:nvPicPr>
          <p:cNvPr id="16" name="Picture 15" descr="A black x on a black background&#10;&#10;Description automatically generated">
            <a:extLst>
              <a:ext uri="{FF2B5EF4-FFF2-40B4-BE49-F238E27FC236}">
                <a16:creationId xmlns:a16="http://schemas.microsoft.com/office/drawing/2014/main" id="{833096E4-8F00-9ABF-B25F-096C39FC37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525" y="5570199"/>
            <a:ext cx="581281" cy="594360"/>
          </a:xfrm>
          <a:prstGeom prst="rect">
            <a:avLst/>
          </a:prstGeom>
        </p:spPr>
      </p:pic>
      <p:pic>
        <p:nvPicPr>
          <p:cNvPr id="7" name="Picture 6" descr="A blue square with white letters&#10;&#10;Description automatically generated">
            <a:extLst>
              <a:ext uri="{FF2B5EF4-FFF2-40B4-BE49-F238E27FC236}">
                <a16:creationId xmlns:a16="http://schemas.microsoft.com/office/drawing/2014/main" id="{C58E9CB4-23BF-80C0-0E4D-44EC55A445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985" y="2376087"/>
            <a:ext cx="594360" cy="594360"/>
          </a:xfrm>
          <a:prstGeom prst="rect">
            <a:avLst/>
          </a:prstGeom>
        </p:spPr>
      </p:pic>
    </p:spTree>
    <p:extLst>
      <p:ext uri="{BB962C8B-B14F-4D97-AF65-F5344CB8AC3E}">
        <p14:creationId xmlns:p14="http://schemas.microsoft.com/office/powerpoint/2010/main" val="16794888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75E7777E-352C-D45C-A18D-D806513C3094}"/>
              </a:ext>
            </a:extLst>
          </p:cNvPr>
          <p:cNvSpPr>
            <a:spLocks noGrp="1"/>
          </p:cNvSpPr>
          <p:nvPr>
            <p:ph type="ctrTitle"/>
          </p:nvPr>
        </p:nvSpPr>
        <p:spPr>
          <a:xfrm>
            <a:off x="3962400" y="694189"/>
            <a:ext cx="6211078" cy="947776"/>
          </a:xfrm>
        </p:spPr>
        <p:txBody>
          <a:bodyPr/>
          <a:lstStyle/>
          <a:p>
            <a:pPr algn="r"/>
            <a:r>
              <a:rPr lang="en-US" dirty="0">
                <a:solidFill>
                  <a:srgbClr val="7030A0"/>
                </a:solidFill>
                <a:latin typeface="Franklin Gothic Demi" panose="020B0703020102020204" pitchFamily="34" charset="0"/>
              </a:rPr>
              <a:t>AppalReD Legal Aid</a:t>
            </a:r>
          </a:p>
        </p:txBody>
      </p:sp>
      <p:sp>
        <p:nvSpPr>
          <p:cNvPr id="11" name="Subtitle 2">
            <a:extLst>
              <a:ext uri="{FF2B5EF4-FFF2-40B4-BE49-F238E27FC236}">
                <a16:creationId xmlns:a16="http://schemas.microsoft.com/office/drawing/2014/main" id="{E9220544-CB1D-8C23-A42E-CBED07B58E81}"/>
              </a:ext>
            </a:extLst>
          </p:cNvPr>
          <p:cNvSpPr txBox="1">
            <a:spLocks/>
          </p:cNvSpPr>
          <p:nvPr/>
        </p:nvSpPr>
        <p:spPr bwMode="gray">
          <a:xfrm>
            <a:off x="1118134" y="2352129"/>
            <a:ext cx="9943322" cy="13849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US" sz="2400" kern="0" cap="none" dirty="0">
                <a:solidFill>
                  <a:srgbClr val="7030A0"/>
                </a:solidFill>
                <a:latin typeface="Franklin Gothic Demi" panose="020B0703020102020204" pitchFamily="34" charset="0"/>
              </a:rPr>
              <a:t>It is the policy of </a:t>
            </a:r>
            <a:r>
              <a:rPr lang="en-US" sz="2400" kern="0" cap="none" dirty="0" err="1">
                <a:solidFill>
                  <a:srgbClr val="7030A0"/>
                </a:solidFill>
                <a:latin typeface="Franklin Gothic Demi" panose="020B0703020102020204" pitchFamily="34" charset="0"/>
              </a:rPr>
              <a:t>AppalReD</a:t>
            </a:r>
            <a:r>
              <a:rPr lang="en-US" sz="2400" kern="0" cap="none" dirty="0">
                <a:solidFill>
                  <a:srgbClr val="7030A0"/>
                </a:solidFill>
                <a:latin typeface="Franklin Gothic Demi" panose="020B0703020102020204" pitchFamily="34" charset="0"/>
              </a:rPr>
              <a:t> Legal Aid to make no distinction in the provision of legal assistance to eligible persons because of race, color, religion, sex, national origin or any other consideration prohibited by law.</a:t>
            </a:r>
          </a:p>
        </p:txBody>
      </p:sp>
      <p:pic>
        <p:nvPicPr>
          <p:cNvPr id="13" name="Picture 12" descr="Logo&#10;&#10;Description automatically generated">
            <a:extLst>
              <a:ext uri="{FF2B5EF4-FFF2-40B4-BE49-F238E27FC236}">
                <a16:creationId xmlns:a16="http://schemas.microsoft.com/office/drawing/2014/main" id="{AE3BBB84-367A-EC41-0E23-7D07E64D4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892" y="571500"/>
            <a:ext cx="1739848" cy="1507552"/>
          </a:xfrm>
          <a:prstGeom prst="rect">
            <a:avLst/>
          </a:prstGeom>
        </p:spPr>
      </p:pic>
      <p:sp>
        <p:nvSpPr>
          <p:cNvPr id="4" name="TextBox 3">
            <a:extLst>
              <a:ext uri="{FF2B5EF4-FFF2-40B4-BE49-F238E27FC236}">
                <a16:creationId xmlns:a16="http://schemas.microsoft.com/office/drawing/2014/main" id="{CE0E87B9-B9B8-D0C2-C89F-966AAA984603}"/>
              </a:ext>
            </a:extLst>
          </p:cNvPr>
          <p:cNvSpPr txBox="1"/>
          <p:nvPr/>
        </p:nvSpPr>
        <p:spPr>
          <a:xfrm>
            <a:off x="1118134" y="3970331"/>
            <a:ext cx="6580243" cy="2062103"/>
          </a:xfrm>
          <a:prstGeom prst="rect">
            <a:avLst/>
          </a:prstGeom>
          <a:noFill/>
        </p:spPr>
        <p:txBody>
          <a:bodyPr wrap="square" rtlCol="0">
            <a:spAutoFit/>
          </a:bodyPr>
          <a:lstStyle/>
          <a:p>
            <a:pPr algn="ctr"/>
            <a:r>
              <a:rPr lang="en-US" sz="2400" dirty="0">
                <a:solidFill>
                  <a:srgbClr val="7030A0"/>
                </a:solidFill>
                <a:latin typeface="Franklin Gothic Demi" panose="020B0703020102020204" pitchFamily="34" charset="0"/>
              </a:rPr>
              <a:t>Spread the word</a:t>
            </a:r>
            <a:r>
              <a:rPr lang="en-US" sz="2400">
                <a:solidFill>
                  <a:srgbClr val="7030A0"/>
                </a:solidFill>
                <a:latin typeface="Franklin Gothic Demi" panose="020B0703020102020204" pitchFamily="34" charset="0"/>
              </a:rPr>
              <a:t>!  </a:t>
            </a:r>
          </a:p>
          <a:p>
            <a:pPr algn="ctr"/>
            <a:endParaRPr lang="en-US" sz="2400" dirty="0">
              <a:solidFill>
                <a:srgbClr val="7030A0"/>
              </a:solidFill>
              <a:latin typeface="Franklin Gothic Demi" panose="020B0703020102020204" pitchFamily="34" charset="0"/>
            </a:endParaRPr>
          </a:p>
          <a:p>
            <a:pPr algn="ctr"/>
            <a:r>
              <a:rPr lang="en-US" sz="2000" dirty="0">
                <a:solidFill>
                  <a:srgbClr val="7030A0"/>
                </a:solidFill>
                <a:latin typeface="Franklin Gothic Demi" panose="020B0703020102020204" pitchFamily="34" charset="0"/>
              </a:rPr>
              <a:t>Check out </a:t>
            </a:r>
            <a:r>
              <a:rPr lang="en-US" sz="2000" dirty="0" err="1">
                <a:solidFill>
                  <a:srgbClr val="7030A0"/>
                </a:solidFill>
                <a:latin typeface="Franklin Gothic Demi" panose="020B0703020102020204" pitchFamily="34" charset="0"/>
              </a:rPr>
              <a:t>AppalReD’s</a:t>
            </a:r>
            <a:r>
              <a:rPr lang="en-US" sz="2000" dirty="0">
                <a:solidFill>
                  <a:srgbClr val="7030A0"/>
                </a:solidFill>
                <a:latin typeface="Franklin Gothic Demi" panose="020B0703020102020204" pitchFamily="34" charset="0"/>
              </a:rPr>
              <a:t> available job opportunities at:</a:t>
            </a:r>
          </a:p>
          <a:p>
            <a:pPr algn="ctr"/>
            <a:r>
              <a:rPr lang="en-US" sz="2400" dirty="0">
                <a:solidFill>
                  <a:srgbClr val="7030A0"/>
                </a:solidFill>
                <a:latin typeface="Franklin Gothic Demi" panose="020B0703020102020204" pitchFamily="34" charset="0"/>
              </a:rPr>
              <a:t>https://www.ardfky.org/job-opportunities</a:t>
            </a:r>
          </a:p>
          <a:p>
            <a:endParaRPr lang="en-US" dirty="0">
              <a:solidFill>
                <a:srgbClr val="7030A0"/>
              </a:solidFill>
              <a:latin typeface="Franklin Gothic Demi" panose="020B0703020102020204" pitchFamily="34" charset="0"/>
            </a:endParaRPr>
          </a:p>
          <a:p>
            <a:pPr algn="ctr"/>
            <a:r>
              <a:rPr lang="en-US" dirty="0" err="1">
                <a:solidFill>
                  <a:srgbClr val="7030A0"/>
                </a:solidFill>
                <a:latin typeface="Franklin Gothic Demi" panose="020B0703020102020204" pitchFamily="34" charset="0"/>
              </a:rPr>
              <a:t>AppalReD</a:t>
            </a:r>
            <a:r>
              <a:rPr lang="en-US" dirty="0">
                <a:solidFill>
                  <a:srgbClr val="7030A0"/>
                </a:solidFill>
                <a:latin typeface="Franklin Gothic Demi" panose="020B0703020102020204" pitchFamily="34" charset="0"/>
              </a:rPr>
              <a:t> Legal Aid is an Equal Opportunity Employer.</a:t>
            </a:r>
          </a:p>
        </p:txBody>
      </p:sp>
      <p:pic>
        <p:nvPicPr>
          <p:cNvPr id="3" name="Picture 2" descr="A group of people standing together&#10;&#10;Description automatically generated">
            <a:extLst>
              <a:ext uri="{FF2B5EF4-FFF2-40B4-BE49-F238E27FC236}">
                <a16:creationId xmlns:a16="http://schemas.microsoft.com/office/drawing/2014/main" id="{D63CA5C9-ADFA-ABDB-FFDA-73440146A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535" y="3596594"/>
            <a:ext cx="2669177" cy="2669177"/>
          </a:xfrm>
          <a:prstGeom prst="rect">
            <a:avLst/>
          </a:prstGeom>
        </p:spPr>
      </p:pic>
    </p:spTree>
    <p:extLst>
      <p:ext uri="{BB962C8B-B14F-4D97-AF65-F5344CB8AC3E}">
        <p14:creationId xmlns:p14="http://schemas.microsoft.com/office/powerpoint/2010/main" val="2061231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620809" y="5895108"/>
            <a:ext cx="4491902" cy="379269"/>
          </a:xfrm>
        </p:spPr>
        <p:txBody>
          <a:bodyPr>
            <a:normAutofit lnSpcReduction="10000"/>
          </a:bodyPr>
          <a:lstStyle/>
          <a:p>
            <a:r>
              <a:rPr lang="en-US" i="1" kern="0" cap="none" dirty="0">
                <a:solidFill>
                  <a:srgbClr val="7030A0"/>
                </a:solidFill>
                <a:latin typeface="Franklin Gothic Demi" panose="020B0703020102020204" pitchFamily="34" charset="0"/>
              </a:rPr>
              <a:t>Presented by:  </a:t>
            </a:r>
            <a:r>
              <a:rPr lang="en-US" sz="2000" b="1" kern="0" cap="none" dirty="0" err="1">
                <a:solidFill>
                  <a:srgbClr val="7030A0"/>
                </a:solidFill>
                <a:latin typeface="Franklin Gothic Demi" panose="020B0703020102020204" pitchFamily="34" charset="0"/>
              </a:rPr>
              <a:t>AppalReD</a:t>
            </a:r>
            <a:r>
              <a:rPr lang="en-US" sz="2000" b="1" kern="0" cap="none" dirty="0">
                <a:solidFill>
                  <a:srgbClr val="7030A0"/>
                </a:solidFill>
                <a:latin typeface="Franklin Gothic Demi" panose="020B0703020102020204" pitchFamily="34" charset="0"/>
              </a:rPr>
              <a:t> Legal Aid</a:t>
            </a:r>
          </a:p>
        </p:txBody>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06F71ABC-3397-41D2-AAD7-5E4AB7A6D3FE}"/>
              </a:ext>
            </a:extLst>
          </p:cNvPr>
          <p:cNvSpPr>
            <a:spLocks noGrp="1"/>
          </p:cNvSpPr>
          <p:nvPr>
            <p:ph type="ftr" sz="quarter" idx="11"/>
          </p:nvPr>
        </p:nvSpPr>
        <p:spPr>
          <a:xfrm>
            <a:off x="5651863" y="5932343"/>
            <a:ext cx="5919328" cy="304801"/>
          </a:xfrm>
        </p:spPr>
        <p:txBody>
          <a:bodyPr>
            <a:no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8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a:t>
            </a:r>
            <a:r>
              <a:rPr kumimoji="0" lang="en-US" sz="20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VAWA-2022-Appalach-00029</a:t>
            </a:r>
          </a:p>
        </p:txBody>
      </p:sp>
      <p:sp>
        <p:nvSpPr>
          <p:cNvPr id="2" name="TextBox 1">
            <a:extLst>
              <a:ext uri="{FF2B5EF4-FFF2-40B4-BE49-F238E27FC236}">
                <a16:creationId xmlns:a16="http://schemas.microsoft.com/office/drawing/2014/main" id="{8DE80707-BD09-0315-0124-54CE106AFF06}"/>
              </a:ext>
            </a:extLst>
          </p:cNvPr>
          <p:cNvSpPr txBox="1"/>
          <p:nvPr/>
        </p:nvSpPr>
        <p:spPr>
          <a:xfrm>
            <a:off x="7408095" y="1623348"/>
            <a:ext cx="4110446" cy="3785652"/>
          </a:xfrm>
          <a:prstGeom prst="rect">
            <a:avLst/>
          </a:prstGeom>
          <a:noFill/>
        </p:spPr>
        <p:txBody>
          <a:bodyPr wrap="square" rtlCol="0">
            <a:spAutoFit/>
          </a:bodyPr>
          <a:lstStyle/>
          <a:p>
            <a:r>
              <a:rPr lang="en-US" sz="4000" i="1" dirty="0">
                <a:latin typeface="Franklin Gothic Demi" panose="020B0703020102020204" pitchFamily="34" charset="0"/>
              </a:rPr>
              <a:t>Thank you for attending today’s conference!</a:t>
            </a:r>
          </a:p>
          <a:p>
            <a:r>
              <a:rPr lang="en-US" sz="4000" i="1" dirty="0">
                <a:latin typeface="Franklin Gothic Demi" panose="020B0703020102020204" pitchFamily="34" charset="0"/>
              </a:rPr>
              <a:t>We look forward to “seeing” you next year!</a:t>
            </a:r>
          </a:p>
        </p:txBody>
      </p:sp>
      <p:pic>
        <p:nvPicPr>
          <p:cNvPr id="6" name="Picture 5" descr="A purple mountain with a moon in the background&#10;&#10;Description automatically generated">
            <a:extLst>
              <a:ext uri="{FF2B5EF4-FFF2-40B4-BE49-F238E27FC236}">
                <a16:creationId xmlns:a16="http://schemas.microsoft.com/office/drawing/2014/main" id="{63B5B311-AB62-D97A-A423-F1C947F88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30" y="530219"/>
            <a:ext cx="6883114" cy="5176706"/>
          </a:xfrm>
          <a:prstGeom prst="rect">
            <a:avLst/>
          </a:prstGeom>
        </p:spPr>
      </p:pic>
    </p:spTree>
    <p:extLst>
      <p:ext uri="{BB962C8B-B14F-4D97-AF65-F5344CB8AC3E}">
        <p14:creationId xmlns:p14="http://schemas.microsoft.com/office/powerpoint/2010/main" val="880137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39">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53" name="Rectangle 41">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54" name="Rectangle 43">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A450AB3D-1FE6-9EA7-A90F-4FF4EE58EA9A}"/>
              </a:ext>
            </a:extLst>
          </p:cNvPr>
          <p:cNvSpPr txBox="1"/>
          <p:nvPr/>
        </p:nvSpPr>
        <p:spPr>
          <a:xfrm>
            <a:off x="5380460" y="1396105"/>
            <a:ext cx="5992933" cy="4493538"/>
          </a:xfrm>
          <a:prstGeom prst="rect">
            <a:avLst/>
          </a:prstGeom>
          <a:noFill/>
        </p:spPr>
        <p:txBody>
          <a:bodyPr wrap="square" rtlCol="0">
            <a:spAutoFit/>
          </a:bodyPr>
          <a:lstStyle/>
          <a:p>
            <a:r>
              <a:rPr lang="en-US" sz="2200" dirty="0">
                <a:solidFill>
                  <a:srgbClr val="7030A0"/>
                </a:solidFill>
                <a:latin typeface="Franklin Gothic Demi" panose="020B0703020102020204" pitchFamily="34" charset="0"/>
              </a:rPr>
              <a:t>This project is supported by Grant Number VAWA-2022-Appalach-00029 awarded through the Kentucky Justice and Public Safety Cabinet by the Office on Violence Against Women, U.S. Department of Justice's STOP Formula Grant Program U.S. Department of Justice. The opinions, findings, conclusions, and recommendations expressed in this publication/program/exhibition are those of the author(s) and do not necessarily reflect the views of the Kentucky Justice and Public Safety Cabinet, the Office on Violence Against Women or the U.S. Department of Justice.</a:t>
            </a:r>
          </a:p>
        </p:txBody>
      </p:sp>
      <p:pic>
        <p:nvPicPr>
          <p:cNvPr id="3" name="Picture 2" descr="A purple mountain with a moon in the background&#10;&#10;Description automatically generated">
            <a:extLst>
              <a:ext uri="{FF2B5EF4-FFF2-40B4-BE49-F238E27FC236}">
                <a16:creationId xmlns:a16="http://schemas.microsoft.com/office/drawing/2014/main" id="{6A0969B8-E974-C8DE-FC89-A681A85E1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0" y="1648746"/>
            <a:ext cx="4723949" cy="3552825"/>
          </a:xfrm>
          <a:prstGeom prst="rect">
            <a:avLst/>
          </a:prstGeom>
        </p:spPr>
      </p:pic>
    </p:spTree>
    <p:extLst>
      <p:ext uri="{BB962C8B-B14F-4D97-AF65-F5344CB8AC3E}">
        <p14:creationId xmlns:p14="http://schemas.microsoft.com/office/powerpoint/2010/main" val="376776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15293" y="1050494"/>
            <a:ext cx="8761413" cy="706964"/>
          </a:xfrm>
        </p:spPr>
        <p:txBody>
          <a:bodyPr>
            <a:noAutofit/>
          </a:bodyPr>
          <a:lstStyle/>
          <a:p>
            <a:pPr algn="ctr"/>
            <a:r>
              <a:rPr lang="en-US" sz="4800" dirty="0">
                <a:latin typeface="Franklin Gothic Demi" panose="020B0703020102020204" pitchFamily="34" charset="0"/>
              </a:rPr>
              <a:t>CONFERENCE MATERIALS</a:t>
            </a:r>
          </a:p>
        </p:txBody>
      </p:sp>
      <p:sp>
        <p:nvSpPr>
          <p:cNvPr id="14" name="Content Placeholder 13"/>
          <p:cNvSpPr>
            <a:spLocks noGrp="1"/>
          </p:cNvSpPr>
          <p:nvPr>
            <p:ph idx="1"/>
          </p:nvPr>
        </p:nvSpPr>
        <p:spPr>
          <a:xfrm>
            <a:off x="542272" y="2804161"/>
            <a:ext cx="7715904" cy="3003345"/>
          </a:xfrm>
        </p:spPr>
        <p:txBody>
          <a:bodyPr>
            <a:noAutofit/>
          </a:bodyPr>
          <a:lstStyle/>
          <a:p>
            <a:pPr marL="0" lvl="0" indent="0">
              <a:spcBef>
                <a:spcPts val="0"/>
              </a:spcBef>
              <a:buNone/>
            </a:pPr>
            <a:r>
              <a:rPr lang="en-US" sz="3200" dirty="0">
                <a:solidFill>
                  <a:srgbClr val="7030A0"/>
                </a:solidFill>
                <a:latin typeface="Franklin Gothic Demi" panose="020B0703020102020204" pitchFamily="34" charset="0"/>
              </a:rPr>
              <a:t>The conference materials and this PowerPoint are available for download on our website at </a:t>
            </a:r>
            <a:r>
              <a:rPr lang="en-US" sz="3200" dirty="0">
                <a:solidFill>
                  <a:srgbClr val="7030A0"/>
                </a:solidFill>
                <a:latin typeface="Franklin Gothic Demi" panose="020B0703020102020204" pitchFamily="34" charset="0"/>
                <a:hlinkClick r:id="rId2">
                  <a:extLst>
                    <a:ext uri="{A12FA001-AC4F-418D-AE19-62706E023703}">
                      <ahyp:hlinkClr xmlns:ahyp="http://schemas.microsoft.com/office/drawing/2018/hyperlinkcolor" val="tx"/>
                    </a:ext>
                  </a:extLst>
                </a:hlinkClick>
              </a:rPr>
              <a:t>www.ardfky.org</a:t>
            </a:r>
            <a:endParaRPr lang="en-US" sz="3200" dirty="0">
              <a:solidFill>
                <a:srgbClr val="7030A0"/>
              </a:solidFill>
              <a:latin typeface="Franklin Gothic Demi" panose="020B0703020102020204" pitchFamily="34" charset="0"/>
            </a:endParaRPr>
          </a:p>
          <a:p>
            <a:pPr marL="0" lvl="0" indent="0">
              <a:spcBef>
                <a:spcPts val="0"/>
              </a:spcBef>
              <a:buNone/>
            </a:pPr>
            <a:endParaRPr lang="en-US" sz="3200" dirty="0">
              <a:solidFill>
                <a:srgbClr val="7030A0"/>
              </a:solidFill>
              <a:latin typeface="Franklin Gothic Demi" panose="020B0703020102020204" pitchFamily="34" charset="0"/>
            </a:endParaRPr>
          </a:p>
          <a:p>
            <a:pPr marL="0" lvl="0" indent="0">
              <a:spcBef>
                <a:spcPts val="0"/>
              </a:spcBef>
              <a:buNone/>
            </a:pPr>
            <a:r>
              <a:rPr lang="en-US" sz="3200" dirty="0">
                <a:solidFill>
                  <a:srgbClr val="7030A0"/>
                </a:solidFill>
                <a:latin typeface="Franklin Gothic Demi" panose="020B0703020102020204" pitchFamily="34" charset="0"/>
              </a:rPr>
              <a:t>Direct link:  https://www.ardfky.org/dv23</a:t>
            </a:r>
          </a:p>
        </p:txBody>
      </p:sp>
      <p:sp>
        <p:nvSpPr>
          <p:cNvPr id="5" name="Footer Placeholder 4">
            <a:extLst>
              <a:ext uri="{FF2B5EF4-FFF2-40B4-BE49-F238E27FC236}">
                <a16:creationId xmlns:a16="http://schemas.microsoft.com/office/drawing/2014/main" id="{AD90B6A8-EBAD-A294-CFE1-85597C5DB164}"/>
              </a:ext>
            </a:extLst>
          </p:cNvPr>
          <p:cNvSpPr txBox="1">
            <a:spLocks/>
          </p:cNvSpPr>
          <p:nvPr/>
        </p:nvSpPr>
        <p:spPr>
          <a:xfrm>
            <a:off x="7602582" y="62638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US" sz="1200" b="0" i="1" dirty="0">
                <a:solidFill>
                  <a:srgbClr val="7030A0"/>
                </a:solidFill>
                <a:latin typeface="Franklin Gothic Demi" panose="020B0703020102020204" pitchFamily="34" charset="0"/>
              </a:rPr>
              <a:t>Conference funded by:</a:t>
            </a:r>
            <a:r>
              <a:rPr lang="en-US" sz="1200" b="0" dirty="0">
                <a:solidFill>
                  <a:srgbClr val="7030A0"/>
                </a:solidFill>
                <a:latin typeface="Franklin Gothic Demi" panose="020B0703020102020204" pitchFamily="34" charset="0"/>
              </a:rPr>
              <a:t>  VAWA-2022-Appalach-00029</a:t>
            </a:r>
          </a:p>
        </p:txBody>
      </p:sp>
      <p:pic>
        <p:nvPicPr>
          <p:cNvPr id="2" name="Picture 1" descr="A purple mountain with a moon in the background&#10;&#10;Description automatically generated">
            <a:extLst>
              <a:ext uri="{FF2B5EF4-FFF2-40B4-BE49-F238E27FC236}">
                <a16:creationId xmlns:a16="http://schemas.microsoft.com/office/drawing/2014/main" id="{6B330DB2-A4E0-CAEA-0228-15C04F393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173" y="2804161"/>
            <a:ext cx="3295651" cy="2478620"/>
          </a:xfrm>
          <a:prstGeom prst="rect">
            <a:avLst/>
          </a:prstGeom>
        </p:spPr>
      </p:pic>
    </p:spTree>
    <p:extLst>
      <p:ext uri="{BB962C8B-B14F-4D97-AF65-F5344CB8AC3E}">
        <p14:creationId xmlns:p14="http://schemas.microsoft.com/office/powerpoint/2010/main" val="343241637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573105"/>
            <a:ext cx="8761413" cy="1551786"/>
          </a:xfrm>
        </p:spPr>
        <p:txBody>
          <a:bodyPr>
            <a:noAutofit/>
          </a:bodyPr>
          <a:lstStyle/>
          <a:p>
            <a:pPr algn="ctr">
              <a:lnSpc>
                <a:spcPct val="90000"/>
              </a:lnSpc>
            </a:pPr>
            <a:r>
              <a:rPr lang="en-US" sz="5400" dirty="0">
                <a:latin typeface="Franklin Gothic Demi" panose="020B0703020102020204" pitchFamily="34" charset="0"/>
              </a:rPr>
              <a:t>CEU / CLE CREDITS</a:t>
            </a:r>
          </a:p>
        </p:txBody>
      </p:sp>
      <p:sp>
        <p:nvSpPr>
          <p:cNvPr id="9" name="Footer Placeholder 4">
            <a:extLst>
              <a:ext uri="{FF2B5EF4-FFF2-40B4-BE49-F238E27FC236}">
                <a16:creationId xmlns:a16="http://schemas.microsoft.com/office/drawing/2014/main" id="{1768274C-D57F-1A04-CBB5-6844CF7DBB7A}"/>
              </a:ext>
            </a:extLst>
          </p:cNvPr>
          <p:cNvSpPr txBox="1">
            <a:spLocks/>
          </p:cNvSpPr>
          <p:nvPr/>
        </p:nvSpPr>
        <p:spPr>
          <a:xfrm>
            <a:off x="7602582" y="62638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
        <p:nvSpPr>
          <p:cNvPr id="6" name="Content Placeholder 5">
            <a:extLst>
              <a:ext uri="{FF2B5EF4-FFF2-40B4-BE49-F238E27FC236}">
                <a16:creationId xmlns:a16="http://schemas.microsoft.com/office/drawing/2014/main" id="{934E6C84-97D5-C953-F9F6-F1D7C0C664F9}"/>
              </a:ext>
            </a:extLst>
          </p:cNvPr>
          <p:cNvSpPr>
            <a:spLocks noGrp="1"/>
          </p:cNvSpPr>
          <p:nvPr>
            <p:ph sz="half" idx="2"/>
          </p:nvPr>
        </p:nvSpPr>
        <p:spPr>
          <a:xfrm>
            <a:off x="618309" y="2342606"/>
            <a:ext cx="10937965" cy="3840480"/>
          </a:xfrm>
        </p:spPr>
        <p:txBody>
          <a:bodyPr>
            <a:normAutofit lnSpcReduction="10000"/>
          </a:bodyPr>
          <a:lstStyle/>
          <a:p>
            <a:pPr marL="0" indent="0">
              <a:spcBef>
                <a:spcPts val="0"/>
              </a:spcBef>
              <a:buNone/>
            </a:pPr>
            <a:r>
              <a:rPr lang="en-US" dirty="0">
                <a:solidFill>
                  <a:srgbClr val="7030A0"/>
                </a:solidFill>
                <a:latin typeface="Franklin Gothic Demi" panose="020B0703020102020204" pitchFamily="34" charset="0"/>
              </a:rPr>
              <a:t>Please note the following:</a:t>
            </a:r>
          </a:p>
          <a:p>
            <a:pPr marL="0" indent="0">
              <a:spcBef>
                <a:spcPts val="0"/>
              </a:spcBef>
              <a:buNone/>
            </a:pPr>
            <a:endParaRPr lang="en-US"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For purposes of approval for Continuing Education and Continue Legal Education credit, as well as grant requirements, there are </a:t>
            </a:r>
            <a:r>
              <a:rPr lang="en-US" b="1" dirty="0">
                <a:solidFill>
                  <a:srgbClr val="7030A0"/>
                </a:solidFill>
                <a:latin typeface="Franklin Gothic Demi" panose="020B0703020102020204" pitchFamily="34" charset="0"/>
              </a:rPr>
              <a:t>3 surveys/evaluations </a:t>
            </a:r>
            <a:r>
              <a:rPr lang="en-US" dirty="0">
                <a:solidFill>
                  <a:srgbClr val="7030A0"/>
                </a:solidFill>
                <a:latin typeface="Franklin Gothic Demi" panose="020B0703020102020204" pitchFamily="34" charset="0"/>
              </a:rPr>
              <a:t>for this conference:</a:t>
            </a:r>
          </a:p>
          <a:p>
            <a:pPr marL="0" indent="0">
              <a:spcBef>
                <a:spcPts val="0"/>
              </a:spcBef>
              <a:buNone/>
            </a:pPr>
            <a:endParaRPr lang="en-US" dirty="0">
              <a:solidFill>
                <a:srgbClr val="7030A0"/>
              </a:solidFill>
              <a:latin typeface="Franklin Gothic Demi" panose="020B0703020102020204" pitchFamily="34" charset="0"/>
            </a:endParaRPr>
          </a:p>
          <a:p>
            <a:pPr marL="457200" lvl="1"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Nursing attendees</a:t>
            </a:r>
          </a:p>
          <a:p>
            <a:pPr marL="6858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Have a different survey than other healthcare and related providers</a:t>
            </a:r>
          </a:p>
          <a:p>
            <a:pPr marL="6858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Must check in during the conference; information on how to do that is provided on a following slide</a:t>
            </a:r>
          </a:p>
          <a:p>
            <a:pPr marL="6858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Nursing evaluation form must be returned at the end of the conference</a:t>
            </a:r>
          </a:p>
          <a:p>
            <a:pPr marL="857250" lvl="2" indent="0">
              <a:spcBef>
                <a:spcPts val="0"/>
              </a:spcBef>
              <a:buNone/>
            </a:pPr>
            <a:endParaRPr lang="en-US" dirty="0">
              <a:solidFill>
                <a:srgbClr val="7030A0"/>
              </a:solidFill>
              <a:latin typeface="Franklin Gothic Demi" panose="020B0703020102020204" pitchFamily="34" charset="0"/>
            </a:endParaRPr>
          </a:p>
          <a:p>
            <a:pPr marL="457200" lvl="1"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All attendees will receive an email after the conference containing a link and QR code for the survey.  This survey must be completed to receive a CEU certificate.</a:t>
            </a:r>
          </a:p>
          <a:p>
            <a:pPr marL="457200" lvl="1" indent="-228600">
              <a:spcBef>
                <a:spcPts val="0"/>
              </a:spcBef>
              <a:buNone/>
            </a:pPr>
            <a:endParaRPr lang="en-US" dirty="0">
              <a:solidFill>
                <a:srgbClr val="7030A0"/>
              </a:solidFill>
              <a:latin typeface="Franklin Gothic Demi" panose="020B0703020102020204" pitchFamily="34" charset="0"/>
            </a:endParaRPr>
          </a:p>
          <a:p>
            <a:pPr marL="457200" lvl="1"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All attendees will receive a 2</a:t>
            </a:r>
            <a:r>
              <a:rPr lang="en-US" baseline="30000" dirty="0">
                <a:solidFill>
                  <a:srgbClr val="7030A0"/>
                </a:solidFill>
                <a:latin typeface="Franklin Gothic Demi" panose="020B0703020102020204" pitchFamily="34" charset="0"/>
              </a:rPr>
              <a:t>nd</a:t>
            </a:r>
            <a:r>
              <a:rPr lang="en-US" dirty="0">
                <a:solidFill>
                  <a:srgbClr val="7030A0"/>
                </a:solidFill>
                <a:latin typeface="Franklin Gothic Demi" panose="020B0703020102020204" pitchFamily="34" charset="0"/>
              </a:rPr>
              <a:t> email containing a link to an overall conference evaluation.</a:t>
            </a:r>
          </a:p>
          <a:p>
            <a:pPr>
              <a:spcBef>
                <a:spcPts val="0"/>
              </a:spcBef>
              <a:buFont typeface="Wingdings" panose="05000000000000000000" pitchFamily="2" charset="2"/>
              <a:buChar char="Ø"/>
            </a:pPr>
            <a:endParaRPr lang="en-US" dirty="0">
              <a:solidFill>
                <a:srgbClr val="7030A0"/>
              </a:solidFill>
              <a:latin typeface="Franklin Gothic Demi" panose="020B0703020102020204" pitchFamily="34" charset="0"/>
            </a:endParaRPr>
          </a:p>
          <a:p>
            <a:pPr marL="0" indent="0" algn="ctr">
              <a:spcBef>
                <a:spcPts val="0"/>
              </a:spcBef>
              <a:buNone/>
            </a:pPr>
            <a:r>
              <a:rPr lang="en-US" b="1" dirty="0">
                <a:solidFill>
                  <a:srgbClr val="7030A0"/>
                </a:solidFill>
                <a:latin typeface="Franklin Gothic Demi" panose="020B0703020102020204" pitchFamily="34" charset="0"/>
              </a:rPr>
              <a:t>ADDITIONAL INFORMATION IS AVAILABLE ON THE FOLLOWING SLIDES.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8830067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573105"/>
            <a:ext cx="8761413" cy="1551786"/>
          </a:xfrm>
        </p:spPr>
        <p:txBody>
          <a:bodyPr>
            <a:noAutofit/>
          </a:bodyPr>
          <a:lstStyle/>
          <a:p>
            <a:pPr algn="ctr">
              <a:lnSpc>
                <a:spcPct val="90000"/>
              </a:lnSpc>
            </a:pPr>
            <a:r>
              <a:rPr lang="en-US" sz="5400" dirty="0">
                <a:latin typeface="Franklin Gothic Demi" panose="020B0703020102020204" pitchFamily="34" charset="0"/>
              </a:rPr>
              <a:t>NURSING</a:t>
            </a:r>
            <a:br>
              <a:rPr lang="en-US" sz="5400" dirty="0">
                <a:latin typeface="Franklin Gothic Demi" panose="020B0703020102020204" pitchFamily="34" charset="0"/>
              </a:rPr>
            </a:br>
            <a:r>
              <a:rPr lang="en-US" sz="5400" dirty="0">
                <a:latin typeface="Franklin Gothic Demi" panose="020B0703020102020204" pitchFamily="34" charset="0"/>
              </a:rPr>
              <a:t>CEU CREDITS</a:t>
            </a:r>
          </a:p>
        </p:txBody>
      </p:sp>
      <p:sp>
        <p:nvSpPr>
          <p:cNvPr id="9" name="Footer Placeholder 4">
            <a:extLst>
              <a:ext uri="{FF2B5EF4-FFF2-40B4-BE49-F238E27FC236}">
                <a16:creationId xmlns:a16="http://schemas.microsoft.com/office/drawing/2014/main" id="{1768274C-D57F-1A04-CBB5-6844CF7DBB7A}"/>
              </a:ext>
            </a:extLst>
          </p:cNvPr>
          <p:cNvSpPr txBox="1">
            <a:spLocks/>
          </p:cNvSpPr>
          <p:nvPr/>
        </p:nvSpPr>
        <p:spPr>
          <a:xfrm>
            <a:off x="7602582" y="62638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
        <p:nvSpPr>
          <p:cNvPr id="19" name="Content Placeholder 3">
            <a:extLst>
              <a:ext uri="{FF2B5EF4-FFF2-40B4-BE49-F238E27FC236}">
                <a16:creationId xmlns:a16="http://schemas.microsoft.com/office/drawing/2014/main" id="{13A89E83-0817-DEAC-A854-30959ABD26D3}"/>
              </a:ext>
            </a:extLst>
          </p:cNvPr>
          <p:cNvSpPr>
            <a:spLocks noGrp="1"/>
          </p:cNvSpPr>
          <p:nvPr>
            <p:ph sz="half" idx="2"/>
          </p:nvPr>
        </p:nvSpPr>
        <p:spPr>
          <a:xfrm>
            <a:off x="457201" y="2796219"/>
            <a:ext cx="5382805" cy="3619999"/>
          </a:xfrm>
        </p:spPr>
        <p:txBody>
          <a:bodyPr>
            <a:noAutofit/>
          </a:bodyPr>
          <a:lstStyle/>
          <a:p>
            <a:pPr marL="228600" indent="-228600">
              <a:spcBef>
                <a:spcPts val="0"/>
              </a:spcBef>
              <a:buFont typeface="Wingdings" panose="05000000000000000000" pitchFamily="2" charset="2"/>
              <a:buChar char="Ø"/>
            </a:pPr>
            <a:r>
              <a:rPr lang="en-US" sz="2200" dirty="0">
                <a:solidFill>
                  <a:srgbClr val="7030A0"/>
                </a:solidFill>
                <a:latin typeface="Franklin Gothic Demi" panose="020B0703020102020204" pitchFamily="34" charset="0"/>
              </a:rPr>
              <a:t>The Kentucky Board of Nursing (KBN) has approved this course for 6.6 contact hours. </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200" dirty="0">
                <a:solidFill>
                  <a:srgbClr val="7030A0"/>
                </a:solidFill>
                <a:latin typeface="Franklin Gothic Demi" panose="020B0703020102020204" pitchFamily="34" charset="0"/>
              </a:rPr>
              <a:t>Provider Offering No. 4-0031-12-24-016.</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200" dirty="0">
                <a:solidFill>
                  <a:srgbClr val="7030A0"/>
                </a:solidFill>
                <a:latin typeface="Franklin Gothic Demi" panose="020B0703020102020204" pitchFamily="34" charset="0"/>
              </a:rPr>
              <a:t>Nursing CEU’s will be provided by Highlands ARH Regional Medical Center, a KBN CEU Provider.</a:t>
            </a:r>
          </a:p>
        </p:txBody>
      </p:sp>
      <p:sp>
        <p:nvSpPr>
          <p:cNvPr id="21" name="Content Placeholder 5">
            <a:extLst>
              <a:ext uri="{FF2B5EF4-FFF2-40B4-BE49-F238E27FC236}">
                <a16:creationId xmlns:a16="http://schemas.microsoft.com/office/drawing/2014/main" id="{B4EA4C9D-10BE-0635-1D50-3E917777E333}"/>
              </a:ext>
            </a:extLst>
          </p:cNvPr>
          <p:cNvSpPr>
            <a:spLocks noGrp="1"/>
          </p:cNvSpPr>
          <p:nvPr>
            <p:ph sz="quarter" idx="4"/>
          </p:nvPr>
        </p:nvSpPr>
        <p:spPr>
          <a:xfrm>
            <a:off x="6282327" y="2796219"/>
            <a:ext cx="5452472" cy="3509555"/>
          </a:xfrm>
        </p:spPr>
        <p:txBody>
          <a:bodyPr>
            <a:normAutofit/>
          </a:bodyPr>
          <a:lstStyle/>
          <a:p>
            <a:pPr marL="228600" indent="-228600">
              <a:spcBef>
                <a:spcPts val="0"/>
              </a:spcBef>
              <a:buFont typeface="Wingdings" panose="05000000000000000000" pitchFamily="2" charset="2"/>
              <a:buChar char="Ø"/>
            </a:pPr>
            <a:r>
              <a:rPr lang="en-US" sz="2200" b="1" dirty="0">
                <a:solidFill>
                  <a:srgbClr val="7030A0"/>
                </a:solidFill>
                <a:latin typeface="Franklin Gothic Demi" panose="020B0703020102020204" pitchFamily="34" charset="0"/>
              </a:rPr>
              <a:t>Follow the instructions on the next slide for check-in</a:t>
            </a:r>
            <a:r>
              <a:rPr lang="en-US" sz="2200" dirty="0">
                <a:solidFill>
                  <a:srgbClr val="7030A0"/>
                </a:solidFill>
                <a:latin typeface="Franklin Gothic Demi" panose="020B0703020102020204" pitchFamily="34" charset="0"/>
              </a:rPr>
              <a:t>.</a:t>
            </a:r>
          </a:p>
          <a:p>
            <a:pPr marL="228600" indent="-228600">
              <a:spcBef>
                <a:spcPts val="0"/>
              </a:spcBef>
              <a:buFont typeface="Wingdings" panose="05000000000000000000" pitchFamily="2" charset="2"/>
              <a:buChar char="Ø"/>
            </a:pPr>
            <a:endParaRPr lang="en-US" sz="22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200" dirty="0">
                <a:solidFill>
                  <a:srgbClr val="7030A0"/>
                </a:solidFill>
                <a:latin typeface="Franklin Gothic Demi" panose="020B0703020102020204" pitchFamily="34" charset="0"/>
              </a:rPr>
              <a:t>Early evaluations cannot be accepted.</a:t>
            </a:r>
          </a:p>
          <a:p>
            <a:pPr marL="228600" indent="-228600">
              <a:spcBef>
                <a:spcPts val="0"/>
              </a:spcBef>
              <a:buFont typeface="Wingdings" panose="05000000000000000000" pitchFamily="2" charset="2"/>
              <a:buChar char="Ø"/>
            </a:pPr>
            <a:endParaRPr lang="en-US" sz="22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200" dirty="0">
                <a:solidFill>
                  <a:srgbClr val="7030A0"/>
                </a:solidFill>
                <a:latin typeface="Franklin Gothic Demi" panose="020B0703020102020204" pitchFamily="34" charset="0"/>
              </a:rPr>
              <a:t>Certificates will be emailed to you by Highlands ARH Regional Medical Center.</a:t>
            </a:r>
          </a:p>
        </p:txBody>
      </p:sp>
    </p:spTree>
    <p:extLst>
      <p:ext uri="{BB962C8B-B14F-4D97-AF65-F5344CB8AC3E}">
        <p14:creationId xmlns:p14="http://schemas.microsoft.com/office/powerpoint/2010/main" val="389246801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616647"/>
            <a:ext cx="8761413" cy="1499535"/>
          </a:xfrm>
        </p:spPr>
        <p:txBody>
          <a:bodyPr>
            <a:noAutofit/>
          </a:bodyPr>
          <a:lstStyle/>
          <a:p>
            <a:pPr algn="ctr">
              <a:lnSpc>
                <a:spcPct val="90000"/>
              </a:lnSpc>
            </a:pPr>
            <a:r>
              <a:rPr lang="en-US" sz="6000" dirty="0">
                <a:latin typeface="Franklin Gothic Demi" panose="020B0703020102020204" pitchFamily="34" charset="0"/>
              </a:rPr>
              <a:t>NURSING</a:t>
            </a:r>
            <a:br>
              <a:rPr lang="en-US" sz="6000" dirty="0">
                <a:latin typeface="Franklin Gothic Demi" panose="020B0703020102020204" pitchFamily="34" charset="0"/>
              </a:rPr>
            </a:br>
            <a:r>
              <a:rPr lang="en-US" sz="6000" dirty="0">
                <a:latin typeface="Franklin Gothic Demi" panose="020B0703020102020204" pitchFamily="34" charset="0"/>
              </a:rPr>
              <a:t>CHECK-IN</a:t>
            </a:r>
          </a:p>
        </p:txBody>
      </p:sp>
      <p:sp>
        <p:nvSpPr>
          <p:cNvPr id="9" name="Footer Placeholder 4">
            <a:extLst>
              <a:ext uri="{FF2B5EF4-FFF2-40B4-BE49-F238E27FC236}">
                <a16:creationId xmlns:a16="http://schemas.microsoft.com/office/drawing/2014/main" id="{1768274C-D57F-1A04-CBB5-6844CF7DBB7A}"/>
              </a:ext>
            </a:extLst>
          </p:cNvPr>
          <p:cNvSpPr txBox="1">
            <a:spLocks/>
          </p:cNvSpPr>
          <p:nvPr/>
        </p:nvSpPr>
        <p:spPr>
          <a:xfrm>
            <a:off x="7602582" y="64162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
        <p:nvSpPr>
          <p:cNvPr id="13" name="Content Placeholder 3">
            <a:extLst>
              <a:ext uri="{FF2B5EF4-FFF2-40B4-BE49-F238E27FC236}">
                <a16:creationId xmlns:a16="http://schemas.microsoft.com/office/drawing/2014/main" id="{B41F012F-9D37-686D-EF65-F78E61FB0658}"/>
              </a:ext>
            </a:extLst>
          </p:cNvPr>
          <p:cNvSpPr>
            <a:spLocks noGrp="1"/>
          </p:cNvSpPr>
          <p:nvPr>
            <p:ph sz="half" idx="2"/>
          </p:nvPr>
        </p:nvSpPr>
        <p:spPr>
          <a:xfrm>
            <a:off x="466725" y="2334596"/>
            <a:ext cx="11249025" cy="4081622"/>
          </a:xfrm>
        </p:spPr>
        <p:txBody>
          <a:bodyPr>
            <a:noAutofit/>
          </a:bodyPr>
          <a:lstStyle/>
          <a:p>
            <a:pPr marL="228600"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If you are a nurse attending today’s conference virtually and wish to receive nursing CEU’s, </a:t>
            </a:r>
            <a:r>
              <a:rPr lang="en-US" sz="2000" b="1" dirty="0">
                <a:solidFill>
                  <a:srgbClr val="7030A0"/>
                </a:solidFill>
                <a:latin typeface="Franklin Gothic Demi" panose="020B0703020102020204" pitchFamily="34" charset="0"/>
              </a:rPr>
              <a:t>you </a:t>
            </a:r>
            <a:r>
              <a:rPr lang="en-US" sz="2000" b="1" u="sng" dirty="0">
                <a:solidFill>
                  <a:srgbClr val="7030A0"/>
                </a:solidFill>
                <a:latin typeface="Franklin Gothic Demi" panose="020B0703020102020204" pitchFamily="34" charset="0"/>
              </a:rPr>
              <a:t>must</a:t>
            </a:r>
            <a:r>
              <a:rPr lang="en-US" sz="2000" b="1" dirty="0">
                <a:solidFill>
                  <a:srgbClr val="7030A0"/>
                </a:solidFill>
                <a:latin typeface="Franklin Gothic Demi" panose="020B0703020102020204" pitchFamily="34" charset="0"/>
              </a:rPr>
              <a:t> email Kristie Stephens at ceuregistration@ardfky.org</a:t>
            </a:r>
            <a:r>
              <a:rPr lang="en-US" dirty="0">
                <a:solidFill>
                  <a:srgbClr val="7030A0"/>
                </a:solidFill>
                <a:latin typeface="Franklin Gothic Demi" panose="020B0703020102020204" pitchFamily="34" charset="0"/>
              </a:rPr>
              <a:t> to be added to the attendee roster.</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Please provide the following mandatory information in your email:</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4572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Name &amp; Department (as appears on your license)</a:t>
            </a:r>
          </a:p>
          <a:p>
            <a:pPr marL="4572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License Number or Last 4 digits of SSN</a:t>
            </a:r>
          </a:p>
          <a:p>
            <a:pPr marL="4572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Valid email address (to which certificate can be sent)</a:t>
            </a:r>
          </a:p>
          <a:p>
            <a:pPr marL="4572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Specify if you are a RN, LPN or “Other”</a:t>
            </a:r>
          </a:p>
          <a:p>
            <a:pPr marL="457200" lvl="2">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Whether your license is Active or Inactive</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Upon receipt of your email and all information requested above, a nursing evaluation form will be emailed to you during the conference for completion.  Once your evaluation is complete, email it to Kristie Stephens at ceuregistration@ardfky.org at the end of the conference.  </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dirty="0">
                <a:solidFill>
                  <a:srgbClr val="7030A0"/>
                </a:solidFill>
                <a:latin typeface="Franklin Gothic Demi" panose="020B0703020102020204" pitchFamily="34" charset="0"/>
              </a:rPr>
              <a:t>Certificates will be distributed via email by Highlands ARH Regional Medical Center.</a:t>
            </a:r>
          </a:p>
        </p:txBody>
      </p:sp>
    </p:spTree>
    <p:extLst>
      <p:ext uri="{BB962C8B-B14F-4D97-AF65-F5344CB8AC3E}">
        <p14:creationId xmlns:p14="http://schemas.microsoft.com/office/powerpoint/2010/main" val="144966776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616537"/>
            <a:ext cx="8761413" cy="1655675"/>
          </a:xfrm>
        </p:spPr>
        <p:txBody>
          <a:bodyPr>
            <a:noAutofit/>
          </a:bodyPr>
          <a:lstStyle/>
          <a:p>
            <a:pPr algn="ctr">
              <a:lnSpc>
                <a:spcPct val="90000"/>
              </a:lnSpc>
            </a:pPr>
            <a:r>
              <a:rPr lang="en-US" sz="5400" dirty="0">
                <a:latin typeface="Franklin Gothic Demi" panose="020B0703020102020204" pitchFamily="34" charset="0"/>
              </a:rPr>
              <a:t>CONTINUING EDUCATION CREDITS</a:t>
            </a:r>
          </a:p>
        </p:txBody>
      </p:sp>
      <p:sp>
        <p:nvSpPr>
          <p:cNvPr id="9" name="Footer Placeholder 4">
            <a:extLst>
              <a:ext uri="{FF2B5EF4-FFF2-40B4-BE49-F238E27FC236}">
                <a16:creationId xmlns:a16="http://schemas.microsoft.com/office/drawing/2014/main" id="{1768274C-D57F-1A04-CBB5-6844CF7DBB7A}"/>
              </a:ext>
            </a:extLst>
          </p:cNvPr>
          <p:cNvSpPr txBox="1">
            <a:spLocks/>
          </p:cNvSpPr>
          <p:nvPr/>
        </p:nvSpPr>
        <p:spPr>
          <a:xfrm>
            <a:off x="7602582" y="64162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
        <p:nvSpPr>
          <p:cNvPr id="13" name="Text Placeholder 2">
            <a:extLst>
              <a:ext uri="{FF2B5EF4-FFF2-40B4-BE49-F238E27FC236}">
                <a16:creationId xmlns:a16="http://schemas.microsoft.com/office/drawing/2014/main" id="{8CA7C3F5-60EC-32F0-8E4F-5B04C58B77F6}"/>
              </a:ext>
            </a:extLst>
          </p:cNvPr>
          <p:cNvSpPr>
            <a:spLocks noGrp="1"/>
          </p:cNvSpPr>
          <p:nvPr>
            <p:ph type="body" idx="1"/>
          </p:nvPr>
        </p:nvSpPr>
        <p:spPr>
          <a:xfrm>
            <a:off x="2429691" y="2390196"/>
            <a:ext cx="7306492" cy="534047"/>
          </a:xfrm>
        </p:spPr>
        <p:txBody>
          <a:bodyPr/>
          <a:lstStyle/>
          <a:p>
            <a:pPr algn="ctr"/>
            <a:r>
              <a:rPr lang="en-US" sz="3600" dirty="0">
                <a:solidFill>
                  <a:srgbClr val="7030A0"/>
                </a:solidFill>
                <a:latin typeface="Franklin Gothic Demi" panose="020B0703020102020204" pitchFamily="34" charset="0"/>
              </a:rPr>
              <a:t>CEU Credit Approvals and Hours</a:t>
            </a:r>
          </a:p>
        </p:txBody>
      </p:sp>
      <p:sp>
        <p:nvSpPr>
          <p:cNvPr id="14" name="Content Placeholder 3">
            <a:extLst>
              <a:ext uri="{FF2B5EF4-FFF2-40B4-BE49-F238E27FC236}">
                <a16:creationId xmlns:a16="http://schemas.microsoft.com/office/drawing/2014/main" id="{80458E8F-46AC-4F88-5F95-6CA4C33686A5}"/>
              </a:ext>
            </a:extLst>
          </p:cNvPr>
          <p:cNvSpPr>
            <a:spLocks noGrp="1"/>
          </p:cNvSpPr>
          <p:nvPr>
            <p:ph sz="half" idx="2"/>
          </p:nvPr>
        </p:nvSpPr>
        <p:spPr>
          <a:xfrm>
            <a:off x="1515291" y="3172855"/>
            <a:ext cx="9135291" cy="3480493"/>
          </a:xfrm>
        </p:spPr>
        <p:txBody>
          <a:bodyPr>
            <a:normAutofit fontScale="92500" lnSpcReduction="20000"/>
          </a:bodyPr>
          <a:lstStyle/>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Clinical Alcohol &amp; Drug Counselors					TBD</a:t>
            </a:r>
          </a:p>
          <a:p>
            <a:pPr marL="1028700" lvl="2">
              <a:spcBef>
                <a:spcPts val="0"/>
              </a:spcBef>
              <a:buFont typeface="Wingdings" panose="05000000000000000000" pitchFamily="2" charset="2"/>
              <a:buChar char="Ø"/>
            </a:pPr>
            <a:endParaRPr lang="en-US" sz="16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Licensed Professional Counselors					TBD</a:t>
            </a:r>
          </a:p>
          <a:p>
            <a:pPr marL="1028700" lvl="2">
              <a:spcBef>
                <a:spcPts val="0"/>
              </a:spcBef>
              <a:buFont typeface="Wingdings" panose="05000000000000000000" pitchFamily="2" charset="2"/>
              <a:buChar char="Ø"/>
            </a:pPr>
            <a:endParaRPr lang="en-US" sz="16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Psychologists											TBD</a:t>
            </a:r>
          </a:p>
          <a:p>
            <a:pPr marL="1028700" lvl="2">
              <a:spcBef>
                <a:spcPts val="0"/>
              </a:spcBef>
              <a:buFont typeface="Wingdings" panose="05000000000000000000" pitchFamily="2" charset="2"/>
              <a:buChar char="Ø"/>
            </a:pPr>
            <a:endParaRPr lang="en-US" sz="16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Social Workers											TBD</a:t>
            </a:r>
          </a:p>
          <a:p>
            <a:pPr marL="1028700" lvl="2">
              <a:spcBef>
                <a:spcPts val="0"/>
              </a:spcBef>
              <a:buFont typeface="Wingdings" panose="05000000000000000000" pitchFamily="2" charset="2"/>
              <a:buChar char="Ø"/>
            </a:pPr>
            <a:endParaRPr lang="en-US" sz="1500" dirty="0">
              <a:solidFill>
                <a:srgbClr val="7030A0"/>
              </a:solidFill>
              <a:latin typeface="Franklin Gothic Demi" panose="020B0703020102020204" pitchFamily="34" charset="0"/>
            </a:endParaRPr>
          </a:p>
          <a:p>
            <a:pPr marL="1028700" lvl="2">
              <a:spcBef>
                <a:spcPts val="0"/>
              </a:spcBef>
              <a:buFont typeface="Wingdings" panose="05000000000000000000" pitchFamily="2" charset="2"/>
              <a:buChar char="Ø"/>
            </a:pPr>
            <a:r>
              <a:rPr lang="en-US" sz="2600" dirty="0">
                <a:solidFill>
                  <a:srgbClr val="7030A0"/>
                </a:solidFill>
                <a:latin typeface="Franklin Gothic Demi" panose="020B0703020102020204" pitchFamily="34" charset="0"/>
              </a:rPr>
              <a:t>Nursing Home Administrators							TBD</a:t>
            </a:r>
          </a:p>
          <a:p>
            <a:pPr marL="1028700" lvl="2">
              <a:spcBef>
                <a:spcPts val="0"/>
              </a:spcBef>
              <a:buFont typeface="Wingdings" panose="05000000000000000000" pitchFamily="2" charset="2"/>
              <a:buChar char="Ø"/>
            </a:pPr>
            <a:endParaRPr lang="en-US" sz="2600" dirty="0">
              <a:solidFill>
                <a:srgbClr val="7030A0"/>
              </a:solidFill>
              <a:latin typeface="Franklin Gothic Demi" panose="020B0703020102020204" pitchFamily="34" charset="0"/>
            </a:endParaRPr>
          </a:p>
          <a:p>
            <a:pPr marL="800100" lvl="2" indent="0">
              <a:spcBef>
                <a:spcPts val="0"/>
              </a:spcBef>
              <a:buNone/>
            </a:pPr>
            <a:r>
              <a:rPr lang="en-US" sz="3500" dirty="0">
                <a:solidFill>
                  <a:srgbClr val="7030A0"/>
                </a:solidFill>
                <a:latin typeface="Franklin Gothic Demi" panose="020B0703020102020204" pitchFamily="34" charset="0"/>
              </a:rPr>
              <a:t>All have been approved.  CEU hours will be noted on the certificate.</a:t>
            </a:r>
          </a:p>
        </p:txBody>
      </p:sp>
    </p:spTree>
    <p:extLst>
      <p:ext uri="{BB962C8B-B14F-4D97-AF65-F5344CB8AC3E}">
        <p14:creationId xmlns:p14="http://schemas.microsoft.com/office/powerpoint/2010/main" val="255663692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616537"/>
            <a:ext cx="8761413" cy="1655675"/>
          </a:xfrm>
        </p:spPr>
        <p:txBody>
          <a:bodyPr>
            <a:noAutofit/>
          </a:bodyPr>
          <a:lstStyle/>
          <a:p>
            <a:pPr algn="ctr">
              <a:lnSpc>
                <a:spcPct val="90000"/>
              </a:lnSpc>
            </a:pPr>
            <a:r>
              <a:rPr lang="en-US" sz="5400" dirty="0">
                <a:latin typeface="Franklin Gothic Demi" panose="020B0703020102020204" pitchFamily="34" charset="0"/>
              </a:rPr>
              <a:t>CONTINUING EDUCATION CREDITS</a:t>
            </a:r>
          </a:p>
        </p:txBody>
      </p:sp>
      <p:sp>
        <p:nvSpPr>
          <p:cNvPr id="9" name="Footer Placeholder 4">
            <a:extLst>
              <a:ext uri="{FF2B5EF4-FFF2-40B4-BE49-F238E27FC236}">
                <a16:creationId xmlns:a16="http://schemas.microsoft.com/office/drawing/2014/main" id="{1768274C-D57F-1A04-CBB5-6844CF7DBB7A}"/>
              </a:ext>
            </a:extLst>
          </p:cNvPr>
          <p:cNvSpPr txBox="1">
            <a:spLocks/>
          </p:cNvSpPr>
          <p:nvPr/>
        </p:nvSpPr>
        <p:spPr>
          <a:xfrm>
            <a:off x="7602582" y="64162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
        <p:nvSpPr>
          <p:cNvPr id="15" name="Text Placeholder 4">
            <a:extLst>
              <a:ext uri="{FF2B5EF4-FFF2-40B4-BE49-F238E27FC236}">
                <a16:creationId xmlns:a16="http://schemas.microsoft.com/office/drawing/2014/main" id="{4637AC87-074E-4555-7CD2-45E2A217022A}"/>
              </a:ext>
            </a:extLst>
          </p:cNvPr>
          <p:cNvSpPr>
            <a:spLocks noGrp="1"/>
          </p:cNvSpPr>
          <p:nvPr>
            <p:ph type="body" sz="quarter" idx="3"/>
          </p:nvPr>
        </p:nvSpPr>
        <p:spPr>
          <a:xfrm>
            <a:off x="1506583" y="2403385"/>
            <a:ext cx="9187543" cy="534047"/>
          </a:xfrm>
        </p:spPr>
        <p:txBody>
          <a:bodyPr/>
          <a:lstStyle/>
          <a:p>
            <a:pPr algn="ctr"/>
            <a:r>
              <a:rPr lang="en-US" sz="3600" dirty="0">
                <a:solidFill>
                  <a:srgbClr val="7030A0"/>
                </a:solidFill>
                <a:latin typeface="Franklin Gothic Demi" panose="020B0703020102020204" pitchFamily="34" charset="0"/>
              </a:rPr>
              <a:t>Survey &amp; CEU Certificate</a:t>
            </a:r>
          </a:p>
        </p:txBody>
      </p:sp>
      <p:sp>
        <p:nvSpPr>
          <p:cNvPr id="16" name="Content Placeholder 5">
            <a:extLst>
              <a:ext uri="{FF2B5EF4-FFF2-40B4-BE49-F238E27FC236}">
                <a16:creationId xmlns:a16="http://schemas.microsoft.com/office/drawing/2014/main" id="{2AEEA043-DD08-E62C-E9FD-69CD42FF98BA}"/>
              </a:ext>
            </a:extLst>
          </p:cNvPr>
          <p:cNvSpPr>
            <a:spLocks noGrp="1"/>
          </p:cNvSpPr>
          <p:nvPr>
            <p:ph sz="quarter" idx="4"/>
          </p:nvPr>
        </p:nvSpPr>
        <p:spPr>
          <a:xfrm>
            <a:off x="496390" y="3024810"/>
            <a:ext cx="11228888" cy="3216653"/>
          </a:xfrm>
        </p:spPr>
        <p:txBody>
          <a:bodyPr>
            <a:noAutofit/>
          </a:bodyPr>
          <a:lstStyle/>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Southeast KY AHEC provides CEU certificates for this conference.</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You must complete the CEU conference survey in order to obtain your CEU certificate.  </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The survey link (through SurveyMonkey) will be emailed to all participants by AppalReD Legal Aid.</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Check your SPAM FOLDER if you don’t see the email in your inbox.</a:t>
            </a:r>
          </a:p>
          <a:p>
            <a:pPr marL="0" indent="0">
              <a:spcBef>
                <a:spcPts val="0"/>
              </a:spcBef>
              <a:buNone/>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The survey will close at 11:59 p.m. on October 13, 2023.</a:t>
            </a:r>
          </a:p>
          <a:p>
            <a:pPr marL="228600" indent="-228600">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marL="228600" indent="-228600">
              <a:spcBef>
                <a:spcPts val="0"/>
              </a:spcBef>
              <a:buFont typeface="Wingdings" panose="05000000000000000000" pitchFamily="2" charset="2"/>
              <a:buChar char="Ø"/>
            </a:pPr>
            <a:r>
              <a:rPr lang="en-US" sz="2000" dirty="0">
                <a:solidFill>
                  <a:srgbClr val="7030A0"/>
                </a:solidFill>
                <a:latin typeface="Franklin Gothic Demi" panose="020B0703020102020204" pitchFamily="34" charset="0"/>
              </a:rPr>
              <a:t>Once the CEU survey is completed, the CEU certificate will pop up on the screen.  It must be printed or saved at that time.  Once closed, there is no way to retrieve or recreate the certificate.</a:t>
            </a:r>
          </a:p>
        </p:txBody>
      </p:sp>
    </p:spTree>
    <p:extLst>
      <p:ext uri="{BB962C8B-B14F-4D97-AF65-F5344CB8AC3E}">
        <p14:creationId xmlns:p14="http://schemas.microsoft.com/office/powerpoint/2010/main" val="103929021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E670-7136-4772-A41D-EFC07A4D6FC1}"/>
              </a:ext>
            </a:extLst>
          </p:cNvPr>
          <p:cNvSpPr>
            <a:spLocks noGrp="1"/>
          </p:cNvSpPr>
          <p:nvPr>
            <p:ph type="title"/>
          </p:nvPr>
        </p:nvSpPr>
        <p:spPr>
          <a:xfrm>
            <a:off x="1715293" y="605764"/>
            <a:ext cx="8761413" cy="1354340"/>
          </a:xfrm>
        </p:spPr>
        <p:txBody>
          <a:bodyPr>
            <a:noAutofit/>
          </a:bodyPr>
          <a:lstStyle/>
          <a:p>
            <a:pPr algn="ctr">
              <a:lnSpc>
                <a:spcPct val="90000"/>
              </a:lnSpc>
            </a:pPr>
            <a:r>
              <a:rPr lang="en-US" sz="5400" dirty="0">
                <a:latin typeface="Franklin Gothic Demi" panose="020B0703020102020204" pitchFamily="34" charset="0"/>
              </a:rPr>
              <a:t>ATTORNEY</a:t>
            </a:r>
            <a:br>
              <a:rPr lang="en-US" sz="5400" dirty="0">
                <a:latin typeface="Franklin Gothic Demi" panose="020B0703020102020204" pitchFamily="34" charset="0"/>
              </a:rPr>
            </a:br>
            <a:r>
              <a:rPr lang="en-US" sz="5400" dirty="0">
                <a:latin typeface="Franklin Gothic Demi" panose="020B0703020102020204" pitchFamily="34" charset="0"/>
              </a:rPr>
              <a:t>CLE CREDIT</a:t>
            </a:r>
          </a:p>
        </p:txBody>
      </p:sp>
      <p:sp>
        <p:nvSpPr>
          <p:cNvPr id="9" name="Footer Placeholder 4">
            <a:extLst>
              <a:ext uri="{FF2B5EF4-FFF2-40B4-BE49-F238E27FC236}">
                <a16:creationId xmlns:a16="http://schemas.microsoft.com/office/drawing/2014/main" id="{1768274C-D57F-1A04-CBB5-6844CF7DBB7A}"/>
              </a:ext>
            </a:extLst>
          </p:cNvPr>
          <p:cNvSpPr txBox="1">
            <a:spLocks/>
          </p:cNvSpPr>
          <p:nvPr/>
        </p:nvSpPr>
        <p:spPr>
          <a:xfrm>
            <a:off x="7602582" y="6416218"/>
            <a:ext cx="4020860" cy="304801"/>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000" b="1" i="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Conference funded by:</a:t>
            </a:r>
            <a:r>
              <a:rPr kumimoji="0" lang="en-US" sz="1200" b="0" i="0" u="none" strike="noStrike" kern="1200" cap="none" spc="0" normalizeH="0" baseline="0" noProof="0" dirty="0">
                <a:ln>
                  <a:noFill/>
                </a:ln>
                <a:solidFill>
                  <a:srgbClr val="7030A0"/>
                </a:solidFill>
                <a:effectLst/>
                <a:uLnTx/>
                <a:uFillTx/>
                <a:latin typeface="Franklin Gothic Demi" panose="020B0703020102020204" pitchFamily="34" charset="0"/>
                <a:ea typeface="+mn-ea"/>
                <a:cs typeface="+mn-cs"/>
              </a:rPr>
              <a:t>  VAWA-2022-Appalach-00029</a:t>
            </a:r>
          </a:p>
        </p:txBody>
      </p:sp>
      <p:sp>
        <p:nvSpPr>
          <p:cNvPr id="8" name="Content Placeholder 3">
            <a:extLst>
              <a:ext uri="{FF2B5EF4-FFF2-40B4-BE49-F238E27FC236}">
                <a16:creationId xmlns:a16="http://schemas.microsoft.com/office/drawing/2014/main" id="{90654E51-0321-0E48-56E8-00ECA394268E}"/>
              </a:ext>
            </a:extLst>
          </p:cNvPr>
          <p:cNvSpPr>
            <a:spLocks noGrp="1"/>
          </p:cNvSpPr>
          <p:nvPr>
            <p:ph sz="half" idx="2"/>
          </p:nvPr>
        </p:nvSpPr>
        <p:spPr>
          <a:xfrm>
            <a:off x="523150" y="3322372"/>
            <a:ext cx="4633142" cy="2729396"/>
          </a:xfrm>
        </p:spPr>
        <p:txBody>
          <a:bodyPr>
            <a:noAutofit/>
          </a:bodyPr>
          <a:lstStyle/>
          <a:p>
            <a:pPr>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The Kentucky Bar Association has approved this conference for 5.50 CLE credits.</a:t>
            </a:r>
          </a:p>
          <a:p>
            <a:pPr>
              <a:spcBef>
                <a:spcPts val="0"/>
              </a:spcBef>
              <a:buFont typeface="Wingdings" panose="05000000000000000000" pitchFamily="2" charset="2"/>
              <a:buChar char="Ø"/>
            </a:pPr>
            <a:endParaRPr lang="en-US" sz="1400" dirty="0">
              <a:solidFill>
                <a:srgbClr val="7030A0"/>
              </a:solidFill>
              <a:latin typeface="Franklin Gothic Demi" panose="020B0703020102020204" pitchFamily="34" charset="0"/>
            </a:endParaRPr>
          </a:p>
          <a:p>
            <a:pPr>
              <a:spcBef>
                <a:spcPts val="0"/>
              </a:spcBef>
              <a:buFont typeface="Wingdings" panose="05000000000000000000" pitchFamily="2" charset="2"/>
              <a:buChar char="Ø"/>
            </a:pPr>
            <a:r>
              <a:rPr lang="en-US" sz="2400" dirty="0">
                <a:solidFill>
                  <a:srgbClr val="7030A0"/>
                </a:solidFill>
                <a:latin typeface="Franklin Gothic Demi" panose="020B0703020102020204" pitchFamily="34" charset="0"/>
              </a:rPr>
              <a:t>Attorneys can submit credit hours on the KBA website or by completing KBA Form 3.</a:t>
            </a:r>
          </a:p>
        </p:txBody>
      </p:sp>
      <p:sp>
        <p:nvSpPr>
          <p:cNvPr id="10" name="Text Placeholder 4">
            <a:extLst>
              <a:ext uri="{FF2B5EF4-FFF2-40B4-BE49-F238E27FC236}">
                <a16:creationId xmlns:a16="http://schemas.microsoft.com/office/drawing/2014/main" id="{C0EB8AA2-1C72-A6B8-25E3-77B5DD3E6674}"/>
              </a:ext>
            </a:extLst>
          </p:cNvPr>
          <p:cNvSpPr>
            <a:spLocks noGrp="1"/>
          </p:cNvSpPr>
          <p:nvPr>
            <p:ph type="body" sz="quarter" idx="3"/>
          </p:nvPr>
        </p:nvSpPr>
        <p:spPr>
          <a:xfrm>
            <a:off x="5972922" y="2423472"/>
            <a:ext cx="5157787" cy="641350"/>
          </a:xfrm>
        </p:spPr>
        <p:txBody>
          <a:bodyPr/>
          <a:lstStyle/>
          <a:p>
            <a:pPr algn="ctr"/>
            <a:r>
              <a:rPr lang="en-US" sz="2800" dirty="0">
                <a:solidFill>
                  <a:srgbClr val="7030A0"/>
                </a:solidFill>
                <a:latin typeface="Franklin Gothic Demi" panose="020B0703020102020204" pitchFamily="34" charset="0"/>
              </a:rPr>
              <a:t>ACTIVITY INFORMATION</a:t>
            </a:r>
          </a:p>
        </p:txBody>
      </p:sp>
      <p:sp>
        <p:nvSpPr>
          <p:cNvPr id="11" name="Content Placeholder 5">
            <a:extLst>
              <a:ext uri="{FF2B5EF4-FFF2-40B4-BE49-F238E27FC236}">
                <a16:creationId xmlns:a16="http://schemas.microsoft.com/office/drawing/2014/main" id="{A4141937-BF97-AB09-18C1-50ED19577C01}"/>
              </a:ext>
            </a:extLst>
          </p:cNvPr>
          <p:cNvSpPr>
            <a:spLocks noGrp="1"/>
          </p:cNvSpPr>
          <p:nvPr>
            <p:ph sz="quarter" idx="4"/>
          </p:nvPr>
        </p:nvSpPr>
        <p:spPr>
          <a:xfrm>
            <a:off x="5364479" y="3171720"/>
            <a:ext cx="6374674" cy="3030701"/>
          </a:xfrm>
        </p:spPr>
        <p:txBody>
          <a:bodyPr>
            <a:noAutofit/>
          </a:bodyPr>
          <a:lstStyle/>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Sponsor:			</a:t>
            </a:r>
            <a:r>
              <a:rPr lang="en-US" sz="2000" dirty="0" err="1">
                <a:solidFill>
                  <a:srgbClr val="7030A0"/>
                </a:solidFill>
                <a:latin typeface="Franklin Gothic Demi" panose="020B0703020102020204" pitchFamily="34" charset="0"/>
              </a:rPr>
              <a:t>AppalReD</a:t>
            </a:r>
            <a:r>
              <a:rPr lang="en-US" sz="2000" dirty="0">
                <a:solidFill>
                  <a:srgbClr val="7030A0"/>
                </a:solidFill>
                <a:latin typeface="Franklin Gothic Demi" panose="020B0703020102020204" pitchFamily="34" charset="0"/>
              </a:rPr>
              <a:t> Legal Aid</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Sponsor No.:	0736</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Activity Title:	2023 Domestic Violence Conference</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Activity No.:		254005</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Total Credits: 	5.50</a:t>
            </a: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endParaRPr lang="en-US" sz="1400" dirty="0">
              <a:solidFill>
                <a:srgbClr val="7030A0"/>
              </a:solidFill>
              <a:latin typeface="Franklin Gothic Demi" panose="020B0703020102020204" pitchFamily="34" charset="0"/>
            </a:endParaRPr>
          </a:p>
          <a:p>
            <a:pPr marL="228600" indent="-228600" defTabSz="228600">
              <a:spcBef>
                <a:spcPts val="0"/>
              </a:spcBef>
              <a:buFont typeface="Wingdings" panose="05000000000000000000" pitchFamily="2" charset="2"/>
              <a:buChar char="Ø"/>
              <a:tabLst>
                <a:tab pos="228600" algn="l"/>
                <a:tab pos="685800" algn="l"/>
                <a:tab pos="914400" algn="l"/>
                <a:tab pos="1143000" algn="l"/>
                <a:tab pos="1371600" algn="l"/>
                <a:tab pos="1600200" algn="l"/>
                <a:tab pos="2057400" algn="l"/>
              </a:tabLst>
            </a:pPr>
            <a:r>
              <a:rPr lang="en-US" sz="2000" dirty="0">
                <a:solidFill>
                  <a:srgbClr val="7030A0"/>
                </a:solidFill>
                <a:latin typeface="Franklin Gothic Demi" panose="020B0703020102020204" pitchFamily="34" charset="0"/>
              </a:rPr>
              <a:t>Ethics Credits:	0.00</a:t>
            </a:r>
          </a:p>
        </p:txBody>
      </p:sp>
    </p:spTree>
    <p:extLst>
      <p:ext uri="{BB962C8B-B14F-4D97-AF65-F5344CB8AC3E}">
        <p14:creationId xmlns:p14="http://schemas.microsoft.com/office/powerpoint/2010/main" val="408345135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B18F9968724046A5B1922F5BE6BCF0" ma:contentTypeVersion="19" ma:contentTypeDescription="Create a new document." ma:contentTypeScope="" ma:versionID="85c6f41684b73fdf9cf0d5bb6d1c3bb5">
  <xsd:schema xmlns:xsd="http://www.w3.org/2001/XMLSchema" xmlns:xs="http://www.w3.org/2001/XMLSchema" xmlns:p="http://schemas.microsoft.com/office/2006/metadata/properties" xmlns:ns1="http://schemas.microsoft.com/sharepoint/v3" xmlns:ns2="4665fedd-8def-4cb3-8bdb-c539d4f67db1" xmlns:ns3="f9550d2d-d04a-440f-ac5d-a6e748cc7561" targetNamespace="http://schemas.microsoft.com/office/2006/metadata/properties" ma:root="true" ma:fieldsID="d6ec8e3a860c64ece27241051fa3df2a" ns1:_="" ns2:_="" ns3:_="">
    <xsd:import namespace="http://schemas.microsoft.com/sharepoint/v3"/>
    <xsd:import namespace="4665fedd-8def-4cb3-8bdb-c539d4f67db1"/>
    <xsd:import namespace="f9550d2d-d04a-440f-ac5d-a6e748cc75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5fedd-8def-4cb3-8bdb-c539d4f67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3c2c3f6-e1e3-4361-a031-e5e084a5cb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550d2d-d04a-440f-ac5d-a6e748cc75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d602fd0-050c-4f6c-9cc8-fd4eb5842aa1}" ma:internalName="TaxCatchAll" ma:showField="CatchAllData" ma:web="f9550d2d-d04a-440f-ac5d-a6e748cc7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9550d2d-d04a-440f-ac5d-a6e748cc7561" xsi:nil="true"/>
    <lcf76f155ced4ddcb4097134ff3c332f xmlns="4665fedd-8def-4cb3-8bdb-c539d4f67db1">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E2F720A-E098-4606-A39B-7E144A163430}">
  <ds:schemaRefs>
    <ds:schemaRef ds:uri="http://schemas.microsoft.com/sharepoint/v3/contenttype/forms"/>
  </ds:schemaRefs>
</ds:datastoreItem>
</file>

<file path=customXml/itemProps2.xml><?xml version="1.0" encoding="utf-8"?>
<ds:datastoreItem xmlns:ds="http://schemas.openxmlformats.org/officeDocument/2006/customXml" ds:itemID="{92F27B6A-1D3A-4D30-A7D0-8884919F0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65fedd-8def-4cb3-8bdb-c539d4f67db1"/>
    <ds:schemaRef ds:uri="f9550d2d-d04a-440f-ac5d-a6e748cc7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0393F7-4557-489D-A990-DB5D44CBA2B6}">
  <ds:schemaRefs>
    <ds:schemaRef ds:uri="70987598-f321-4f34-9d83-36a2b004c1a9"/>
    <ds:schemaRef ds:uri="f9550d2d-d04a-440f-ac5d-a6e748cc7561"/>
    <ds:schemaRef ds:uri="http://schemas.microsoft.com/office/2006/metadata/properties"/>
    <ds:schemaRef ds:uri="http://schemas.microsoft.com/office/infopath/2007/PartnerControls"/>
    <ds:schemaRef ds:uri="4665fedd-8def-4cb3-8bdb-c539d4f67db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Ion Boardroom</Template>
  <TotalTime>1454</TotalTime>
  <Words>1332</Words>
  <Application>Microsoft Office PowerPoint</Application>
  <PresentationFormat>Widescreen</PresentationFormat>
  <Paragraphs>149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Franklin Gothic Demi</vt:lpstr>
      <vt:lpstr>Wingdings</vt:lpstr>
      <vt:lpstr>Wingdings 3</vt:lpstr>
      <vt:lpstr>Ion Boardroom</vt:lpstr>
      <vt:lpstr>PowerPoint Presentation</vt:lpstr>
      <vt:lpstr>PowerPoint Presentation</vt:lpstr>
      <vt:lpstr>CONFERENCE MATERIALS</vt:lpstr>
      <vt:lpstr>CEU / CLE CREDITS</vt:lpstr>
      <vt:lpstr>NURSING CEU CREDITS</vt:lpstr>
      <vt:lpstr>NURSING CHECK-IN</vt:lpstr>
      <vt:lpstr>CONTINUING EDUCATION CREDITS</vt:lpstr>
      <vt:lpstr>CONTINUING EDUCATION CREDITS</vt:lpstr>
      <vt:lpstr>ATTORNEY CLE CREDIT</vt:lpstr>
      <vt:lpstr>CERTIFICATE OF COMPLETION</vt:lpstr>
      <vt:lpstr>CONFERENCE EVALUATION</vt:lpstr>
      <vt:lpstr> Angeleigh (Angie) Dorsey Executive Director </vt:lpstr>
      <vt:lpstr>GET CONNECTED STAY CONNECTED</vt:lpstr>
      <vt:lpstr>AppalReD Legal Aid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Kristie Stephens</dc:creator>
  <cp:lastModifiedBy>Sarah Curry</cp:lastModifiedBy>
  <cp:revision>4</cp:revision>
  <dcterms:created xsi:type="dcterms:W3CDTF">2021-02-02T19:03:35Z</dcterms:created>
  <dcterms:modified xsi:type="dcterms:W3CDTF">2023-09-14T16:16:11Z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0x0101006AB18F9968724046A5B1922F5BE6BCF0</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