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9"/>
  </p:notesMasterIdLst>
  <p:sldIdLst>
    <p:sldId id="256" r:id="rId5"/>
    <p:sldId id="257" r:id="rId6"/>
    <p:sldId id="346" r:id="rId7"/>
    <p:sldId id="306" r:id="rId8"/>
    <p:sldId id="353" r:id="rId9"/>
    <p:sldId id="354" r:id="rId10"/>
    <p:sldId id="277" r:id="rId11"/>
    <p:sldId id="282" r:id="rId12"/>
    <p:sldId id="278" r:id="rId13"/>
    <p:sldId id="285" r:id="rId14"/>
    <p:sldId id="286" r:id="rId15"/>
    <p:sldId id="279" r:id="rId16"/>
    <p:sldId id="284" r:id="rId17"/>
    <p:sldId id="280" r:id="rId18"/>
    <p:sldId id="287" r:id="rId19"/>
    <p:sldId id="288" r:id="rId20"/>
    <p:sldId id="289" r:id="rId21"/>
    <p:sldId id="281" r:id="rId22"/>
    <p:sldId id="276" r:id="rId23"/>
    <p:sldId id="301" r:id="rId24"/>
    <p:sldId id="358" r:id="rId25"/>
    <p:sldId id="343" r:id="rId26"/>
    <p:sldId id="344" r:id="rId27"/>
    <p:sldId id="373" r:id="rId28"/>
    <p:sldId id="374" r:id="rId29"/>
    <p:sldId id="375" r:id="rId30"/>
    <p:sldId id="369" r:id="rId31"/>
    <p:sldId id="370" r:id="rId32"/>
    <p:sldId id="371" r:id="rId33"/>
    <p:sldId id="372" r:id="rId34"/>
    <p:sldId id="376" r:id="rId35"/>
    <p:sldId id="377" r:id="rId36"/>
    <p:sldId id="630" r:id="rId37"/>
    <p:sldId id="378" r:id="rId38"/>
    <p:sldId id="476" r:id="rId39"/>
    <p:sldId id="479" r:id="rId40"/>
    <p:sldId id="491" r:id="rId41"/>
    <p:sldId id="270" r:id="rId42"/>
    <p:sldId id="627" r:id="rId43"/>
    <p:sldId id="628" r:id="rId44"/>
    <p:sldId id="629" r:id="rId45"/>
    <p:sldId id="359" r:id="rId46"/>
    <p:sldId id="298" r:id="rId47"/>
    <p:sldId id="275"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C6FE0C-B0AB-482D-8405-F0172768230C}" v="5" dt="2024-09-13T13:26:47.0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718"/>
  </p:normalViewPr>
  <p:slideViewPr>
    <p:cSldViewPr snapToGrid="0">
      <p:cViewPr varScale="1">
        <p:scale>
          <a:sx n="110" d="100"/>
          <a:sy n="110" d="100"/>
        </p:scale>
        <p:origin x="378" y="108"/>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commentAuthors" Target="commentAuthor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8/10/relationships/authors" Target="authors.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9/13/2024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a:extLst>
              <a:ext uri="{FF2B5EF4-FFF2-40B4-BE49-F238E27FC236}">
                <a16:creationId xmlns:a16="http://schemas.microsoft.com/office/drawing/2014/main" id="{622C0CD6-545C-54FB-FF59-C2925659A4CC}"/>
              </a:ext>
            </a:extLst>
          </p:cNvPr>
          <p:cNvSpPr>
            <a:spLocks noGrp="1" noRot="1" noChangeAspect="1" noChangeArrowheads="1" noTextEdit="1"/>
          </p:cNvSpPr>
          <p:nvPr>
            <p:ph type="sldImg"/>
          </p:nvPr>
        </p:nvSpPr>
        <p:spPr>
          <a:ln/>
        </p:spPr>
      </p:sp>
      <p:sp>
        <p:nvSpPr>
          <p:cNvPr id="160771" name="Notes Placeholder 2">
            <a:extLst>
              <a:ext uri="{FF2B5EF4-FFF2-40B4-BE49-F238E27FC236}">
                <a16:creationId xmlns:a16="http://schemas.microsoft.com/office/drawing/2014/main" id="{465E43CA-0A3F-77F8-7495-B7949BB5463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latin typeface="Arial" panose="020B0604020202020204" pitchFamily="34" charset="0"/>
            </a:endParaRPr>
          </a:p>
        </p:txBody>
      </p:sp>
      <p:sp>
        <p:nvSpPr>
          <p:cNvPr id="160772" name="Slide Number Placeholder 3">
            <a:extLst>
              <a:ext uri="{FF2B5EF4-FFF2-40B4-BE49-F238E27FC236}">
                <a16:creationId xmlns:a16="http://schemas.microsoft.com/office/drawing/2014/main" id="{0353123E-1F53-6C9E-88EA-980933FD90C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65200">
              <a:defRPr>
                <a:solidFill>
                  <a:schemeClr val="tx1"/>
                </a:solidFill>
                <a:latin typeface="Century Gothic" panose="020B0502020202020204" pitchFamily="34" charset="0"/>
              </a:defRPr>
            </a:lvl1pPr>
            <a:lvl2pPr marL="784225" indent="-301625" defTabSz="965200">
              <a:defRPr>
                <a:solidFill>
                  <a:schemeClr val="tx1"/>
                </a:solidFill>
                <a:latin typeface="Century Gothic" panose="020B0502020202020204" pitchFamily="34" charset="0"/>
              </a:defRPr>
            </a:lvl2pPr>
            <a:lvl3pPr marL="1208088" indent="-241300" defTabSz="965200">
              <a:defRPr>
                <a:solidFill>
                  <a:schemeClr val="tx1"/>
                </a:solidFill>
                <a:latin typeface="Century Gothic" panose="020B0502020202020204" pitchFamily="34" charset="0"/>
              </a:defRPr>
            </a:lvl3pPr>
            <a:lvl4pPr marL="1690688" indent="-241300" defTabSz="965200">
              <a:defRPr>
                <a:solidFill>
                  <a:schemeClr val="tx1"/>
                </a:solidFill>
                <a:latin typeface="Century Gothic" panose="020B0502020202020204" pitchFamily="34" charset="0"/>
              </a:defRPr>
            </a:lvl4pPr>
            <a:lvl5pPr marL="2174875" indent="-241300" defTabSz="965200">
              <a:defRPr>
                <a:solidFill>
                  <a:schemeClr val="tx1"/>
                </a:solidFill>
                <a:latin typeface="Century Gothic" panose="020B0502020202020204" pitchFamily="34" charset="0"/>
              </a:defRPr>
            </a:lvl5pPr>
            <a:lvl6pPr marL="2632075" indent="-241300" defTabSz="965200" eaLnBrk="0" fontAlgn="base" hangingPunct="0">
              <a:spcBef>
                <a:spcPct val="0"/>
              </a:spcBef>
              <a:spcAft>
                <a:spcPct val="0"/>
              </a:spcAft>
              <a:defRPr>
                <a:solidFill>
                  <a:schemeClr val="tx1"/>
                </a:solidFill>
                <a:latin typeface="Century Gothic" panose="020B0502020202020204" pitchFamily="34" charset="0"/>
              </a:defRPr>
            </a:lvl6pPr>
            <a:lvl7pPr marL="3089275" indent="-241300" defTabSz="965200" eaLnBrk="0" fontAlgn="base" hangingPunct="0">
              <a:spcBef>
                <a:spcPct val="0"/>
              </a:spcBef>
              <a:spcAft>
                <a:spcPct val="0"/>
              </a:spcAft>
              <a:defRPr>
                <a:solidFill>
                  <a:schemeClr val="tx1"/>
                </a:solidFill>
                <a:latin typeface="Century Gothic" panose="020B0502020202020204" pitchFamily="34" charset="0"/>
              </a:defRPr>
            </a:lvl7pPr>
            <a:lvl8pPr marL="3546475" indent="-241300" defTabSz="965200" eaLnBrk="0" fontAlgn="base" hangingPunct="0">
              <a:spcBef>
                <a:spcPct val="0"/>
              </a:spcBef>
              <a:spcAft>
                <a:spcPct val="0"/>
              </a:spcAft>
              <a:defRPr>
                <a:solidFill>
                  <a:schemeClr val="tx1"/>
                </a:solidFill>
                <a:latin typeface="Century Gothic" panose="020B0502020202020204" pitchFamily="34" charset="0"/>
              </a:defRPr>
            </a:lvl8pPr>
            <a:lvl9pPr marL="4003675" indent="-241300" defTabSz="965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D3A368C-AD7B-4B22-8793-99CF8E9297C5}" type="slidenum">
              <a:rPr lang="en-US" altLang="en-US" smtClean="0">
                <a:latin typeface="Arial" panose="020B0604020202020204" pitchFamily="34" charset="0"/>
              </a:rPr>
              <a:pPr fontAlgn="base">
                <a:spcBef>
                  <a:spcPct val="0"/>
                </a:spcBef>
                <a:spcAft>
                  <a:spcPct val="0"/>
                </a:spcAft>
              </a:pPr>
              <a:t>35</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9/13/2024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9/13/2024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9/13/2024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9/13/2024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9/13/2024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9/13/2024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9/13/2024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dirty="0"/>
              <a:t>Click icon to add picture</a:t>
            </a:r>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dirty="0"/>
              <a:t>Click icon to add picture</a:t>
            </a:r>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dirty="0"/>
              <a:t>Click icon to add picture</a:t>
            </a:r>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dirty="0"/>
              <a:t>Click icon to add picture</a:t>
            </a:r>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9/13/2024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dirty="0"/>
              <a:t>Click icon to add picture</a:t>
            </a:r>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9/13/2024</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9/13/2024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sz="4800" dirty="0"/>
              <a:t>“Domestic Violence and Substance Use: </a:t>
            </a:r>
            <a:br>
              <a:rPr lang="en-US" sz="4800" dirty="0"/>
            </a:br>
            <a:r>
              <a:rPr lang="en-US" sz="4800" dirty="0"/>
              <a:t>A Co-occurring Issue”</a:t>
            </a:r>
            <a:br>
              <a:rPr lang="en-US" sz="4800" dirty="0"/>
            </a:br>
            <a:endParaRPr lang="en-US" sz="4800" dirty="0"/>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b="1" dirty="0"/>
              <a:t>Geoff Wilson, LCSW, LCADC, CCS</a:t>
            </a:r>
          </a:p>
          <a:p>
            <a:r>
              <a:rPr lang="en-US" dirty="0"/>
              <a:t>Lexington Counseling &amp; Psychiatry </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32680-12B0-C8F8-FBF3-2390479FED2A}"/>
              </a:ext>
            </a:extLst>
          </p:cNvPr>
          <p:cNvSpPr>
            <a:spLocks noGrp="1"/>
          </p:cNvSpPr>
          <p:nvPr>
            <p:ph type="title"/>
          </p:nvPr>
        </p:nvSpPr>
        <p:spPr/>
        <p:txBody>
          <a:bodyPr/>
          <a:lstStyle/>
          <a:p>
            <a:r>
              <a:rPr lang="en-US" dirty="0"/>
              <a:t>Physical Abuse</a:t>
            </a:r>
          </a:p>
        </p:txBody>
      </p:sp>
      <p:sp>
        <p:nvSpPr>
          <p:cNvPr id="3" name="Content Placeholder 2">
            <a:extLst>
              <a:ext uri="{FF2B5EF4-FFF2-40B4-BE49-F238E27FC236}">
                <a16:creationId xmlns:a16="http://schemas.microsoft.com/office/drawing/2014/main" id="{7BB33762-E52E-1557-980C-78CDB0F53C26}"/>
              </a:ext>
            </a:extLst>
          </p:cNvPr>
          <p:cNvSpPr>
            <a:spLocks noGrp="1"/>
          </p:cNvSpPr>
          <p:nvPr>
            <p:ph idx="1"/>
          </p:nvPr>
        </p:nvSpPr>
        <p:spPr/>
        <p:txBody>
          <a:bodyPr/>
          <a:lstStyle/>
          <a:p>
            <a:r>
              <a:rPr lang="en-US" dirty="0"/>
              <a:t>Hitting</a:t>
            </a:r>
          </a:p>
          <a:p>
            <a:r>
              <a:rPr lang="en-US" dirty="0"/>
              <a:t>Pushing or Shoving</a:t>
            </a:r>
          </a:p>
          <a:p>
            <a:r>
              <a:rPr lang="en-US" dirty="0"/>
              <a:t>Strangulation (sometimes called “choking”) or Suffocation </a:t>
            </a:r>
          </a:p>
          <a:p>
            <a:r>
              <a:rPr lang="en-US" dirty="0"/>
              <a:t>Using an object or a weapon to injure someone</a:t>
            </a:r>
          </a:p>
          <a:p>
            <a:r>
              <a:rPr lang="en-US" dirty="0"/>
              <a:t>Denying a victim medical treatment</a:t>
            </a:r>
          </a:p>
          <a:p>
            <a:r>
              <a:rPr lang="en-US" dirty="0"/>
              <a:t>Controlling what a victim eats</a:t>
            </a:r>
          </a:p>
          <a:p>
            <a:r>
              <a:rPr lang="en-US" dirty="0"/>
              <a:t>Forcing a victim to use drugs </a:t>
            </a:r>
          </a:p>
          <a:p>
            <a:r>
              <a:rPr lang="en-US" dirty="0"/>
              <a:t>Destroying a victim’s belongings </a:t>
            </a:r>
          </a:p>
        </p:txBody>
      </p:sp>
      <p:sp>
        <p:nvSpPr>
          <p:cNvPr id="4" name="Date Placeholder 3">
            <a:extLst>
              <a:ext uri="{FF2B5EF4-FFF2-40B4-BE49-F238E27FC236}">
                <a16:creationId xmlns:a16="http://schemas.microsoft.com/office/drawing/2014/main" id="{EB88BBF7-863E-4108-D21C-ED665748E950}"/>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E2BE9BEA-CCC8-228D-71C1-1F56C6B40EA2}"/>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6D3D0904-DE9D-3487-07D8-4F2D41A002F6}"/>
              </a:ext>
            </a:extLst>
          </p:cNvPr>
          <p:cNvSpPr>
            <a:spLocks noGrp="1"/>
          </p:cNvSpPr>
          <p:nvPr>
            <p:ph type="sldNum" sz="quarter" idx="4"/>
          </p:nvPr>
        </p:nvSpPr>
        <p:spPr/>
        <p:txBody>
          <a:bodyPr/>
          <a:lstStyle/>
          <a:p>
            <a:fld id="{294A09A9-5501-47C1-A89A-A340965A2BE2}" type="slidenum">
              <a:rPr lang="en-US" smtClean="0"/>
              <a:pPr/>
              <a:t>10</a:t>
            </a:fld>
            <a:endParaRPr lang="en-US" dirty="0"/>
          </a:p>
        </p:txBody>
      </p:sp>
    </p:spTree>
    <p:extLst>
      <p:ext uri="{BB962C8B-B14F-4D97-AF65-F5344CB8AC3E}">
        <p14:creationId xmlns:p14="http://schemas.microsoft.com/office/powerpoint/2010/main" val="947221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EA03B-F3F1-4B0B-3429-8348FD2CF1AE}"/>
              </a:ext>
            </a:extLst>
          </p:cNvPr>
          <p:cNvSpPr>
            <a:spLocks noGrp="1"/>
          </p:cNvSpPr>
          <p:nvPr>
            <p:ph type="title"/>
          </p:nvPr>
        </p:nvSpPr>
        <p:spPr/>
        <p:txBody>
          <a:bodyPr/>
          <a:lstStyle/>
          <a:p>
            <a:r>
              <a:rPr lang="en-US" dirty="0"/>
              <a:t>Sexual Abuse</a:t>
            </a:r>
          </a:p>
        </p:txBody>
      </p:sp>
      <p:sp>
        <p:nvSpPr>
          <p:cNvPr id="3" name="Content Placeholder 2">
            <a:extLst>
              <a:ext uri="{FF2B5EF4-FFF2-40B4-BE49-F238E27FC236}">
                <a16:creationId xmlns:a16="http://schemas.microsoft.com/office/drawing/2014/main" id="{69B6E65C-DA97-C214-0841-8D0BCF538250}"/>
              </a:ext>
            </a:extLst>
          </p:cNvPr>
          <p:cNvSpPr>
            <a:spLocks noGrp="1"/>
          </p:cNvSpPr>
          <p:nvPr>
            <p:ph idx="1"/>
          </p:nvPr>
        </p:nvSpPr>
        <p:spPr/>
        <p:txBody>
          <a:bodyPr/>
          <a:lstStyle/>
          <a:p>
            <a:r>
              <a:rPr lang="en-US" dirty="0"/>
              <a:t>Rape, including marital rape</a:t>
            </a:r>
          </a:p>
          <a:p>
            <a:r>
              <a:rPr lang="en-US" dirty="0"/>
              <a:t>Physical violence followed by force sexual acts</a:t>
            </a:r>
          </a:p>
          <a:p>
            <a:r>
              <a:rPr lang="en-US" dirty="0"/>
              <a:t>Violence directed at a victim’s breasts or genitalia</a:t>
            </a:r>
          </a:p>
          <a:p>
            <a:r>
              <a:rPr lang="en-US" dirty="0"/>
              <a:t>Withholding intimacy as a means to control </a:t>
            </a:r>
          </a:p>
          <a:p>
            <a:r>
              <a:rPr lang="en-US" dirty="0"/>
              <a:t>Withholding birth control or condoms</a:t>
            </a:r>
          </a:p>
          <a:p>
            <a:r>
              <a:rPr lang="en-US" dirty="0"/>
              <a:t>Forcing a victim to view pornography or participate in group sex</a:t>
            </a:r>
          </a:p>
          <a:p>
            <a:r>
              <a:rPr lang="en-US" dirty="0"/>
              <a:t>Using sexual insults to demean a victim</a:t>
            </a:r>
          </a:p>
          <a:p>
            <a:r>
              <a:rPr lang="en-US" dirty="0"/>
              <a:t>Incest</a:t>
            </a:r>
          </a:p>
        </p:txBody>
      </p:sp>
      <p:sp>
        <p:nvSpPr>
          <p:cNvPr id="4" name="Date Placeholder 3">
            <a:extLst>
              <a:ext uri="{FF2B5EF4-FFF2-40B4-BE49-F238E27FC236}">
                <a16:creationId xmlns:a16="http://schemas.microsoft.com/office/drawing/2014/main" id="{670684F1-F122-7382-905C-335C50EB4626}"/>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B31BD96D-4100-2AF2-FABA-CA1D33D97E6F}"/>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42EE08D6-8B02-AC72-A9B6-FE21DA6BB224}"/>
              </a:ext>
            </a:extLst>
          </p:cNvPr>
          <p:cNvSpPr>
            <a:spLocks noGrp="1"/>
          </p:cNvSpPr>
          <p:nvPr>
            <p:ph type="sldNum" sz="quarter" idx="4"/>
          </p:nvPr>
        </p:nvSpPr>
        <p:spPr/>
        <p:txBody>
          <a:bodyPr/>
          <a:lstStyle/>
          <a:p>
            <a:fld id="{294A09A9-5501-47C1-A89A-A340965A2BE2}" type="slidenum">
              <a:rPr lang="en-US" smtClean="0"/>
              <a:pPr/>
              <a:t>11</a:t>
            </a:fld>
            <a:endParaRPr lang="en-US" dirty="0"/>
          </a:p>
        </p:txBody>
      </p:sp>
    </p:spTree>
    <p:extLst>
      <p:ext uri="{BB962C8B-B14F-4D97-AF65-F5344CB8AC3E}">
        <p14:creationId xmlns:p14="http://schemas.microsoft.com/office/powerpoint/2010/main" val="3497903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77C6-4532-D2EC-5778-E111406E1DB8}"/>
              </a:ext>
            </a:extLst>
          </p:cNvPr>
          <p:cNvSpPr>
            <a:spLocks noGrp="1"/>
          </p:cNvSpPr>
          <p:nvPr>
            <p:ph type="title"/>
          </p:nvPr>
        </p:nvSpPr>
        <p:spPr/>
        <p:txBody>
          <a:bodyPr/>
          <a:lstStyle/>
          <a:p>
            <a:r>
              <a:rPr lang="en-US" dirty="0"/>
              <a:t>What is Domestic Violence?</a:t>
            </a:r>
          </a:p>
        </p:txBody>
      </p:sp>
      <p:sp>
        <p:nvSpPr>
          <p:cNvPr id="3" name="Content Placeholder 2">
            <a:extLst>
              <a:ext uri="{FF2B5EF4-FFF2-40B4-BE49-F238E27FC236}">
                <a16:creationId xmlns:a16="http://schemas.microsoft.com/office/drawing/2014/main" id="{3E06782E-2D70-4F6E-89A2-3B0EC236704C}"/>
              </a:ext>
            </a:extLst>
          </p:cNvPr>
          <p:cNvSpPr>
            <a:spLocks noGrp="1"/>
          </p:cNvSpPr>
          <p:nvPr>
            <p:ph idx="1"/>
          </p:nvPr>
        </p:nvSpPr>
        <p:spPr/>
        <p:txBody>
          <a:bodyPr/>
          <a:lstStyle/>
          <a:p>
            <a:r>
              <a:rPr lang="en-US" b="1" dirty="0"/>
              <a:t>Emotional Abuse</a:t>
            </a:r>
            <a:r>
              <a:rPr lang="en-US" dirty="0"/>
              <a:t>: Undermining an individual's sense of self-worth and/or self-esteem is abusive. This may include, but is not limited to constant criticism, diminishing one's abilities, name-calling, or damaging one's relationship with his or her children.</a:t>
            </a:r>
          </a:p>
          <a:p>
            <a:r>
              <a:rPr lang="en-US" b="1" dirty="0"/>
              <a:t>Psychological Abuse</a:t>
            </a:r>
            <a:r>
              <a:rPr lang="en-US" dirty="0"/>
              <a:t>: Elements of psychological abuse include  - but are not limited to - causing fear by intimidation; threatening physical harm to self, partner, children, or partner's family or friends; destruction of pets and property; and forcing isolation from family, friends, or school and/or work.</a:t>
            </a:r>
          </a:p>
        </p:txBody>
      </p:sp>
      <p:sp>
        <p:nvSpPr>
          <p:cNvPr id="4" name="Date Placeholder 3">
            <a:extLst>
              <a:ext uri="{FF2B5EF4-FFF2-40B4-BE49-F238E27FC236}">
                <a16:creationId xmlns:a16="http://schemas.microsoft.com/office/drawing/2014/main" id="{9865A9E4-FCC2-02D7-FC2C-D5FB9A7EE3A6}"/>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1C37A779-BECC-DE9E-3042-F3C8D276DDB6}"/>
              </a:ext>
            </a:extLst>
          </p:cNvPr>
          <p:cNvSpPr>
            <a:spLocks noGrp="1"/>
          </p:cNvSpPr>
          <p:nvPr>
            <p:ph type="ftr" sz="quarter" idx="3"/>
          </p:nvPr>
        </p:nvSpPr>
        <p:spPr/>
        <p:txBody>
          <a:bodyPr/>
          <a:lstStyle/>
          <a:p>
            <a:endParaRPr lang="en-US" dirty="0"/>
          </a:p>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536A32DF-60D8-9DC8-7D93-56965BF605BB}"/>
              </a:ext>
            </a:extLst>
          </p:cNvPr>
          <p:cNvSpPr>
            <a:spLocks noGrp="1"/>
          </p:cNvSpPr>
          <p:nvPr>
            <p:ph type="sldNum" sz="quarter" idx="4"/>
          </p:nvPr>
        </p:nvSpPr>
        <p:spPr/>
        <p:txBody>
          <a:bodyPr/>
          <a:lstStyle/>
          <a:p>
            <a:fld id="{294A09A9-5501-47C1-A89A-A340965A2BE2}" type="slidenum">
              <a:rPr lang="en-US" smtClean="0"/>
              <a:pPr/>
              <a:t>12</a:t>
            </a:fld>
            <a:endParaRPr lang="en-US" dirty="0"/>
          </a:p>
        </p:txBody>
      </p:sp>
    </p:spTree>
    <p:extLst>
      <p:ext uri="{BB962C8B-B14F-4D97-AF65-F5344CB8AC3E}">
        <p14:creationId xmlns:p14="http://schemas.microsoft.com/office/powerpoint/2010/main" val="1134838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D5E40-06ED-9593-DDC0-2B23E4DBA4C8}"/>
              </a:ext>
            </a:extLst>
          </p:cNvPr>
          <p:cNvSpPr>
            <a:spLocks noGrp="1"/>
          </p:cNvSpPr>
          <p:nvPr>
            <p:ph type="title"/>
          </p:nvPr>
        </p:nvSpPr>
        <p:spPr/>
        <p:txBody>
          <a:bodyPr/>
          <a:lstStyle/>
          <a:p>
            <a:r>
              <a:rPr lang="en-US" dirty="0"/>
              <a:t>Psychological, Emotional, Verbal</a:t>
            </a:r>
          </a:p>
        </p:txBody>
      </p:sp>
      <p:sp>
        <p:nvSpPr>
          <p:cNvPr id="3" name="Content Placeholder 2">
            <a:extLst>
              <a:ext uri="{FF2B5EF4-FFF2-40B4-BE49-F238E27FC236}">
                <a16:creationId xmlns:a16="http://schemas.microsoft.com/office/drawing/2014/main" id="{C4E346C6-B48C-35C6-04BC-663DBD799344}"/>
              </a:ext>
            </a:extLst>
          </p:cNvPr>
          <p:cNvSpPr>
            <a:spLocks noGrp="1"/>
          </p:cNvSpPr>
          <p:nvPr>
            <p:ph idx="1"/>
          </p:nvPr>
        </p:nvSpPr>
        <p:spPr/>
        <p:txBody>
          <a:bodyPr/>
          <a:lstStyle/>
          <a:p>
            <a:r>
              <a:rPr lang="en-US" dirty="0"/>
              <a:t>Shaming, embarrassing or berating a victim behind closed doors or in a public setting </a:t>
            </a:r>
          </a:p>
          <a:p>
            <a:r>
              <a:rPr lang="en-US" dirty="0"/>
              <a:t>Calling a victim names</a:t>
            </a:r>
          </a:p>
          <a:p>
            <a:r>
              <a:rPr lang="en-US" dirty="0"/>
              <a:t>Frequent possessiveness or jealousy </a:t>
            </a:r>
          </a:p>
          <a:p>
            <a:r>
              <a:rPr lang="en-US" dirty="0"/>
              <a:t>Ignoring a victim for prolonged periods of time</a:t>
            </a:r>
          </a:p>
          <a:p>
            <a:r>
              <a:rPr lang="en-US" dirty="0"/>
              <a:t>Controlling or limiting where a victim goes, what they wear, who they see or whether or not they retain employment or attend school </a:t>
            </a:r>
          </a:p>
          <a:p>
            <a:endParaRPr lang="en-US" dirty="0"/>
          </a:p>
        </p:txBody>
      </p:sp>
      <p:sp>
        <p:nvSpPr>
          <p:cNvPr id="4" name="Date Placeholder 3">
            <a:extLst>
              <a:ext uri="{FF2B5EF4-FFF2-40B4-BE49-F238E27FC236}">
                <a16:creationId xmlns:a16="http://schemas.microsoft.com/office/drawing/2014/main" id="{40D53A03-FF4B-C8A9-4055-5C07C78C8913}"/>
              </a:ext>
            </a:extLst>
          </p:cNvPr>
          <p:cNvSpPr>
            <a:spLocks noGrp="1"/>
          </p:cNvSpPr>
          <p:nvPr>
            <p:ph type="dt" sz="half" idx="2"/>
          </p:nvPr>
        </p:nvSpPr>
        <p:spPr/>
        <p:txBody>
          <a:bodyPr/>
          <a:lstStyle/>
          <a:p>
            <a:fld id="{C1583C39-01BF-7F43-854C-FBB4E9AB6B0C}" type="datetime1">
              <a:rPr lang="en-US" smtClean="0"/>
              <a:pPr/>
              <a:t>9/13/2024</a:t>
            </a:fld>
            <a:endParaRPr lang="en-US" dirty="0"/>
          </a:p>
        </p:txBody>
      </p:sp>
      <p:sp>
        <p:nvSpPr>
          <p:cNvPr id="5" name="Footer Placeholder 4">
            <a:extLst>
              <a:ext uri="{FF2B5EF4-FFF2-40B4-BE49-F238E27FC236}">
                <a16:creationId xmlns:a16="http://schemas.microsoft.com/office/drawing/2014/main" id="{D3BE5C99-DDF0-9944-93EE-94F5916DF836}"/>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1D765150-D7EB-1C1C-FED9-A902082487C9}"/>
              </a:ext>
            </a:extLst>
          </p:cNvPr>
          <p:cNvSpPr>
            <a:spLocks noGrp="1"/>
          </p:cNvSpPr>
          <p:nvPr>
            <p:ph type="sldNum" sz="quarter" idx="4"/>
          </p:nvPr>
        </p:nvSpPr>
        <p:spPr/>
        <p:txBody>
          <a:bodyPr/>
          <a:lstStyle/>
          <a:p>
            <a:fld id="{294A09A9-5501-47C1-A89A-A340965A2BE2}" type="slidenum">
              <a:rPr lang="en-US" smtClean="0"/>
              <a:pPr/>
              <a:t>13</a:t>
            </a:fld>
            <a:endParaRPr lang="en-US" dirty="0"/>
          </a:p>
        </p:txBody>
      </p:sp>
      <p:sp>
        <p:nvSpPr>
          <p:cNvPr id="7" name="Content Placeholder 6">
            <a:extLst>
              <a:ext uri="{FF2B5EF4-FFF2-40B4-BE49-F238E27FC236}">
                <a16:creationId xmlns:a16="http://schemas.microsoft.com/office/drawing/2014/main" id="{77809449-8E22-546E-A472-4DC8D67B0601}"/>
              </a:ext>
            </a:extLst>
          </p:cNvPr>
          <p:cNvSpPr>
            <a:spLocks noGrp="1"/>
          </p:cNvSpPr>
          <p:nvPr>
            <p:ph idx="10"/>
          </p:nvPr>
        </p:nvSpPr>
        <p:spPr/>
        <p:txBody>
          <a:bodyPr/>
          <a:lstStyle/>
          <a:p>
            <a:r>
              <a:rPr lang="en-US" dirty="0"/>
              <a:t>Threats to hurt the victim, their family or their pets</a:t>
            </a:r>
          </a:p>
          <a:p>
            <a:r>
              <a:rPr lang="en-US" dirty="0"/>
              <a:t>Frequent infidelity while blaming the victim for it</a:t>
            </a:r>
          </a:p>
          <a:p>
            <a:r>
              <a:rPr lang="en-US" dirty="0"/>
              <a:t>Calling a victim “crazy”</a:t>
            </a:r>
          </a:p>
          <a:p>
            <a:r>
              <a:rPr lang="en-US" dirty="0"/>
              <a:t>Denying a victim sleep</a:t>
            </a:r>
          </a:p>
          <a:p>
            <a:r>
              <a:rPr lang="en-US" dirty="0"/>
              <a:t>Stalking</a:t>
            </a:r>
          </a:p>
          <a:p>
            <a:endParaRPr lang="en-US" dirty="0"/>
          </a:p>
        </p:txBody>
      </p:sp>
      <p:sp>
        <p:nvSpPr>
          <p:cNvPr id="8" name="Content Placeholder 7">
            <a:extLst>
              <a:ext uri="{FF2B5EF4-FFF2-40B4-BE49-F238E27FC236}">
                <a16:creationId xmlns:a16="http://schemas.microsoft.com/office/drawing/2014/main" id="{5B864D56-AB03-7D97-3B5C-7363234D197B}"/>
              </a:ext>
            </a:extLst>
          </p:cNvPr>
          <p:cNvSpPr>
            <a:spLocks noGrp="1"/>
          </p:cNvSpPr>
          <p:nvPr>
            <p:ph idx="11"/>
          </p:nvPr>
        </p:nvSpPr>
        <p:spPr/>
        <p:txBody>
          <a:bodyPr/>
          <a:lstStyle/>
          <a:p>
            <a:r>
              <a:rPr lang="en-US" dirty="0"/>
              <a:t>Psychological &amp; Emotional </a:t>
            </a:r>
          </a:p>
        </p:txBody>
      </p:sp>
      <p:sp>
        <p:nvSpPr>
          <p:cNvPr id="9" name="Content Placeholder 8">
            <a:extLst>
              <a:ext uri="{FF2B5EF4-FFF2-40B4-BE49-F238E27FC236}">
                <a16:creationId xmlns:a16="http://schemas.microsoft.com/office/drawing/2014/main" id="{EB2BBA42-93B2-F06A-07E1-8BB14B8E74B7}"/>
              </a:ext>
            </a:extLst>
          </p:cNvPr>
          <p:cNvSpPr>
            <a:spLocks noGrp="1"/>
          </p:cNvSpPr>
          <p:nvPr>
            <p:ph idx="12"/>
          </p:nvPr>
        </p:nvSpPr>
        <p:spPr/>
        <p:txBody>
          <a:bodyPr/>
          <a:lstStyle/>
          <a:p>
            <a:r>
              <a:rPr lang="en-US" dirty="0"/>
              <a:t>Verbal</a:t>
            </a:r>
          </a:p>
        </p:txBody>
      </p:sp>
    </p:spTree>
    <p:extLst>
      <p:ext uri="{BB962C8B-B14F-4D97-AF65-F5344CB8AC3E}">
        <p14:creationId xmlns:p14="http://schemas.microsoft.com/office/powerpoint/2010/main" val="1704940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A6BE3-1AC9-1E50-E580-40A8123BDCBA}"/>
              </a:ext>
            </a:extLst>
          </p:cNvPr>
          <p:cNvSpPr>
            <a:spLocks noGrp="1"/>
          </p:cNvSpPr>
          <p:nvPr>
            <p:ph type="title"/>
          </p:nvPr>
        </p:nvSpPr>
        <p:spPr/>
        <p:txBody>
          <a:bodyPr/>
          <a:lstStyle/>
          <a:p>
            <a:r>
              <a:rPr lang="en-US" dirty="0"/>
              <a:t>What is Domestic Violence?</a:t>
            </a:r>
          </a:p>
        </p:txBody>
      </p:sp>
      <p:sp>
        <p:nvSpPr>
          <p:cNvPr id="3" name="Content Placeholder 2">
            <a:extLst>
              <a:ext uri="{FF2B5EF4-FFF2-40B4-BE49-F238E27FC236}">
                <a16:creationId xmlns:a16="http://schemas.microsoft.com/office/drawing/2014/main" id="{03A71914-D0F0-3432-4042-800EF61CDCDE}"/>
              </a:ext>
            </a:extLst>
          </p:cNvPr>
          <p:cNvSpPr>
            <a:spLocks noGrp="1"/>
          </p:cNvSpPr>
          <p:nvPr>
            <p:ph idx="1"/>
          </p:nvPr>
        </p:nvSpPr>
        <p:spPr/>
        <p:txBody>
          <a:bodyPr/>
          <a:lstStyle/>
          <a:p>
            <a:r>
              <a:rPr lang="en-US" sz="2400" b="1" dirty="0"/>
              <a:t>Economic Abuse: </a:t>
            </a:r>
            <a:r>
              <a:rPr lang="en-US" sz="2400" dirty="0"/>
              <a:t>Controlling or restraining a person’s ability to acquire, use, or maintain economic resources to which they are entitled.  This includes using coercion, fraud, or manipulation to restrict a person’s access to money, assets, credit, or financial information; unfairly using a person’s personal economic resources, including money, assets, and credit, or exerting undue influence over a person’s financial and economic behavior or decisions, including forcing default on joint or other financial obligations, exploiting powers of attorney, guardianship, or conservatorship, or failing or neglecting to act in the best interests of a person to whom one has a fiduciary duty.</a:t>
            </a:r>
          </a:p>
        </p:txBody>
      </p:sp>
      <p:sp>
        <p:nvSpPr>
          <p:cNvPr id="4" name="Date Placeholder 3">
            <a:extLst>
              <a:ext uri="{FF2B5EF4-FFF2-40B4-BE49-F238E27FC236}">
                <a16:creationId xmlns:a16="http://schemas.microsoft.com/office/drawing/2014/main" id="{A6B5F5A8-FAD7-61A6-94AE-1B86D6BAACEE}"/>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5D6C5FA3-FE1F-0AE2-E6D1-80D2B084721A}"/>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36DB0BFC-1FE7-5AC4-A12F-3AEEE03462E2}"/>
              </a:ext>
            </a:extLst>
          </p:cNvPr>
          <p:cNvSpPr>
            <a:spLocks noGrp="1"/>
          </p:cNvSpPr>
          <p:nvPr>
            <p:ph type="sldNum" sz="quarter" idx="4"/>
          </p:nvPr>
        </p:nvSpPr>
        <p:spPr/>
        <p:txBody>
          <a:bodyPr/>
          <a:lstStyle/>
          <a:p>
            <a:fld id="{294A09A9-5501-47C1-A89A-A340965A2BE2}" type="slidenum">
              <a:rPr lang="en-US" smtClean="0"/>
              <a:pPr/>
              <a:t>14</a:t>
            </a:fld>
            <a:endParaRPr lang="en-US" dirty="0"/>
          </a:p>
        </p:txBody>
      </p:sp>
    </p:spTree>
    <p:extLst>
      <p:ext uri="{BB962C8B-B14F-4D97-AF65-F5344CB8AC3E}">
        <p14:creationId xmlns:p14="http://schemas.microsoft.com/office/powerpoint/2010/main" val="1539879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E26BE-8F78-DA85-A227-59A4EBA4F9F5}"/>
              </a:ext>
            </a:extLst>
          </p:cNvPr>
          <p:cNvSpPr>
            <a:spLocks noGrp="1"/>
          </p:cNvSpPr>
          <p:nvPr>
            <p:ph type="title"/>
          </p:nvPr>
        </p:nvSpPr>
        <p:spPr/>
        <p:txBody>
          <a:bodyPr/>
          <a:lstStyle/>
          <a:p>
            <a:r>
              <a:rPr lang="en-US" dirty="0"/>
              <a:t>Economic Abuse</a:t>
            </a:r>
          </a:p>
        </p:txBody>
      </p:sp>
      <p:sp>
        <p:nvSpPr>
          <p:cNvPr id="3" name="Content Placeholder 2">
            <a:extLst>
              <a:ext uri="{FF2B5EF4-FFF2-40B4-BE49-F238E27FC236}">
                <a16:creationId xmlns:a16="http://schemas.microsoft.com/office/drawing/2014/main" id="{5CEA0A9B-3652-C337-63F5-6E438F9ABD84}"/>
              </a:ext>
            </a:extLst>
          </p:cNvPr>
          <p:cNvSpPr>
            <a:spLocks noGrp="1"/>
          </p:cNvSpPr>
          <p:nvPr>
            <p:ph idx="1"/>
          </p:nvPr>
        </p:nvSpPr>
        <p:spPr/>
        <p:txBody>
          <a:bodyPr/>
          <a:lstStyle/>
          <a:p>
            <a:r>
              <a:rPr lang="en-US" dirty="0"/>
              <a:t>Denying a victim access to shared bank accounts</a:t>
            </a:r>
          </a:p>
          <a:p>
            <a:r>
              <a:rPr lang="en-US" dirty="0"/>
              <a:t>Strictly controlling how money is spent</a:t>
            </a:r>
          </a:p>
          <a:p>
            <a:r>
              <a:rPr lang="en-US" dirty="0"/>
              <a:t>Giving a victim an “allowance” to live on</a:t>
            </a:r>
          </a:p>
          <a:p>
            <a:r>
              <a:rPr lang="en-US" dirty="0"/>
              <a:t>Mismanaging shared money and lying about it</a:t>
            </a:r>
          </a:p>
          <a:p>
            <a:r>
              <a:rPr lang="en-US" dirty="0"/>
              <a:t>Running up large debts or opening lines of credit without a victim’s permission </a:t>
            </a:r>
          </a:p>
          <a:p>
            <a:r>
              <a:rPr lang="en-US" dirty="0"/>
              <a:t>Forcing a victim to write bad checks or file fraudulent tax return</a:t>
            </a:r>
          </a:p>
        </p:txBody>
      </p:sp>
      <p:sp>
        <p:nvSpPr>
          <p:cNvPr id="4" name="Date Placeholder 3">
            <a:extLst>
              <a:ext uri="{FF2B5EF4-FFF2-40B4-BE49-F238E27FC236}">
                <a16:creationId xmlns:a16="http://schemas.microsoft.com/office/drawing/2014/main" id="{77013389-42B0-5D76-2E9A-D06D456B52B2}"/>
              </a:ext>
            </a:extLst>
          </p:cNvPr>
          <p:cNvSpPr>
            <a:spLocks noGrp="1"/>
          </p:cNvSpPr>
          <p:nvPr>
            <p:ph type="dt" sz="half" idx="2"/>
          </p:nvPr>
        </p:nvSpPr>
        <p:spPr/>
        <p:txBody>
          <a:bodyPr/>
          <a:lstStyle/>
          <a:p>
            <a:fld id="{C1583C39-01BF-7F43-854C-FBB4E9AB6B0C}" type="datetime1">
              <a:rPr lang="en-US" smtClean="0"/>
              <a:pPr/>
              <a:t>9/13/2024</a:t>
            </a:fld>
            <a:endParaRPr lang="en-US" dirty="0"/>
          </a:p>
        </p:txBody>
      </p:sp>
      <p:sp>
        <p:nvSpPr>
          <p:cNvPr id="5" name="Footer Placeholder 4">
            <a:extLst>
              <a:ext uri="{FF2B5EF4-FFF2-40B4-BE49-F238E27FC236}">
                <a16:creationId xmlns:a16="http://schemas.microsoft.com/office/drawing/2014/main" id="{BC4A1C4A-B759-05E7-82EC-176ED1316B86}"/>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43D86494-ECBA-A38D-D953-BE90DC5D5ED7}"/>
              </a:ext>
            </a:extLst>
          </p:cNvPr>
          <p:cNvSpPr>
            <a:spLocks noGrp="1"/>
          </p:cNvSpPr>
          <p:nvPr>
            <p:ph type="sldNum" sz="quarter" idx="4"/>
          </p:nvPr>
        </p:nvSpPr>
        <p:spPr/>
        <p:txBody>
          <a:bodyPr/>
          <a:lstStyle/>
          <a:p>
            <a:fld id="{294A09A9-5501-47C1-A89A-A340965A2BE2}" type="slidenum">
              <a:rPr lang="en-US" smtClean="0"/>
              <a:pPr/>
              <a:t>15</a:t>
            </a:fld>
            <a:endParaRPr lang="en-US" dirty="0"/>
          </a:p>
        </p:txBody>
      </p:sp>
      <p:sp>
        <p:nvSpPr>
          <p:cNvPr id="7" name="Content Placeholder 6">
            <a:extLst>
              <a:ext uri="{FF2B5EF4-FFF2-40B4-BE49-F238E27FC236}">
                <a16:creationId xmlns:a16="http://schemas.microsoft.com/office/drawing/2014/main" id="{609E90B4-FE3A-DE33-8474-1DBA3695AFA5}"/>
              </a:ext>
            </a:extLst>
          </p:cNvPr>
          <p:cNvSpPr>
            <a:spLocks noGrp="1"/>
          </p:cNvSpPr>
          <p:nvPr>
            <p:ph idx="10"/>
          </p:nvPr>
        </p:nvSpPr>
        <p:spPr/>
        <p:txBody>
          <a:bodyPr/>
          <a:lstStyle/>
          <a:p>
            <a:r>
              <a:rPr lang="en-US" dirty="0"/>
              <a:t>Sabotaging employment opportunities for victim</a:t>
            </a:r>
          </a:p>
          <a:p>
            <a:r>
              <a:rPr lang="en-US" dirty="0"/>
              <a:t>Forcing a victim to work for a family business without pay</a:t>
            </a:r>
          </a:p>
          <a:p>
            <a:r>
              <a:rPr lang="en-US" dirty="0"/>
              <a:t>Demanding a victim turn over paychecks or public benefit checks</a:t>
            </a:r>
          </a:p>
          <a:p>
            <a:r>
              <a:rPr lang="en-US" dirty="0"/>
              <a:t>Requiring receipts for all purchases a victim makes</a:t>
            </a:r>
          </a:p>
        </p:txBody>
      </p:sp>
      <p:sp>
        <p:nvSpPr>
          <p:cNvPr id="8" name="Content Placeholder 7">
            <a:extLst>
              <a:ext uri="{FF2B5EF4-FFF2-40B4-BE49-F238E27FC236}">
                <a16:creationId xmlns:a16="http://schemas.microsoft.com/office/drawing/2014/main" id="{7EF69985-F60A-64A1-75A7-552B59A97CF0}"/>
              </a:ext>
            </a:extLst>
          </p:cNvPr>
          <p:cNvSpPr>
            <a:spLocks noGrp="1"/>
          </p:cNvSpPr>
          <p:nvPr>
            <p:ph idx="11"/>
          </p:nvPr>
        </p:nvSpPr>
        <p:spPr/>
        <p:txBody>
          <a:bodyPr/>
          <a:lstStyle/>
          <a:p>
            <a:r>
              <a:rPr lang="en-US" dirty="0"/>
              <a:t>Controlling Behavior</a:t>
            </a:r>
          </a:p>
        </p:txBody>
      </p:sp>
      <p:sp>
        <p:nvSpPr>
          <p:cNvPr id="9" name="Content Placeholder 8">
            <a:extLst>
              <a:ext uri="{FF2B5EF4-FFF2-40B4-BE49-F238E27FC236}">
                <a16:creationId xmlns:a16="http://schemas.microsoft.com/office/drawing/2014/main" id="{3654759F-6E64-45D0-6606-82DF8176B2F2}"/>
              </a:ext>
            </a:extLst>
          </p:cNvPr>
          <p:cNvSpPr>
            <a:spLocks noGrp="1"/>
          </p:cNvSpPr>
          <p:nvPr>
            <p:ph idx="12"/>
          </p:nvPr>
        </p:nvSpPr>
        <p:spPr/>
        <p:txBody>
          <a:bodyPr/>
          <a:lstStyle/>
          <a:p>
            <a:r>
              <a:rPr lang="en-US" dirty="0"/>
              <a:t>Manipulative Behavior</a:t>
            </a:r>
          </a:p>
        </p:txBody>
      </p:sp>
    </p:spTree>
    <p:extLst>
      <p:ext uri="{BB962C8B-B14F-4D97-AF65-F5344CB8AC3E}">
        <p14:creationId xmlns:p14="http://schemas.microsoft.com/office/powerpoint/2010/main" val="321043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93396-DDB8-68D3-F045-111260BDFD77}"/>
              </a:ext>
            </a:extLst>
          </p:cNvPr>
          <p:cNvSpPr>
            <a:spLocks noGrp="1"/>
          </p:cNvSpPr>
          <p:nvPr>
            <p:ph type="title"/>
          </p:nvPr>
        </p:nvSpPr>
        <p:spPr/>
        <p:txBody>
          <a:bodyPr/>
          <a:lstStyle/>
          <a:p>
            <a:r>
              <a:rPr lang="en-US" dirty="0"/>
              <a:t>Spiritual Abuse</a:t>
            </a:r>
          </a:p>
        </p:txBody>
      </p:sp>
      <p:sp>
        <p:nvSpPr>
          <p:cNvPr id="3" name="Content Placeholder 2">
            <a:extLst>
              <a:ext uri="{FF2B5EF4-FFF2-40B4-BE49-F238E27FC236}">
                <a16:creationId xmlns:a16="http://schemas.microsoft.com/office/drawing/2014/main" id="{0F55EA6F-EF53-AB0E-F0CB-2C27119A434D}"/>
              </a:ext>
            </a:extLst>
          </p:cNvPr>
          <p:cNvSpPr>
            <a:spLocks noGrp="1"/>
          </p:cNvSpPr>
          <p:nvPr>
            <p:ph idx="1"/>
          </p:nvPr>
        </p:nvSpPr>
        <p:spPr/>
        <p:txBody>
          <a:bodyPr/>
          <a:lstStyle/>
          <a:p>
            <a:r>
              <a:rPr lang="en-US" dirty="0"/>
              <a:t>This can have more than one meaning. Within a domestic situation, it can mean an abuser uses a victim’s religious beliefs to control them or prevents a victim from practicing their religion. Within a religious organization, spiritual abuse is when a religious leader shames or controls members using their position of power. In this guide, we’re going to focus on spiritual abuse within an intimate partner relationship, which would look like:</a:t>
            </a:r>
          </a:p>
        </p:txBody>
      </p:sp>
      <p:sp>
        <p:nvSpPr>
          <p:cNvPr id="4" name="Date Placeholder 3">
            <a:extLst>
              <a:ext uri="{FF2B5EF4-FFF2-40B4-BE49-F238E27FC236}">
                <a16:creationId xmlns:a16="http://schemas.microsoft.com/office/drawing/2014/main" id="{A3664A5D-EC3B-C8DE-7E77-456F8673ADA9}"/>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974C840E-0530-FB0B-3A37-6F2BED9BE7BB}"/>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AF0A8F1B-B63F-57F6-35A2-C82DE953BAAE}"/>
              </a:ext>
            </a:extLst>
          </p:cNvPr>
          <p:cNvSpPr>
            <a:spLocks noGrp="1"/>
          </p:cNvSpPr>
          <p:nvPr>
            <p:ph type="sldNum" sz="quarter" idx="4"/>
          </p:nvPr>
        </p:nvSpPr>
        <p:spPr/>
        <p:txBody>
          <a:bodyPr/>
          <a:lstStyle/>
          <a:p>
            <a:fld id="{294A09A9-5501-47C1-A89A-A340965A2BE2}" type="slidenum">
              <a:rPr lang="en-US" smtClean="0"/>
              <a:pPr/>
              <a:t>16</a:t>
            </a:fld>
            <a:endParaRPr lang="en-US" dirty="0"/>
          </a:p>
        </p:txBody>
      </p:sp>
    </p:spTree>
    <p:extLst>
      <p:ext uri="{BB962C8B-B14F-4D97-AF65-F5344CB8AC3E}">
        <p14:creationId xmlns:p14="http://schemas.microsoft.com/office/powerpoint/2010/main" val="1283553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81B28-FE94-CDD4-AA99-D1111096C39F}"/>
              </a:ext>
            </a:extLst>
          </p:cNvPr>
          <p:cNvSpPr>
            <a:spLocks noGrp="1"/>
          </p:cNvSpPr>
          <p:nvPr>
            <p:ph type="title"/>
          </p:nvPr>
        </p:nvSpPr>
        <p:spPr/>
        <p:txBody>
          <a:bodyPr/>
          <a:lstStyle/>
          <a:p>
            <a:r>
              <a:rPr lang="en-US" dirty="0"/>
              <a:t>Spiritual Abuse</a:t>
            </a:r>
          </a:p>
        </p:txBody>
      </p:sp>
      <p:sp>
        <p:nvSpPr>
          <p:cNvPr id="3" name="Content Placeholder 2">
            <a:extLst>
              <a:ext uri="{FF2B5EF4-FFF2-40B4-BE49-F238E27FC236}">
                <a16:creationId xmlns:a16="http://schemas.microsoft.com/office/drawing/2014/main" id="{10FD2D5D-7550-17F5-CF46-FA1DFFD034EB}"/>
              </a:ext>
            </a:extLst>
          </p:cNvPr>
          <p:cNvSpPr>
            <a:spLocks noGrp="1"/>
          </p:cNvSpPr>
          <p:nvPr>
            <p:ph idx="1"/>
          </p:nvPr>
        </p:nvSpPr>
        <p:spPr/>
        <p:txBody>
          <a:bodyPr/>
          <a:lstStyle/>
          <a:p>
            <a:r>
              <a:rPr lang="en-US" dirty="0"/>
              <a:t>An abuser preventing a victim from praying, attending church, keeping kosher or otherwise practicing their religion</a:t>
            </a:r>
          </a:p>
          <a:p>
            <a:r>
              <a:rPr lang="en-US" dirty="0"/>
              <a:t>An abuser ridiculing their partner’s beliefs </a:t>
            </a:r>
          </a:p>
          <a:p>
            <a:r>
              <a:rPr lang="en-US" dirty="0"/>
              <a:t>An abuser using their partner’s religion to berate them</a:t>
            </a:r>
          </a:p>
          <a:p>
            <a:r>
              <a:rPr lang="en-US" dirty="0"/>
              <a:t>Manipulating a victim using religion (cherry-picking religious verses to fit an abuser’s tactics of control, aka, “The bible says you have to obey your husband.”)</a:t>
            </a:r>
          </a:p>
          <a:p>
            <a:r>
              <a:rPr lang="en-US" dirty="0"/>
              <a:t>An abuser insisting your children be raised in a faith you don’t agree to</a:t>
            </a:r>
          </a:p>
        </p:txBody>
      </p:sp>
      <p:sp>
        <p:nvSpPr>
          <p:cNvPr id="4" name="Date Placeholder 3">
            <a:extLst>
              <a:ext uri="{FF2B5EF4-FFF2-40B4-BE49-F238E27FC236}">
                <a16:creationId xmlns:a16="http://schemas.microsoft.com/office/drawing/2014/main" id="{0D05879E-C190-74E6-79C3-81737289A6CC}"/>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5CFB634F-142E-1694-59AE-F598BA63C0E0}"/>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12A73F6B-79F5-01B6-F876-0E19D7920AF7}"/>
              </a:ext>
            </a:extLst>
          </p:cNvPr>
          <p:cNvSpPr>
            <a:spLocks noGrp="1"/>
          </p:cNvSpPr>
          <p:nvPr>
            <p:ph type="sldNum" sz="quarter" idx="4"/>
          </p:nvPr>
        </p:nvSpPr>
        <p:spPr/>
        <p:txBody>
          <a:body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2200498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5027-7163-5436-1118-1D9CE2B4D285}"/>
              </a:ext>
            </a:extLst>
          </p:cNvPr>
          <p:cNvSpPr>
            <a:spLocks noGrp="1"/>
          </p:cNvSpPr>
          <p:nvPr>
            <p:ph type="title"/>
          </p:nvPr>
        </p:nvSpPr>
        <p:spPr/>
        <p:txBody>
          <a:bodyPr/>
          <a:lstStyle/>
          <a:p>
            <a:r>
              <a:rPr lang="en-US" dirty="0"/>
              <a:t>What is Domestic Violone?</a:t>
            </a:r>
          </a:p>
        </p:txBody>
      </p:sp>
      <p:sp>
        <p:nvSpPr>
          <p:cNvPr id="3" name="Content Placeholder 2">
            <a:extLst>
              <a:ext uri="{FF2B5EF4-FFF2-40B4-BE49-F238E27FC236}">
                <a16:creationId xmlns:a16="http://schemas.microsoft.com/office/drawing/2014/main" id="{DA788612-939E-F7ED-57DA-1A20E7945E94}"/>
              </a:ext>
            </a:extLst>
          </p:cNvPr>
          <p:cNvSpPr>
            <a:spLocks noGrp="1"/>
          </p:cNvSpPr>
          <p:nvPr>
            <p:ph idx="1"/>
          </p:nvPr>
        </p:nvSpPr>
        <p:spPr/>
        <p:txBody>
          <a:bodyPr/>
          <a:lstStyle/>
          <a:p>
            <a:r>
              <a:rPr lang="en-US" b="1" dirty="0"/>
              <a:t>Technological Abuse</a:t>
            </a:r>
            <a:r>
              <a:rPr lang="en-US" dirty="0"/>
              <a:t>:  An act or pattern of behavior that is intended to harm, threaten, control, stalk, harass, impersonate, exploit, extort, or monitor another person that occurs using any form of technology, including but not limited to: internet enabled devices, online spaces and platforms, computers, mobile devices, cameras and imaging programs, apps, location tracking devices, or communication technologies, or any other emerging technologies.</a:t>
            </a:r>
          </a:p>
        </p:txBody>
      </p:sp>
      <p:sp>
        <p:nvSpPr>
          <p:cNvPr id="4" name="Date Placeholder 3">
            <a:extLst>
              <a:ext uri="{FF2B5EF4-FFF2-40B4-BE49-F238E27FC236}">
                <a16:creationId xmlns:a16="http://schemas.microsoft.com/office/drawing/2014/main" id="{56338ABE-C831-150F-190E-B3164AB0CBB2}"/>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FB1350A8-834A-EB4C-3C67-D634F8C2F48D}"/>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431CE6A9-0762-FBDC-3F14-67802258FE94}"/>
              </a:ext>
            </a:extLst>
          </p:cNvPr>
          <p:cNvSpPr>
            <a:spLocks noGrp="1"/>
          </p:cNvSpPr>
          <p:nvPr>
            <p:ph type="sldNum" sz="quarter" idx="4"/>
          </p:nvPr>
        </p:nvSpPr>
        <p:spPr/>
        <p:txBody>
          <a:bodyPr/>
          <a:lstStyle/>
          <a:p>
            <a:fld id="{294A09A9-5501-47C1-A89A-A340965A2BE2}" type="slidenum">
              <a:rPr lang="en-US" smtClean="0"/>
              <a:pPr/>
              <a:t>18</a:t>
            </a:fld>
            <a:endParaRPr lang="en-US" dirty="0"/>
          </a:p>
        </p:txBody>
      </p:sp>
    </p:spTree>
    <p:extLst>
      <p:ext uri="{BB962C8B-B14F-4D97-AF65-F5344CB8AC3E}">
        <p14:creationId xmlns:p14="http://schemas.microsoft.com/office/powerpoint/2010/main" val="3028942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2367E-DB38-B9E1-4672-F7B72A756610}"/>
              </a:ext>
            </a:extLst>
          </p:cNvPr>
          <p:cNvSpPr>
            <a:spLocks noGrp="1"/>
          </p:cNvSpPr>
          <p:nvPr>
            <p:ph type="title"/>
          </p:nvPr>
        </p:nvSpPr>
        <p:spPr/>
        <p:txBody>
          <a:bodyPr/>
          <a:lstStyle/>
          <a:p>
            <a:r>
              <a:rPr lang="en-US" dirty="0"/>
              <a:t>Recognizing Domestic Violence Warning Signs</a:t>
            </a:r>
          </a:p>
        </p:txBody>
      </p:sp>
      <p:sp>
        <p:nvSpPr>
          <p:cNvPr id="3" name="Content Placeholder 2">
            <a:extLst>
              <a:ext uri="{FF2B5EF4-FFF2-40B4-BE49-F238E27FC236}">
                <a16:creationId xmlns:a16="http://schemas.microsoft.com/office/drawing/2014/main" id="{7E339546-8E02-A30E-4371-7D3D4BE9593D}"/>
              </a:ext>
            </a:extLst>
          </p:cNvPr>
          <p:cNvSpPr>
            <a:spLocks noGrp="1"/>
          </p:cNvSpPr>
          <p:nvPr>
            <p:ph idx="1"/>
          </p:nvPr>
        </p:nvSpPr>
        <p:spPr/>
        <p:txBody>
          <a:bodyPr/>
          <a:lstStyle/>
          <a:p>
            <a:r>
              <a:rPr lang="en-US" dirty="0"/>
              <a:t>Unfortunately, abusers don’t come into our lives waving big red flags. In reality, they can often be some of the most charming, thoughtful and romantic people you’ll ever meet. It’s only once you’re entrenched in the relationship that an abuser will begin to exhibit tactics of control, intimidation and violence. If we can spot an abuser before ever reaching this point, our chances of making it to safety multiply tenfold. </a:t>
            </a:r>
          </a:p>
        </p:txBody>
      </p:sp>
      <p:sp>
        <p:nvSpPr>
          <p:cNvPr id="4" name="Date Placeholder 3">
            <a:extLst>
              <a:ext uri="{FF2B5EF4-FFF2-40B4-BE49-F238E27FC236}">
                <a16:creationId xmlns:a16="http://schemas.microsoft.com/office/drawing/2014/main" id="{9A1C304A-B5B1-2DDC-6F65-E01B96734A9C}"/>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888F080E-BDFF-46C6-6775-4E77FF012ACA}"/>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A99002D4-8A26-253E-68C6-0B8A54CE6A09}"/>
              </a:ext>
            </a:extLst>
          </p:cNvPr>
          <p:cNvSpPr>
            <a:spLocks noGrp="1"/>
          </p:cNvSpPr>
          <p:nvPr>
            <p:ph type="sldNum" sz="quarter" idx="4"/>
          </p:nvPr>
        </p:nvSpPr>
        <p:spPr/>
        <p:txBody>
          <a:bodyPr/>
          <a:lstStyle/>
          <a:p>
            <a:fld id="{294A09A9-5501-47C1-A89A-A340965A2BE2}" type="slidenum">
              <a:rPr lang="en-US" smtClean="0"/>
              <a:pPr/>
              <a:t>19</a:t>
            </a:fld>
            <a:endParaRPr lang="en-US" dirty="0"/>
          </a:p>
        </p:txBody>
      </p:sp>
    </p:spTree>
    <p:extLst>
      <p:ext uri="{BB962C8B-B14F-4D97-AF65-F5344CB8AC3E}">
        <p14:creationId xmlns:p14="http://schemas.microsoft.com/office/powerpoint/2010/main" val="285665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a:bodyPr>
          <a:lstStyle/>
          <a:p>
            <a:r>
              <a:rPr lang="en-US" dirty="0"/>
              <a:t>Will increase knowledge regarding the prevalence of domestic violence and substance use disorders</a:t>
            </a:r>
          </a:p>
          <a:p>
            <a:r>
              <a:rPr lang="en-US" dirty="0"/>
              <a:t>Will increase knowledge regarding the role that substance use can play as a barrier for individuals seeking supportive services</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a:lstStyle/>
          <a:p>
            <a:fld id="{495D8227-9DE4-4D42-8C1B-E10C828BC634}" type="datetime1">
              <a:rPr lang="en-US" smtClean="0"/>
              <a:pPr/>
              <a:t>9/13/2024</a:t>
            </a:fld>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CB436-3BE8-3C26-A4EA-78E1D259D5A6}"/>
              </a:ext>
            </a:extLst>
          </p:cNvPr>
          <p:cNvSpPr>
            <a:spLocks noGrp="1"/>
          </p:cNvSpPr>
          <p:nvPr>
            <p:ph type="title"/>
          </p:nvPr>
        </p:nvSpPr>
        <p:spPr/>
        <p:txBody>
          <a:bodyPr/>
          <a:lstStyle/>
          <a:p>
            <a:r>
              <a:rPr lang="en-US" dirty="0"/>
              <a:t>A Veil of Silence</a:t>
            </a:r>
          </a:p>
        </p:txBody>
      </p:sp>
      <p:sp>
        <p:nvSpPr>
          <p:cNvPr id="3" name="Content Placeholder 2">
            <a:extLst>
              <a:ext uri="{FF2B5EF4-FFF2-40B4-BE49-F238E27FC236}">
                <a16:creationId xmlns:a16="http://schemas.microsoft.com/office/drawing/2014/main" id="{328C0BEA-8AEE-18DF-4BD5-0E1F44068A27}"/>
              </a:ext>
            </a:extLst>
          </p:cNvPr>
          <p:cNvSpPr>
            <a:spLocks noGrp="1"/>
          </p:cNvSpPr>
          <p:nvPr>
            <p:ph idx="1"/>
          </p:nvPr>
        </p:nvSpPr>
        <p:spPr/>
        <p:txBody>
          <a:bodyPr/>
          <a:lstStyle/>
          <a:p>
            <a:r>
              <a:rPr lang="en-US" sz="3600" dirty="0"/>
              <a:t>“Higher-income people hide behind what I call a veil of silence,” Susan Weitzman, Ph.D., told The Daily Beast in in a 2013 interview. “They believe it’s only happening to them. No one can hear you scream on a 3-acre lot.”</a:t>
            </a:r>
          </a:p>
        </p:txBody>
      </p:sp>
      <p:sp>
        <p:nvSpPr>
          <p:cNvPr id="4" name="Date Placeholder 3">
            <a:extLst>
              <a:ext uri="{FF2B5EF4-FFF2-40B4-BE49-F238E27FC236}">
                <a16:creationId xmlns:a16="http://schemas.microsoft.com/office/drawing/2014/main" id="{A2AD43C3-C4FD-D85D-2585-2C673CEFCD76}"/>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FCC11D51-C6B0-1C49-35B5-E941B5A8FB4C}"/>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14A1DF06-9F34-BDDE-C785-96267811496A}"/>
              </a:ext>
            </a:extLst>
          </p:cNvPr>
          <p:cNvSpPr>
            <a:spLocks noGrp="1"/>
          </p:cNvSpPr>
          <p:nvPr>
            <p:ph type="sldNum" sz="quarter" idx="4"/>
          </p:nvPr>
        </p:nvSpPr>
        <p:spPr/>
        <p:txBody>
          <a:bodyPr/>
          <a:lstStyle/>
          <a:p>
            <a:fld id="{294A09A9-5501-47C1-A89A-A340965A2BE2}" type="slidenum">
              <a:rPr lang="en-US" smtClean="0"/>
              <a:pPr/>
              <a:t>20</a:t>
            </a:fld>
            <a:endParaRPr lang="en-US" dirty="0"/>
          </a:p>
        </p:txBody>
      </p:sp>
    </p:spTree>
    <p:extLst>
      <p:ext uri="{BB962C8B-B14F-4D97-AF65-F5344CB8AC3E}">
        <p14:creationId xmlns:p14="http://schemas.microsoft.com/office/powerpoint/2010/main" val="2784100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2EFCF-D4E7-CD94-6B2C-FD055A96ED86}"/>
              </a:ext>
            </a:extLst>
          </p:cNvPr>
          <p:cNvSpPr>
            <a:spLocks noGrp="1"/>
          </p:cNvSpPr>
          <p:nvPr>
            <p:ph type="title"/>
          </p:nvPr>
        </p:nvSpPr>
        <p:spPr/>
        <p:txBody>
          <a:bodyPr/>
          <a:lstStyle/>
          <a:p>
            <a:r>
              <a:rPr lang="en-US" sz="2400" dirty="0"/>
              <a:t>Controlling behaviors are one of the biggest red flags counselors should be listening for to determine if a client might be involved in an abusive relationship, either as a perpetrator or a victim.</a:t>
            </a:r>
          </a:p>
        </p:txBody>
      </p:sp>
      <p:sp>
        <p:nvSpPr>
          <p:cNvPr id="3" name="Content Placeholder 2">
            <a:extLst>
              <a:ext uri="{FF2B5EF4-FFF2-40B4-BE49-F238E27FC236}">
                <a16:creationId xmlns:a16="http://schemas.microsoft.com/office/drawing/2014/main" id="{1A9B6993-8AE3-B73B-D0EF-F33974569DDA}"/>
              </a:ext>
            </a:extLst>
          </p:cNvPr>
          <p:cNvSpPr>
            <a:spLocks noGrp="1"/>
          </p:cNvSpPr>
          <p:nvPr>
            <p:ph idx="1"/>
          </p:nvPr>
        </p:nvSpPr>
        <p:spPr/>
        <p:txBody>
          <a:bodyPr/>
          <a:lstStyle/>
          <a:p>
            <a:r>
              <a:rPr lang="en-US" sz="1400" dirty="0"/>
              <a:t>Clients who clam up in session or appear to be afraid of their partner</a:t>
            </a:r>
          </a:p>
          <a:p>
            <a:r>
              <a:rPr lang="en-US" sz="1400" dirty="0"/>
              <a:t>Clients who are isolated from friends and family</a:t>
            </a:r>
          </a:p>
          <a:p>
            <a:r>
              <a:rPr lang="en-US" sz="1400" dirty="0"/>
              <a:t>Clients who feel they can’t go to work, school or social engagements because it upsets their partner</a:t>
            </a:r>
          </a:p>
          <a:p>
            <a:r>
              <a:rPr lang="en-US" sz="1400" dirty="0"/>
              <a:t>If one partner is the sole decision-maker or in complete control of the couple’s finances</a:t>
            </a:r>
          </a:p>
          <a:p>
            <a:r>
              <a:rPr lang="en-US" sz="1400" dirty="0"/>
              <a:t>If one of the partners continually feels guilty for their behavior</a:t>
            </a:r>
          </a:p>
          <a:p>
            <a:r>
              <a:rPr lang="en-US" sz="1400" dirty="0"/>
              <a:t>A partner who exhibits extreme jealousy</a:t>
            </a:r>
          </a:p>
          <a:p>
            <a:r>
              <a:rPr lang="en-US" sz="1400" dirty="0"/>
              <a:t>Clients who mention “walking on eggshells” around their partners</a:t>
            </a:r>
          </a:p>
          <a:p>
            <a:r>
              <a:rPr lang="en-US" sz="1400" dirty="0"/>
              <a:t>Clients who are having thoughts of suicide or threatening to harm themselves or their abuser</a:t>
            </a:r>
          </a:p>
          <a:p>
            <a:r>
              <a:rPr lang="en-US" sz="1400" dirty="0"/>
              <a:t>A partner who pressures the other partner to use drugs or alcohol or to not use contraception (or who lies about their own use of contraceptives)</a:t>
            </a:r>
          </a:p>
          <a:p>
            <a:r>
              <a:rPr lang="en-US" sz="1400" dirty="0"/>
              <a:t>A partner who pressures the other partner to have sex or to perform sexual acts that the person is uncomfortable with</a:t>
            </a:r>
          </a:p>
          <a:p>
            <a:r>
              <a:rPr lang="en-US" sz="1400" dirty="0"/>
              <a:t>Clients who talk about a partner belittling or embarrassing them in front of other people</a:t>
            </a:r>
          </a:p>
        </p:txBody>
      </p:sp>
      <p:sp>
        <p:nvSpPr>
          <p:cNvPr id="4" name="Date Placeholder 3">
            <a:extLst>
              <a:ext uri="{FF2B5EF4-FFF2-40B4-BE49-F238E27FC236}">
                <a16:creationId xmlns:a16="http://schemas.microsoft.com/office/drawing/2014/main" id="{FA60EE86-99A6-3422-6033-38C6BCBF7304}"/>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0E3A0D11-A758-5140-003F-74DFBB906B1F}"/>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07A48318-C3F3-5F5B-C2D6-455F7FB017A1}"/>
              </a:ext>
            </a:extLst>
          </p:cNvPr>
          <p:cNvSpPr>
            <a:spLocks noGrp="1"/>
          </p:cNvSpPr>
          <p:nvPr>
            <p:ph type="sldNum" sz="quarter" idx="4"/>
          </p:nvPr>
        </p:nvSpPr>
        <p:spPr/>
        <p:txBody>
          <a:bodyPr/>
          <a:lstStyle/>
          <a:p>
            <a:fld id="{294A09A9-5501-47C1-A89A-A340965A2BE2}" type="slidenum">
              <a:rPr lang="en-US" smtClean="0"/>
              <a:pPr/>
              <a:t>21</a:t>
            </a:fld>
            <a:endParaRPr lang="en-US" dirty="0"/>
          </a:p>
        </p:txBody>
      </p:sp>
    </p:spTree>
    <p:extLst>
      <p:ext uri="{BB962C8B-B14F-4D97-AF65-F5344CB8AC3E}">
        <p14:creationId xmlns:p14="http://schemas.microsoft.com/office/powerpoint/2010/main" val="3255161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27FE0-DD4C-E2C7-4613-814FC8A3468C}"/>
              </a:ext>
            </a:extLst>
          </p:cNvPr>
          <p:cNvSpPr>
            <a:spLocks noGrp="1"/>
          </p:cNvSpPr>
          <p:nvPr>
            <p:ph type="title"/>
          </p:nvPr>
        </p:nvSpPr>
        <p:spPr/>
        <p:txBody>
          <a:bodyPr/>
          <a:lstStyle/>
          <a:p>
            <a:r>
              <a:rPr lang="en-US" dirty="0"/>
              <a:t>DV and Substance Use</a:t>
            </a:r>
          </a:p>
        </p:txBody>
      </p:sp>
      <p:sp>
        <p:nvSpPr>
          <p:cNvPr id="3" name="Text Placeholder 2">
            <a:extLst>
              <a:ext uri="{FF2B5EF4-FFF2-40B4-BE49-F238E27FC236}">
                <a16:creationId xmlns:a16="http://schemas.microsoft.com/office/drawing/2014/main" id="{17684E24-6BAC-D0F8-BD6D-757216B2D159}"/>
              </a:ext>
            </a:extLst>
          </p:cNvPr>
          <p:cNvSpPr>
            <a:spLocks noGrp="1"/>
          </p:cNvSpPr>
          <p:nvPr>
            <p:ph type="body" idx="1"/>
          </p:nvPr>
        </p:nvSpPr>
        <p:spPr/>
        <p:txBody>
          <a:bodyPr/>
          <a:lstStyle/>
          <a:p>
            <a:r>
              <a:rPr lang="en-US" dirty="0"/>
              <a:t>Longitudinal studies from the American Psychological Association, the National Coalition Against Domestic Violence, the Substance Abuse and Mental Health Services Administration (SAMHSA) and countless other organizations reveal a distinct relationship between the two issues and show how they can co-occur. But regardless of which issue is present first, drug use and acts of violence only exacerbate each other’s effects.</a:t>
            </a:r>
          </a:p>
        </p:txBody>
      </p:sp>
      <p:sp>
        <p:nvSpPr>
          <p:cNvPr id="4" name="Date Placeholder 3">
            <a:extLst>
              <a:ext uri="{FF2B5EF4-FFF2-40B4-BE49-F238E27FC236}">
                <a16:creationId xmlns:a16="http://schemas.microsoft.com/office/drawing/2014/main" id="{0ECD0E71-5923-F831-2193-8F21B207FABA}"/>
              </a:ext>
            </a:extLst>
          </p:cNvPr>
          <p:cNvSpPr>
            <a:spLocks noGrp="1"/>
          </p:cNvSpPr>
          <p:nvPr>
            <p:ph type="dt" sz="half" idx="10"/>
          </p:nvPr>
        </p:nvSpPr>
        <p:spPr/>
        <p:txBody>
          <a:body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8F80D761-6CAD-4D9D-23E1-1D7FDDC01B12}"/>
              </a:ext>
            </a:extLst>
          </p:cNvPr>
          <p:cNvSpPr>
            <a:spLocks noGrp="1"/>
          </p:cNvSpPr>
          <p:nvPr>
            <p:ph type="ftr" sz="quarter" idx="11"/>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D279A4D1-63F8-989E-2322-3ACDA23C0469}"/>
              </a:ext>
            </a:extLst>
          </p:cNvPr>
          <p:cNvSpPr>
            <a:spLocks noGrp="1"/>
          </p:cNvSpPr>
          <p:nvPr>
            <p:ph type="sldNum" sz="quarter" idx="12"/>
          </p:nvPr>
        </p:nvSpPr>
        <p:spPr/>
        <p:txBody>
          <a:bodyPr/>
          <a:lstStyle/>
          <a:p>
            <a:fld id="{294A09A9-5501-47C1-A89A-A340965A2BE2}" type="slidenum">
              <a:rPr lang="en-US" smtClean="0"/>
              <a:pPr/>
              <a:t>22</a:t>
            </a:fld>
            <a:endParaRPr lang="en-US" dirty="0"/>
          </a:p>
        </p:txBody>
      </p:sp>
    </p:spTree>
    <p:extLst>
      <p:ext uri="{BB962C8B-B14F-4D97-AF65-F5344CB8AC3E}">
        <p14:creationId xmlns:p14="http://schemas.microsoft.com/office/powerpoint/2010/main" val="683289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93813-BE3C-AA87-6A04-2C03B1A74579}"/>
              </a:ext>
            </a:extLst>
          </p:cNvPr>
          <p:cNvSpPr>
            <a:spLocks noGrp="1"/>
          </p:cNvSpPr>
          <p:nvPr>
            <p:ph type="title"/>
          </p:nvPr>
        </p:nvSpPr>
        <p:spPr>
          <a:xfrm>
            <a:off x="1167492" y="381001"/>
            <a:ext cx="9779183" cy="799070"/>
          </a:xfrm>
        </p:spPr>
        <p:txBody>
          <a:bodyPr/>
          <a:lstStyle/>
          <a:p>
            <a:r>
              <a:rPr lang="en-US" dirty="0"/>
              <a:t>DV and Substance Use </a:t>
            </a:r>
          </a:p>
        </p:txBody>
      </p:sp>
      <p:sp>
        <p:nvSpPr>
          <p:cNvPr id="3" name="Content Placeholder 2">
            <a:extLst>
              <a:ext uri="{FF2B5EF4-FFF2-40B4-BE49-F238E27FC236}">
                <a16:creationId xmlns:a16="http://schemas.microsoft.com/office/drawing/2014/main" id="{926A717E-4815-A3AE-A3D5-5C563AC5726E}"/>
              </a:ext>
            </a:extLst>
          </p:cNvPr>
          <p:cNvSpPr>
            <a:spLocks noGrp="1"/>
          </p:cNvSpPr>
          <p:nvPr>
            <p:ph idx="1"/>
          </p:nvPr>
        </p:nvSpPr>
        <p:spPr>
          <a:xfrm>
            <a:off x="1167493" y="1439563"/>
            <a:ext cx="9779182" cy="3944720"/>
          </a:xfrm>
        </p:spPr>
        <p:txBody>
          <a:bodyPr/>
          <a:lstStyle/>
          <a:p>
            <a:r>
              <a:rPr lang="en-US" sz="2000" dirty="0"/>
              <a:t>Young adults who experience past-year physical dating violence are more likely to have mental health and substance use disorders within six months of the abuse.</a:t>
            </a:r>
          </a:p>
          <a:p>
            <a:r>
              <a:rPr lang="en-US" sz="2000" dirty="0"/>
              <a:t>Teen victims of dating violence are more likely than their non-abused peers to smoke, use drugs, engage in unhealthy diet behaviors, engage in risky sexual behaviors, and attempt or consider suicide.</a:t>
            </a:r>
          </a:p>
          <a:p>
            <a:r>
              <a:rPr lang="en-US" sz="2000" dirty="0"/>
              <a:t>According to the American Society of Addiction Medicine (ASAM), substance abuse is involved in about </a:t>
            </a:r>
            <a:r>
              <a:rPr lang="en-US" sz="2000" dirty="0">
                <a:solidFill>
                  <a:srgbClr val="FF0000"/>
                </a:solidFill>
              </a:rPr>
              <a:t>40–60 percent </a:t>
            </a:r>
            <a:r>
              <a:rPr lang="en-US" sz="2000" dirty="0"/>
              <a:t>of all intimate partner violence (IPV) incidents.</a:t>
            </a:r>
          </a:p>
          <a:p>
            <a:r>
              <a:rPr lang="en-US" sz="2000" dirty="0"/>
              <a:t>Domestic abuse victims are </a:t>
            </a:r>
            <a:r>
              <a:rPr lang="en-US" sz="2000" dirty="0">
                <a:solidFill>
                  <a:srgbClr val="FF0000"/>
                </a:solidFill>
              </a:rPr>
              <a:t>70 percent </a:t>
            </a:r>
            <a:r>
              <a:rPr lang="en-US" sz="2000" dirty="0"/>
              <a:t>more likely to drink excessive amounts of alcohol than those in healthy relationships.</a:t>
            </a:r>
          </a:p>
          <a:p>
            <a:r>
              <a:rPr lang="en-US" sz="2000" dirty="0"/>
              <a:t>More than </a:t>
            </a:r>
            <a:r>
              <a:rPr lang="en-US" sz="2000" dirty="0">
                <a:solidFill>
                  <a:srgbClr val="FF0000"/>
                </a:solidFill>
              </a:rPr>
              <a:t>20 percent </a:t>
            </a:r>
            <a:r>
              <a:rPr lang="en-US" sz="2000" dirty="0"/>
              <a:t>of male perpetrators report using alcohol or illicit drugs prior to the most recent and severe acts of violence.</a:t>
            </a:r>
          </a:p>
          <a:p>
            <a:r>
              <a:rPr lang="en-US" sz="2000" dirty="0"/>
              <a:t>On days of heavy drug and/or alcohol use, physical violence was </a:t>
            </a:r>
            <a:r>
              <a:rPr lang="en-US" sz="2000" dirty="0">
                <a:solidFill>
                  <a:srgbClr val="FF0000"/>
                </a:solidFill>
              </a:rPr>
              <a:t>11 times </a:t>
            </a:r>
            <a:r>
              <a:rPr lang="en-US" sz="2000" dirty="0"/>
              <a:t>more likely among IPV batterers and victims.</a:t>
            </a:r>
          </a:p>
        </p:txBody>
      </p:sp>
      <p:sp>
        <p:nvSpPr>
          <p:cNvPr id="4" name="Date Placeholder 3">
            <a:extLst>
              <a:ext uri="{FF2B5EF4-FFF2-40B4-BE49-F238E27FC236}">
                <a16:creationId xmlns:a16="http://schemas.microsoft.com/office/drawing/2014/main" id="{B86B238A-F48C-0D4C-8050-EED3FD621C6C}"/>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E4862039-9E5A-A174-21F9-E7CDE0E00F1E}"/>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B8DD1D01-C4E9-42BB-13F9-E4BF64210E8C}"/>
              </a:ext>
            </a:extLst>
          </p:cNvPr>
          <p:cNvSpPr>
            <a:spLocks noGrp="1"/>
          </p:cNvSpPr>
          <p:nvPr>
            <p:ph type="sldNum" sz="quarter" idx="4"/>
          </p:nvPr>
        </p:nvSpPr>
        <p:spPr/>
        <p:txBody>
          <a:bodyPr/>
          <a:lstStyle/>
          <a:p>
            <a:fld id="{294A09A9-5501-47C1-A89A-A340965A2BE2}" type="slidenum">
              <a:rPr lang="en-US" smtClean="0"/>
              <a:pPr/>
              <a:t>23</a:t>
            </a:fld>
            <a:endParaRPr lang="en-US" dirty="0"/>
          </a:p>
        </p:txBody>
      </p:sp>
    </p:spTree>
    <p:extLst>
      <p:ext uri="{BB962C8B-B14F-4D97-AF65-F5344CB8AC3E}">
        <p14:creationId xmlns:p14="http://schemas.microsoft.com/office/powerpoint/2010/main" val="3596715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FCDBD-0BC7-BD6E-D82E-31F8476A8FC2}"/>
              </a:ext>
            </a:extLst>
          </p:cNvPr>
          <p:cNvSpPr>
            <a:spLocks noGrp="1"/>
          </p:cNvSpPr>
          <p:nvPr>
            <p:ph type="title"/>
          </p:nvPr>
        </p:nvSpPr>
        <p:spPr>
          <a:xfrm>
            <a:off x="1167492" y="381000"/>
            <a:ext cx="9779183" cy="1744362"/>
          </a:xfrm>
        </p:spPr>
        <p:txBody>
          <a:bodyPr/>
          <a:lstStyle/>
          <a:p>
            <a:r>
              <a:rPr lang="en-US" sz="2400" dirty="0"/>
              <a:t>Data shows a strong connection between correlate substance use and domestic violence: </a:t>
            </a:r>
            <a:br>
              <a:rPr lang="en-US" dirty="0"/>
            </a:br>
            <a:endParaRPr lang="en-US" dirty="0"/>
          </a:p>
        </p:txBody>
      </p:sp>
      <p:sp>
        <p:nvSpPr>
          <p:cNvPr id="3" name="Text Placeholder 2">
            <a:extLst>
              <a:ext uri="{FF2B5EF4-FFF2-40B4-BE49-F238E27FC236}">
                <a16:creationId xmlns:a16="http://schemas.microsoft.com/office/drawing/2014/main" id="{FEC9BF8E-E0DA-B555-708E-7A1CB3A2A619}"/>
              </a:ext>
            </a:extLst>
          </p:cNvPr>
          <p:cNvSpPr>
            <a:spLocks noGrp="1"/>
          </p:cNvSpPr>
          <p:nvPr>
            <p:ph type="body" idx="1"/>
          </p:nvPr>
        </p:nvSpPr>
        <p:spPr>
          <a:xfrm>
            <a:off x="1167492" y="2057401"/>
            <a:ext cx="9779183" cy="4032250"/>
          </a:xfrm>
        </p:spPr>
        <p:txBody>
          <a:bodyPr/>
          <a:lstStyle/>
          <a:p>
            <a:endParaRPr lang="en-US" sz="1050" dirty="0"/>
          </a:p>
          <a:p>
            <a:r>
              <a:rPr lang="en-US" sz="1200" b="1" dirty="0"/>
              <a:t>Domestic violence survivors are nearly 6 times more likely to develop alcohol addiction. </a:t>
            </a:r>
          </a:p>
          <a:p>
            <a:r>
              <a:rPr lang="en-US" sz="1200" b="1" dirty="0"/>
              <a:t>Nearly 50% of women who enter addiction treatment are domestic violence survivors. The rates are much higher for women in opioid addiction treatment. </a:t>
            </a:r>
          </a:p>
          <a:p>
            <a:r>
              <a:rPr lang="en-US" sz="1200" b="1" dirty="0"/>
              <a:t>When both people in a relationship use substances, their risk of interpersonal violence goes up.</a:t>
            </a:r>
          </a:p>
          <a:p>
            <a:r>
              <a:rPr lang="en-US" sz="1200" b="1" dirty="0"/>
              <a:t>39% of incarcerated abusers have a history of alcohol addiction.</a:t>
            </a:r>
          </a:p>
          <a:p>
            <a:r>
              <a:rPr lang="en-US" sz="1200" b="1" dirty="0"/>
              <a:t>22% of incarcerated abusers have a history of drug addiction.</a:t>
            </a:r>
          </a:p>
          <a:p>
            <a:r>
              <a:rPr lang="en-US" sz="1200" b="1" dirty="0"/>
              <a:t>Substance use is involved in up to 80% of child abuse cases.</a:t>
            </a:r>
          </a:p>
          <a:p>
            <a:r>
              <a:rPr lang="en-US" sz="1200" b="1" dirty="0"/>
              <a:t>Teens and young adults who were abused in childhood have a higher risk of addiction.</a:t>
            </a:r>
          </a:p>
          <a:p>
            <a:r>
              <a:rPr lang="en-US" sz="1200" b="1" dirty="0"/>
              <a:t>Serious physical violence occurs in 8-13% of all marriages.</a:t>
            </a:r>
          </a:p>
          <a:p>
            <a:r>
              <a:rPr lang="en-US" sz="1200" b="1" dirty="0"/>
              <a:t>Women who abuse substances are at a higher risk of domestic violence.</a:t>
            </a:r>
          </a:p>
        </p:txBody>
      </p:sp>
      <p:sp>
        <p:nvSpPr>
          <p:cNvPr id="4" name="Date Placeholder 3">
            <a:extLst>
              <a:ext uri="{FF2B5EF4-FFF2-40B4-BE49-F238E27FC236}">
                <a16:creationId xmlns:a16="http://schemas.microsoft.com/office/drawing/2014/main" id="{87325C6C-8DAA-0F73-604E-08C65B09506C}"/>
              </a:ext>
            </a:extLst>
          </p:cNvPr>
          <p:cNvSpPr>
            <a:spLocks noGrp="1"/>
          </p:cNvSpPr>
          <p:nvPr>
            <p:ph type="dt" sz="half" idx="10"/>
          </p:nvPr>
        </p:nvSpPr>
        <p:spPr/>
        <p:txBody>
          <a:body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23AA5ADB-3CEC-0B8A-5D82-EDDA9E0CE48C}"/>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E1949B2-63AF-0483-DC1F-905609314AB2}"/>
              </a:ext>
            </a:extLst>
          </p:cNvPr>
          <p:cNvSpPr>
            <a:spLocks noGrp="1"/>
          </p:cNvSpPr>
          <p:nvPr>
            <p:ph type="sldNum" sz="quarter" idx="12"/>
          </p:nvPr>
        </p:nvSpPr>
        <p:spPr/>
        <p:txBody>
          <a:bodyPr/>
          <a:lstStyle/>
          <a:p>
            <a:fld id="{294A09A9-5501-47C1-A89A-A340965A2BE2}" type="slidenum">
              <a:rPr lang="en-US" smtClean="0"/>
              <a:pPr/>
              <a:t>24</a:t>
            </a:fld>
            <a:endParaRPr lang="en-US" dirty="0"/>
          </a:p>
        </p:txBody>
      </p:sp>
    </p:spTree>
    <p:extLst>
      <p:ext uri="{BB962C8B-B14F-4D97-AF65-F5344CB8AC3E}">
        <p14:creationId xmlns:p14="http://schemas.microsoft.com/office/powerpoint/2010/main" val="1931425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2D235-5221-E1FF-BAF0-D5D5A5B3E645}"/>
              </a:ext>
            </a:extLst>
          </p:cNvPr>
          <p:cNvSpPr>
            <a:spLocks noGrp="1"/>
          </p:cNvSpPr>
          <p:nvPr>
            <p:ph type="title"/>
          </p:nvPr>
        </p:nvSpPr>
        <p:spPr/>
        <p:txBody>
          <a:bodyPr/>
          <a:lstStyle/>
          <a:p>
            <a:r>
              <a:rPr lang="en-US" dirty="0"/>
              <a:t>Using Substances to Cope!</a:t>
            </a:r>
          </a:p>
        </p:txBody>
      </p:sp>
      <p:sp>
        <p:nvSpPr>
          <p:cNvPr id="3" name="Content Placeholder 2">
            <a:extLst>
              <a:ext uri="{FF2B5EF4-FFF2-40B4-BE49-F238E27FC236}">
                <a16:creationId xmlns:a16="http://schemas.microsoft.com/office/drawing/2014/main" id="{0D1D990E-840C-A1CA-2BD9-FA3C64ED52C8}"/>
              </a:ext>
            </a:extLst>
          </p:cNvPr>
          <p:cNvSpPr>
            <a:spLocks noGrp="1"/>
          </p:cNvSpPr>
          <p:nvPr>
            <p:ph idx="1"/>
          </p:nvPr>
        </p:nvSpPr>
        <p:spPr/>
        <p:txBody>
          <a:bodyPr/>
          <a:lstStyle/>
          <a:p>
            <a:r>
              <a:rPr lang="en-US" sz="2400" dirty="0"/>
              <a:t>Many people cope with the trauma of intimate partner violence (IPV) by using drugs or alcohol.  For many survivors, this occasional coping method quickly turns into addiction—especially if you lack other coping strategies. Survivors of IPV also tend to have more severe addiction symptoms.</a:t>
            </a:r>
          </a:p>
          <a:p>
            <a:r>
              <a:rPr lang="en-US" sz="2400" dirty="0"/>
              <a:t>Physical injuries from IPV can also lead to addiction. For example, it’s common for IPV to result in chronic pain or traumatic brain injury. Both of these conditions increase your risk of addiction. But developing an addiction also increases your risk of experiencing IPV again, and this can quickly become a cycle. Seeking treatment can keep you safe from further violence. </a:t>
            </a:r>
          </a:p>
        </p:txBody>
      </p:sp>
      <p:sp>
        <p:nvSpPr>
          <p:cNvPr id="4" name="Date Placeholder 3">
            <a:extLst>
              <a:ext uri="{FF2B5EF4-FFF2-40B4-BE49-F238E27FC236}">
                <a16:creationId xmlns:a16="http://schemas.microsoft.com/office/drawing/2014/main" id="{106A3CC0-38A1-DAFE-C7AA-61AB5EDE1911}"/>
              </a:ext>
            </a:extLst>
          </p:cNvPr>
          <p:cNvSpPr>
            <a:spLocks noGrp="1"/>
          </p:cNvSpPr>
          <p:nvPr>
            <p:ph type="dt" sz="half" idx="2"/>
          </p:nvPr>
        </p:nvSpPr>
        <p:spPr/>
        <p:txBody>
          <a:bodyPr/>
          <a:lstStyle/>
          <a:p>
            <a:fld id="{7E7AB22C-8B7E-9B4A-8C65-396C3C874D86}" type="datetime1">
              <a:rPr lang="en-US" smtClean="0"/>
              <a:pPr/>
              <a:t>9/13/2024</a:t>
            </a:fld>
            <a:endParaRPr lang="en-US" dirty="0"/>
          </a:p>
        </p:txBody>
      </p:sp>
      <p:sp>
        <p:nvSpPr>
          <p:cNvPr id="5" name="Footer Placeholder 4">
            <a:extLst>
              <a:ext uri="{FF2B5EF4-FFF2-40B4-BE49-F238E27FC236}">
                <a16:creationId xmlns:a16="http://schemas.microsoft.com/office/drawing/2014/main" id="{62E2BF3F-A075-B2FA-87AC-CD9BBD4597D6}"/>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AC57D99B-AB87-5609-DD86-4DFD6239F5C0}"/>
              </a:ext>
            </a:extLst>
          </p:cNvPr>
          <p:cNvSpPr>
            <a:spLocks noGrp="1"/>
          </p:cNvSpPr>
          <p:nvPr>
            <p:ph type="sldNum" sz="quarter" idx="4"/>
          </p:nvPr>
        </p:nvSpPr>
        <p:spPr/>
        <p:txBody>
          <a:bodyPr/>
          <a:lstStyle/>
          <a:p>
            <a:fld id="{294A09A9-5501-47C1-A89A-A340965A2BE2}" type="slidenum">
              <a:rPr lang="en-US" smtClean="0"/>
              <a:pPr/>
              <a:t>25</a:t>
            </a:fld>
            <a:endParaRPr lang="en-US" dirty="0"/>
          </a:p>
        </p:txBody>
      </p:sp>
    </p:spTree>
    <p:extLst>
      <p:ext uri="{BB962C8B-B14F-4D97-AF65-F5344CB8AC3E}">
        <p14:creationId xmlns:p14="http://schemas.microsoft.com/office/powerpoint/2010/main" val="265156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71E71-8AF5-2D91-4874-95D7C851BAD7}"/>
              </a:ext>
            </a:extLst>
          </p:cNvPr>
          <p:cNvSpPr>
            <a:spLocks noGrp="1"/>
          </p:cNvSpPr>
          <p:nvPr>
            <p:ph type="title"/>
          </p:nvPr>
        </p:nvSpPr>
        <p:spPr>
          <a:xfrm>
            <a:off x="1167492" y="698156"/>
            <a:ext cx="9779183" cy="1458097"/>
          </a:xfrm>
        </p:spPr>
        <p:txBody>
          <a:bodyPr/>
          <a:lstStyle/>
          <a:p>
            <a:r>
              <a:rPr lang="en-US" sz="3200" dirty="0"/>
              <a:t>Special Considerations for Men Who Have Survived Domestic Violence </a:t>
            </a:r>
            <a:br>
              <a:rPr lang="en-US" dirty="0"/>
            </a:br>
            <a:endParaRPr lang="en-US" dirty="0"/>
          </a:p>
        </p:txBody>
      </p:sp>
      <p:sp>
        <p:nvSpPr>
          <p:cNvPr id="3" name="Text Placeholder 2">
            <a:extLst>
              <a:ext uri="{FF2B5EF4-FFF2-40B4-BE49-F238E27FC236}">
                <a16:creationId xmlns:a16="http://schemas.microsoft.com/office/drawing/2014/main" id="{6AB803CE-188A-E088-35D9-71D747FCA46A}"/>
              </a:ext>
            </a:extLst>
          </p:cNvPr>
          <p:cNvSpPr>
            <a:spLocks noGrp="1"/>
          </p:cNvSpPr>
          <p:nvPr>
            <p:ph type="body" idx="1"/>
          </p:nvPr>
        </p:nvSpPr>
        <p:spPr>
          <a:xfrm>
            <a:off x="1167492" y="2156253"/>
            <a:ext cx="9779183" cy="3933397"/>
          </a:xfrm>
        </p:spPr>
        <p:txBody>
          <a:bodyPr/>
          <a:lstStyle/>
          <a:p>
            <a:r>
              <a:rPr lang="en-US" sz="2800" dirty="0"/>
              <a:t>Although most research focuses on women survivors, 25-50% of people who survive IPV each year are men.  And like women, studies show that male survivors of domestic violence are more likely to develop addiction. But the cultural stigma that male survivors face can be a barrier to treatment and recovery. </a:t>
            </a:r>
          </a:p>
        </p:txBody>
      </p:sp>
      <p:sp>
        <p:nvSpPr>
          <p:cNvPr id="4" name="Date Placeholder 3">
            <a:extLst>
              <a:ext uri="{FF2B5EF4-FFF2-40B4-BE49-F238E27FC236}">
                <a16:creationId xmlns:a16="http://schemas.microsoft.com/office/drawing/2014/main" id="{A01B415A-47B1-99CB-B49F-92F4123D4D37}"/>
              </a:ext>
            </a:extLst>
          </p:cNvPr>
          <p:cNvSpPr>
            <a:spLocks noGrp="1"/>
          </p:cNvSpPr>
          <p:nvPr>
            <p:ph type="dt" sz="half" idx="10"/>
          </p:nvPr>
        </p:nvSpPr>
        <p:spPr/>
        <p:txBody>
          <a:body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0A4B6FB9-FF97-F8A8-BAFA-0E269D655A34}"/>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E29C5080-77F6-030D-7656-1DCB9E2E76FC}"/>
              </a:ext>
            </a:extLst>
          </p:cNvPr>
          <p:cNvSpPr>
            <a:spLocks noGrp="1"/>
          </p:cNvSpPr>
          <p:nvPr>
            <p:ph type="sldNum" sz="quarter" idx="12"/>
          </p:nvPr>
        </p:nvSpPr>
        <p:spPr/>
        <p:txBody>
          <a:bodyPr/>
          <a:lstStyle/>
          <a:p>
            <a:fld id="{294A09A9-5501-47C1-A89A-A340965A2BE2}" type="slidenum">
              <a:rPr lang="en-US" smtClean="0"/>
              <a:pPr/>
              <a:t>26</a:t>
            </a:fld>
            <a:endParaRPr lang="en-US" dirty="0"/>
          </a:p>
        </p:txBody>
      </p:sp>
    </p:spTree>
    <p:extLst>
      <p:ext uri="{BB962C8B-B14F-4D97-AF65-F5344CB8AC3E}">
        <p14:creationId xmlns:p14="http://schemas.microsoft.com/office/powerpoint/2010/main" val="260785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27725-06B9-C38E-DE2E-8F20D7CDDC47}"/>
              </a:ext>
            </a:extLst>
          </p:cNvPr>
          <p:cNvSpPr>
            <a:spLocks noGrp="1"/>
          </p:cNvSpPr>
          <p:nvPr>
            <p:ph type="title"/>
          </p:nvPr>
        </p:nvSpPr>
        <p:spPr/>
        <p:txBody>
          <a:bodyPr/>
          <a:lstStyle/>
          <a:p>
            <a:r>
              <a:rPr lang="en-US" dirty="0"/>
              <a:t>DV and Substance Use</a:t>
            </a:r>
          </a:p>
        </p:txBody>
      </p:sp>
      <p:sp>
        <p:nvSpPr>
          <p:cNvPr id="3" name="Content Placeholder 2">
            <a:extLst>
              <a:ext uri="{FF2B5EF4-FFF2-40B4-BE49-F238E27FC236}">
                <a16:creationId xmlns:a16="http://schemas.microsoft.com/office/drawing/2014/main" id="{47AE48B8-487A-4A44-A8E7-DBFDC987DFA0}"/>
              </a:ext>
            </a:extLst>
          </p:cNvPr>
          <p:cNvSpPr>
            <a:spLocks noGrp="1"/>
          </p:cNvSpPr>
          <p:nvPr>
            <p:ph idx="1"/>
          </p:nvPr>
        </p:nvSpPr>
        <p:spPr/>
        <p:txBody>
          <a:bodyPr/>
          <a:lstStyle/>
          <a:p>
            <a:r>
              <a:rPr lang="en-US" dirty="0"/>
              <a:t>It’s important to note that most people experiencing addiction are not violent towards others. However, the influence of drugs or alcohol can make people with violent tendencies more likely to act on them.</a:t>
            </a:r>
          </a:p>
        </p:txBody>
      </p:sp>
      <p:sp>
        <p:nvSpPr>
          <p:cNvPr id="4" name="Date Placeholder 3">
            <a:extLst>
              <a:ext uri="{FF2B5EF4-FFF2-40B4-BE49-F238E27FC236}">
                <a16:creationId xmlns:a16="http://schemas.microsoft.com/office/drawing/2014/main" id="{85E672A4-8C5C-5D8B-897A-B9EDBE9C5EEC}"/>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B1A22B73-45B9-C5AA-2238-DA05799E41D5}"/>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0E89DF2-DBA8-CA04-0AF4-33DFEA453377}"/>
              </a:ext>
            </a:extLst>
          </p:cNvPr>
          <p:cNvSpPr>
            <a:spLocks noGrp="1"/>
          </p:cNvSpPr>
          <p:nvPr>
            <p:ph type="sldNum" sz="quarter" idx="4"/>
          </p:nvPr>
        </p:nvSpPr>
        <p:spPr/>
        <p:txBody>
          <a:bodyPr/>
          <a:lstStyle/>
          <a:p>
            <a:fld id="{294A09A9-5501-47C1-A89A-A340965A2BE2}" type="slidenum">
              <a:rPr lang="en-US" smtClean="0"/>
              <a:pPr/>
              <a:t>27</a:t>
            </a:fld>
            <a:endParaRPr lang="en-US" dirty="0"/>
          </a:p>
        </p:txBody>
      </p:sp>
    </p:spTree>
    <p:extLst>
      <p:ext uri="{BB962C8B-B14F-4D97-AF65-F5344CB8AC3E}">
        <p14:creationId xmlns:p14="http://schemas.microsoft.com/office/powerpoint/2010/main" val="1782597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84DE5-9BFC-6BE6-E4E9-CDA169D80A87}"/>
              </a:ext>
            </a:extLst>
          </p:cNvPr>
          <p:cNvSpPr>
            <a:spLocks noGrp="1"/>
          </p:cNvSpPr>
          <p:nvPr>
            <p:ph type="title"/>
          </p:nvPr>
        </p:nvSpPr>
        <p:spPr/>
        <p:txBody>
          <a:bodyPr/>
          <a:lstStyle/>
          <a:p>
            <a:r>
              <a:rPr lang="en-US" dirty="0"/>
              <a:t>DV and Substance Use</a:t>
            </a:r>
          </a:p>
        </p:txBody>
      </p:sp>
      <p:sp>
        <p:nvSpPr>
          <p:cNvPr id="3" name="Content Placeholder 2">
            <a:extLst>
              <a:ext uri="{FF2B5EF4-FFF2-40B4-BE49-F238E27FC236}">
                <a16:creationId xmlns:a16="http://schemas.microsoft.com/office/drawing/2014/main" id="{C7AF14D6-4A56-6842-CB8E-532CD8815BD6}"/>
              </a:ext>
            </a:extLst>
          </p:cNvPr>
          <p:cNvSpPr>
            <a:spLocks noGrp="1"/>
          </p:cNvSpPr>
          <p:nvPr>
            <p:ph idx="1"/>
          </p:nvPr>
        </p:nvSpPr>
        <p:spPr/>
        <p:txBody>
          <a:bodyPr/>
          <a:lstStyle/>
          <a:p>
            <a:r>
              <a:rPr lang="en-US" dirty="0"/>
              <a:t>By definition, being drunk or high changes your brain chemistry. As a result, drinking or using drugs can change the way you think, feel, and react to stress. You might be less capable of controlling your anger, making violence more likely. Ongoing drug use increases your risk of violent behavior7 over time. </a:t>
            </a:r>
            <a:r>
              <a:rPr lang="en-US" sz="1600" dirty="0"/>
              <a:t>(The Link Between Substance Abuse and Domestic Violence: Understanding and Breaking the Cycle, May 31</a:t>
            </a:r>
            <a:r>
              <a:rPr lang="en-US" sz="1600" baseline="30000" dirty="0"/>
              <a:t>st</a:t>
            </a:r>
            <a:r>
              <a:rPr lang="en-US" sz="1600" dirty="0"/>
              <a:t>, 2023).</a:t>
            </a:r>
          </a:p>
        </p:txBody>
      </p:sp>
      <p:sp>
        <p:nvSpPr>
          <p:cNvPr id="4" name="Date Placeholder 3">
            <a:extLst>
              <a:ext uri="{FF2B5EF4-FFF2-40B4-BE49-F238E27FC236}">
                <a16:creationId xmlns:a16="http://schemas.microsoft.com/office/drawing/2014/main" id="{E8A82E82-0FE2-B666-85F7-A44A59FF7668}"/>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362E26AF-3408-FF2E-1F39-0C83AFD30EBA}"/>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AB1BF39F-E9D8-166E-2CFD-F5FBCFB9E83E}"/>
              </a:ext>
            </a:extLst>
          </p:cNvPr>
          <p:cNvSpPr>
            <a:spLocks noGrp="1"/>
          </p:cNvSpPr>
          <p:nvPr>
            <p:ph type="sldNum" sz="quarter" idx="4"/>
          </p:nvPr>
        </p:nvSpPr>
        <p:spPr/>
        <p:txBody>
          <a:bodyPr/>
          <a:lstStyle/>
          <a:p>
            <a:fld id="{294A09A9-5501-47C1-A89A-A340965A2BE2}" type="slidenum">
              <a:rPr lang="en-US" smtClean="0"/>
              <a:pPr/>
              <a:t>28</a:t>
            </a:fld>
            <a:endParaRPr lang="en-US" dirty="0"/>
          </a:p>
        </p:txBody>
      </p:sp>
    </p:spTree>
    <p:extLst>
      <p:ext uri="{BB962C8B-B14F-4D97-AF65-F5344CB8AC3E}">
        <p14:creationId xmlns:p14="http://schemas.microsoft.com/office/powerpoint/2010/main" val="466028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E433-195C-4558-A5ED-CA377D1BAB95}"/>
              </a:ext>
            </a:extLst>
          </p:cNvPr>
          <p:cNvSpPr>
            <a:spLocks noGrp="1"/>
          </p:cNvSpPr>
          <p:nvPr>
            <p:ph type="title"/>
          </p:nvPr>
        </p:nvSpPr>
        <p:spPr/>
        <p:txBody>
          <a:bodyPr/>
          <a:lstStyle/>
          <a:p>
            <a:r>
              <a:rPr lang="en-US" dirty="0"/>
              <a:t>DV and Substance Use</a:t>
            </a:r>
          </a:p>
        </p:txBody>
      </p:sp>
      <p:sp>
        <p:nvSpPr>
          <p:cNvPr id="3" name="Content Placeholder 2">
            <a:extLst>
              <a:ext uri="{FF2B5EF4-FFF2-40B4-BE49-F238E27FC236}">
                <a16:creationId xmlns:a16="http://schemas.microsoft.com/office/drawing/2014/main" id="{777D9A7E-AC14-11D2-9A81-1159AD562BC3}"/>
              </a:ext>
            </a:extLst>
          </p:cNvPr>
          <p:cNvSpPr>
            <a:spLocks noGrp="1"/>
          </p:cNvSpPr>
          <p:nvPr>
            <p:ph idx="1"/>
          </p:nvPr>
        </p:nvSpPr>
        <p:spPr/>
        <p:txBody>
          <a:bodyPr/>
          <a:lstStyle/>
          <a:p>
            <a:r>
              <a:rPr lang="en-US" dirty="0"/>
              <a:t>Social norms can also contribute to higher rates of violence. In some cultures, “I was drunk” is an acceptable excuse for a wide range of negative behavior, from telling secrets to picking fights. When people feel like they can blame their actions on substances, they may drink or use drugs to justify ongoing violence. This mindset can also prevent them from getting the help they need.</a:t>
            </a:r>
          </a:p>
        </p:txBody>
      </p:sp>
      <p:sp>
        <p:nvSpPr>
          <p:cNvPr id="4" name="Date Placeholder 3">
            <a:extLst>
              <a:ext uri="{FF2B5EF4-FFF2-40B4-BE49-F238E27FC236}">
                <a16:creationId xmlns:a16="http://schemas.microsoft.com/office/drawing/2014/main" id="{1A465422-6F4D-E978-8FA7-9631A69901D4}"/>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3A7F88E0-3EFB-D5E2-410F-80A2F750E363}"/>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260D02D5-99E8-64A6-24AC-857334742F08}"/>
              </a:ext>
            </a:extLst>
          </p:cNvPr>
          <p:cNvSpPr>
            <a:spLocks noGrp="1"/>
          </p:cNvSpPr>
          <p:nvPr>
            <p:ph type="sldNum" sz="quarter" idx="4"/>
          </p:nvPr>
        </p:nvSpPr>
        <p:spPr/>
        <p:txBody>
          <a:bodyPr/>
          <a:lstStyle/>
          <a:p>
            <a:fld id="{294A09A9-5501-47C1-A89A-A340965A2BE2}" type="slidenum">
              <a:rPr lang="en-US" smtClean="0"/>
              <a:pPr/>
              <a:t>29</a:t>
            </a:fld>
            <a:endParaRPr lang="en-US" dirty="0"/>
          </a:p>
        </p:txBody>
      </p:sp>
    </p:spTree>
    <p:extLst>
      <p:ext uri="{BB962C8B-B14F-4D97-AF65-F5344CB8AC3E}">
        <p14:creationId xmlns:p14="http://schemas.microsoft.com/office/powerpoint/2010/main" val="120559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C1C6-E608-5BF3-A55A-5A16CCD0EA3F}"/>
              </a:ext>
            </a:extLst>
          </p:cNvPr>
          <p:cNvSpPr>
            <a:spLocks noGrp="1"/>
          </p:cNvSpPr>
          <p:nvPr>
            <p:ph type="title"/>
          </p:nvPr>
        </p:nvSpPr>
        <p:spPr>
          <a:xfrm>
            <a:off x="1167492" y="381001"/>
            <a:ext cx="9779183" cy="434545"/>
          </a:xfrm>
        </p:spPr>
        <p:txBody>
          <a:bodyPr/>
          <a:lstStyle/>
          <a:p>
            <a:r>
              <a:rPr lang="en-US" dirty="0"/>
              <a:t>A Case</a:t>
            </a:r>
          </a:p>
        </p:txBody>
      </p:sp>
      <p:sp>
        <p:nvSpPr>
          <p:cNvPr id="3" name="Content Placeholder 2">
            <a:extLst>
              <a:ext uri="{FF2B5EF4-FFF2-40B4-BE49-F238E27FC236}">
                <a16:creationId xmlns:a16="http://schemas.microsoft.com/office/drawing/2014/main" id="{C6187623-F026-BFDD-FC8C-7DF45DF04099}"/>
              </a:ext>
            </a:extLst>
          </p:cNvPr>
          <p:cNvSpPr>
            <a:spLocks noGrp="1"/>
          </p:cNvSpPr>
          <p:nvPr>
            <p:ph idx="1"/>
          </p:nvPr>
        </p:nvSpPr>
        <p:spPr>
          <a:xfrm>
            <a:off x="1167493" y="877331"/>
            <a:ext cx="9779182" cy="4506952"/>
          </a:xfrm>
        </p:spPr>
        <p:txBody>
          <a:bodyPr/>
          <a:lstStyle/>
          <a:p>
            <a:r>
              <a:rPr lang="en-US" sz="2000" dirty="0"/>
              <a:t>Julie is a 37 yr. old that’s been dating Marcus for 4 years now.  He has an 8 yr. old son from a previous relationship, and she has a 12 yr. old daughter from her first marriage, they are all living together in a rented house.  Marcus is often gone out of town for work and Julie is the primary caregiver for his son when he’s gone.  Marcus can be demeaning and will regularly put Julie down, will use her anxiety against her, and often tells her she is lucky to have him and couldn’t find a guy that would put up with her. She recently discovered that he is cheating on her and when confronted he became threatening and tried to convince her it was all in her head.  He often ridicules her for her weight and not having things together and often tells her that other women would never complain about his behavior towards her. Julie has a history of drinking alcohol and smoking weed going back to high school but had discontinued most of this when she started college and became an LPN.  She was introduced to methamphetamine by Marcus shortly after they began dating and she has had prior attempts to stop using the drug but rarely can achieve more than a few days of sobriety.  Marcus often encourages her to use it but will also demean her for doing so and tells her she is “just another dopehead”, and will at times threaten to call child protective services on her.</a:t>
            </a:r>
          </a:p>
        </p:txBody>
      </p:sp>
      <p:sp>
        <p:nvSpPr>
          <p:cNvPr id="4" name="Date Placeholder 3">
            <a:extLst>
              <a:ext uri="{FF2B5EF4-FFF2-40B4-BE49-F238E27FC236}">
                <a16:creationId xmlns:a16="http://schemas.microsoft.com/office/drawing/2014/main" id="{A692866C-3C91-51BD-FC5A-C0498072A103}"/>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44D699A4-B3BA-5E33-9898-0C05600DDCC0}"/>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4F72DC19-9264-500C-E6FA-FDB71C79BAAF}"/>
              </a:ext>
            </a:extLst>
          </p:cNvPr>
          <p:cNvSpPr>
            <a:spLocks noGrp="1"/>
          </p:cNvSpPr>
          <p:nvPr>
            <p:ph type="sldNum" sz="quarter" idx="4"/>
          </p:nvPr>
        </p:nvSpPr>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688100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E63EF-7087-4A5F-5240-38CFE3B7811A}"/>
              </a:ext>
            </a:extLst>
          </p:cNvPr>
          <p:cNvSpPr>
            <a:spLocks noGrp="1"/>
          </p:cNvSpPr>
          <p:nvPr>
            <p:ph type="title"/>
          </p:nvPr>
        </p:nvSpPr>
        <p:spPr/>
        <p:txBody>
          <a:bodyPr/>
          <a:lstStyle/>
          <a:p>
            <a:r>
              <a:rPr lang="en-US" dirty="0"/>
              <a:t>DV and Substance Use</a:t>
            </a:r>
          </a:p>
        </p:txBody>
      </p:sp>
      <p:sp>
        <p:nvSpPr>
          <p:cNvPr id="3" name="Content Placeholder 2">
            <a:extLst>
              <a:ext uri="{FF2B5EF4-FFF2-40B4-BE49-F238E27FC236}">
                <a16:creationId xmlns:a16="http://schemas.microsoft.com/office/drawing/2014/main" id="{C538AEA7-2A7D-B583-A007-09AA63BBED6E}"/>
              </a:ext>
            </a:extLst>
          </p:cNvPr>
          <p:cNvSpPr>
            <a:spLocks noGrp="1"/>
          </p:cNvSpPr>
          <p:nvPr>
            <p:ph idx="1"/>
          </p:nvPr>
        </p:nvSpPr>
        <p:spPr/>
        <p:txBody>
          <a:bodyPr/>
          <a:lstStyle/>
          <a:p>
            <a:r>
              <a:rPr lang="en-US" dirty="0"/>
              <a:t>Women experiencing alcohol or drug addiction are also more likely to become victims of domestic violence. However, studies show that this often relates to their partners’ substance abuse issues even more than their own.</a:t>
            </a:r>
          </a:p>
          <a:p>
            <a:endParaRPr lang="en-US" dirty="0"/>
          </a:p>
          <a:p>
            <a:r>
              <a:rPr lang="en-US" dirty="0"/>
              <a:t>Substance use doesn’t cause domestic violence. And blaming violence on a person’s addiction—whether they’re the survivor or the perpetrator—removes the abuser’s responsibility.</a:t>
            </a:r>
          </a:p>
        </p:txBody>
      </p:sp>
      <p:sp>
        <p:nvSpPr>
          <p:cNvPr id="4" name="Date Placeholder 3">
            <a:extLst>
              <a:ext uri="{FF2B5EF4-FFF2-40B4-BE49-F238E27FC236}">
                <a16:creationId xmlns:a16="http://schemas.microsoft.com/office/drawing/2014/main" id="{ADEE2C52-1F1E-0915-5DDC-54D2ECE91410}"/>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7E1AFE6F-E282-04F1-32E6-D5BBB60FEB13}"/>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2ABD52A-ACA0-DCAE-B456-989439A62C77}"/>
              </a:ext>
            </a:extLst>
          </p:cNvPr>
          <p:cNvSpPr>
            <a:spLocks noGrp="1"/>
          </p:cNvSpPr>
          <p:nvPr>
            <p:ph type="sldNum" sz="quarter" idx="4"/>
          </p:nvPr>
        </p:nvSpPr>
        <p:spPr/>
        <p:txBody>
          <a:bodyPr/>
          <a:lstStyle/>
          <a:p>
            <a:fld id="{294A09A9-5501-47C1-A89A-A340965A2BE2}" type="slidenum">
              <a:rPr lang="en-US" smtClean="0"/>
              <a:pPr/>
              <a:t>30</a:t>
            </a:fld>
            <a:endParaRPr lang="en-US" dirty="0"/>
          </a:p>
        </p:txBody>
      </p:sp>
    </p:spTree>
    <p:extLst>
      <p:ext uri="{BB962C8B-B14F-4D97-AF65-F5344CB8AC3E}">
        <p14:creationId xmlns:p14="http://schemas.microsoft.com/office/powerpoint/2010/main" val="332279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3D9F-4C0B-367B-B271-F1BB6271868F}"/>
              </a:ext>
            </a:extLst>
          </p:cNvPr>
          <p:cNvSpPr>
            <a:spLocks noGrp="1"/>
          </p:cNvSpPr>
          <p:nvPr>
            <p:ph type="title"/>
          </p:nvPr>
        </p:nvSpPr>
        <p:spPr>
          <a:xfrm>
            <a:off x="1167492" y="381000"/>
            <a:ext cx="9779183" cy="1793789"/>
          </a:xfrm>
        </p:spPr>
        <p:txBody>
          <a:bodyPr/>
          <a:lstStyle/>
          <a:p>
            <a:r>
              <a:rPr lang="en-US" sz="3200" dirty="0"/>
              <a:t>Treatment for Addiction and Domestic Violence-Related Trauma</a:t>
            </a:r>
            <a:br>
              <a:rPr lang="en-US" dirty="0"/>
            </a:br>
            <a:endParaRPr lang="en-US" dirty="0"/>
          </a:p>
        </p:txBody>
      </p:sp>
      <p:sp>
        <p:nvSpPr>
          <p:cNvPr id="3" name="Content Placeholder 2">
            <a:extLst>
              <a:ext uri="{FF2B5EF4-FFF2-40B4-BE49-F238E27FC236}">
                <a16:creationId xmlns:a16="http://schemas.microsoft.com/office/drawing/2014/main" id="{7CF0D686-A8BD-39BE-F634-0856A1EA833F}"/>
              </a:ext>
            </a:extLst>
          </p:cNvPr>
          <p:cNvSpPr>
            <a:spLocks noGrp="1"/>
          </p:cNvSpPr>
          <p:nvPr>
            <p:ph idx="1"/>
          </p:nvPr>
        </p:nvSpPr>
        <p:spPr/>
        <p:txBody>
          <a:bodyPr/>
          <a:lstStyle/>
          <a:p>
            <a:r>
              <a:rPr lang="en-US" sz="3200" dirty="0"/>
              <a:t>When you’re recovering from abuse and addiction, it’s ideal to find treatment that addresses both at the same time. Studies show that comprehensive treatment is more effective than seeking help for trauma and addiction separately. </a:t>
            </a:r>
          </a:p>
        </p:txBody>
      </p:sp>
      <p:sp>
        <p:nvSpPr>
          <p:cNvPr id="4" name="Date Placeholder 3">
            <a:extLst>
              <a:ext uri="{FF2B5EF4-FFF2-40B4-BE49-F238E27FC236}">
                <a16:creationId xmlns:a16="http://schemas.microsoft.com/office/drawing/2014/main" id="{75269599-28A5-7035-4CBD-9FAB82F31B89}"/>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7D611068-931A-4374-E394-C6D9A164CA4C}"/>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8DEE7669-693F-CB1A-90AF-5B6681500529}"/>
              </a:ext>
            </a:extLst>
          </p:cNvPr>
          <p:cNvSpPr>
            <a:spLocks noGrp="1"/>
          </p:cNvSpPr>
          <p:nvPr>
            <p:ph type="sldNum" sz="quarter" idx="4"/>
          </p:nvPr>
        </p:nvSpPr>
        <p:spPr/>
        <p:txBody>
          <a:bodyPr/>
          <a:lstStyle/>
          <a:p>
            <a:fld id="{294A09A9-5501-47C1-A89A-A340965A2BE2}" type="slidenum">
              <a:rPr lang="en-US" smtClean="0"/>
              <a:pPr/>
              <a:t>31</a:t>
            </a:fld>
            <a:endParaRPr lang="en-US" dirty="0"/>
          </a:p>
        </p:txBody>
      </p:sp>
    </p:spTree>
    <p:extLst>
      <p:ext uri="{BB962C8B-B14F-4D97-AF65-F5344CB8AC3E}">
        <p14:creationId xmlns:p14="http://schemas.microsoft.com/office/powerpoint/2010/main" val="941351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9040-A56F-870F-6BD9-AE6F9DFB59A5}"/>
              </a:ext>
            </a:extLst>
          </p:cNvPr>
          <p:cNvSpPr>
            <a:spLocks noGrp="1"/>
          </p:cNvSpPr>
          <p:nvPr>
            <p:ph type="title"/>
          </p:nvPr>
        </p:nvSpPr>
        <p:spPr>
          <a:xfrm>
            <a:off x="1365422" y="381000"/>
            <a:ext cx="9581253" cy="978243"/>
          </a:xfrm>
        </p:spPr>
        <p:txBody>
          <a:bodyPr/>
          <a:lstStyle/>
          <a:p>
            <a:r>
              <a:rPr lang="en-US" dirty="0"/>
              <a:t>Treatment Aspects </a:t>
            </a:r>
          </a:p>
        </p:txBody>
      </p:sp>
      <p:sp>
        <p:nvSpPr>
          <p:cNvPr id="3" name="Content Placeholder 2">
            <a:extLst>
              <a:ext uri="{FF2B5EF4-FFF2-40B4-BE49-F238E27FC236}">
                <a16:creationId xmlns:a16="http://schemas.microsoft.com/office/drawing/2014/main" id="{F046AC91-2310-F9C1-080C-5CC99E1AFDC2}"/>
              </a:ext>
            </a:extLst>
          </p:cNvPr>
          <p:cNvSpPr>
            <a:spLocks noGrp="1"/>
          </p:cNvSpPr>
          <p:nvPr>
            <p:ph idx="1"/>
          </p:nvPr>
        </p:nvSpPr>
        <p:spPr>
          <a:xfrm>
            <a:off x="549876" y="1706563"/>
            <a:ext cx="11158151" cy="3677719"/>
          </a:xfrm>
        </p:spPr>
        <p:txBody>
          <a:bodyPr/>
          <a:lstStyle/>
          <a:p>
            <a:r>
              <a:rPr lang="en-US" dirty="0"/>
              <a:t>Most treatment programs that address both addiction and domestic violence offer </a:t>
            </a:r>
            <a:r>
              <a:rPr lang="en-US" b="1" dirty="0"/>
              <a:t>trauma-informed care</a:t>
            </a:r>
            <a:r>
              <a:rPr lang="en-US" dirty="0"/>
              <a:t>. Trauma affects everyone differently, and its impacts can be surprising. A trauma-informed approach accounts for your unique needs during recovery, even as those needs change.</a:t>
            </a:r>
          </a:p>
          <a:p>
            <a:r>
              <a:rPr lang="en-US" dirty="0"/>
              <a:t>Recognizing your triggers and respecting your boundaries is a huge part of this. For example, you’ll be able to say “stop” at any point in therapy, and take a break or change the subject. The physical environment will also be conducive to healing with well-lit common areas, no loud noises, and safety features like security personnel at entrances and exits. </a:t>
            </a:r>
          </a:p>
        </p:txBody>
      </p:sp>
      <p:sp>
        <p:nvSpPr>
          <p:cNvPr id="4" name="Date Placeholder 3">
            <a:extLst>
              <a:ext uri="{FF2B5EF4-FFF2-40B4-BE49-F238E27FC236}">
                <a16:creationId xmlns:a16="http://schemas.microsoft.com/office/drawing/2014/main" id="{D5B0C1C5-E407-C92B-6143-B211D9FFF695}"/>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58172EF7-8B0B-96F0-8DCC-44016DA8A158}"/>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E0D0A5D7-37F2-0290-545E-228A65D8C682}"/>
              </a:ext>
            </a:extLst>
          </p:cNvPr>
          <p:cNvSpPr>
            <a:spLocks noGrp="1"/>
          </p:cNvSpPr>
          <p:nvPr>
            <p:ph type="sldNum" sz="quarter" idx="4"/>
          </p:nvPr>
        </p:nvSpPr>
        <p:spPr/>
        <p:txBody>
          <a:bodyPr/>
          <a:lstStyle/>
          <a:p>
            <a:fld id="{294A09A9-5501-47C1-A89A-A340965A2BE2}" type="slidenum">
              <a:rPr lang="en-US" smtClean="0"/>
              <a:pPr/>
              <a:t>32</a:t>
            </a:fld>
            <a:endParaRPr lang="en-US" dirty="0"/>
          </a:p>
        </p:txBody>
      </p:sp>
    </p:spTree>
    <p:extLst>
      <p:ext uri="{BB962C8B-B14F-4D97-AF65-F5344CB8AC3E}">
        <p14:creationId xmlns:p14="http://schemas.microsoft.com/office/powerpoint/2010/main" val="1733646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9F96-C169-004E-E471-2851932067F6}"/>
              </a:ext>
            </a:extLst>
          </p:cNvPr>
          <p:cNvSpPr>
            <a:spLocks noGrp="1"/>
          </p:cNvSpPr>
          <p:nvPr>
            <p:ph type="title"/>
          </p:nvPr>
        </p:nvSpPr>
        <p:spPr/>
        <p:txBody>
          <a:bodyPr/>
          <a:lstStyle/>
          <a:p>
            <a:r>
              <a:rPr lang="en-US" dirty="0"/>
              <a:t>Trauma-Informed</a:t>
            </a:r>
          </a:p>
        </p:txBody>
      </p:sp>
      <p:sp>
        <p:nvSpPr>
          <p:cNvPr id="3" name="Text Placeholder 2">
            <a:extLst>
              <a:ext uri="{FF2B5EF4-FFF2-40B4-BE49-F238E27FC236}">
                <a16:creationId xmlns:a16="http://schemas.microsoft.com/office/drawing/2014/main" id="{5F7C7D17-2357-18E8-DE62-C0CF50AB9A04}"/>
              </a:ext>
            </a:extLst>
          </p:cNvPr>
          <p:cNvSpPr>
            <a:spLocks noGrp="1"/>
          </p:cNvSpPr>
          <p:nvPr>
            <p:ph type="body" idx="1"/>
          </p:nvPr>
        </p:nvSpPr>
        <p:spPr/>
        <p:txBody>
          <a:bodyPr/>
          <a:lstStyle/>
          <a:p>
            <a:r>
              <a:rPr lang="en-US" sz="3200" dirty="0"/>
              <a:t>Acute Trauma</a:t>
            </a:r>
          </a:p>
          <a:p>
            <a:r>
              <a:rPr lang="en-US" sz="3200" dirty="0"/>
              <a:t>Chronic Trauma</a:t>
            </a:r>
          </a:p>
          <a:p>
            <a:r>
              <a:rPr lang="en-US" sz="3200" dirty="0"/>
              <a:t>Complex Trauma</a:t>
            </a:r>
          </a:p>
        </p:txBody>
      </p:sp>
      <p:sp>
        <p:nvSpPr>
          <p:cNvPr id="4" name="Date Placeholder 3">
            <a:extLst>
              <a:ext uri="{FF2B5EF4-FFF2-40B4-BE49-F238E27FC236}">
                <a16:creationId xmlns:a16="http://schemas.microsoft.com/office/drawing/2014/main" id="{3653DFA1-67E4-09A7-B82D-526D54BFC835}"/>
              </a:ext>
            </a:extLst>
          </p:cNvPr>
          <p:cNvSpPr>
            <a:spLocks noGrp="1"/>
          </p:cNvSpPr>
          <p:nvPr>
            <p:ph type="dt" sz="half" idx="10"/>
          </p:nvPr>
        </p:nvSpPr>
        <p:spPr/>
        <p:txBody>
          <a:body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EDBD3A1F-E9F6-A26D-68EA-657A37790340}"/>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D348D90A-B508-7DBC-7EF0-F431CE6BBBDA}"/>
              </a:ext>
            </a:extLst>
          </p:cNvPr>
          <p:cNvSpPr>
            <a:spLocks noGrp="1"/>
          </p:cNvSpPr>
          <p:nvPr>
            <p:ph type="sldNum" sz="quarter" idx="12"/>
          </p:nvPr>
        </p:nvSpPr>
        <p:spPr/>
        <p:txBody>
          <a:bodyPr/>
          <a:lstStyle/>
          <a:p>
            <a:fld id="{294A09A9-5501-47C1-A89A-A340965A2BE2}" type="slidenum">
              <a:rPr lang="en-US" smtClean="0"/>
              <a:pPr/>
              <a:t>33</a:t>
            </a:fld>
            <a:endParaRPr lang="en-US" dirty="0"/>
          </a:p>
        </p:txBody>
      </p:sp>
    </p:spTree>
    <p:extLst>
      <p:ext uri="{BB962C8B-B14F-4D97-AF65-F5344CB8AC3E}">
        <p14:creationId xmlns:p14="http://schemas.microsoft.com/office/powerpoint/2010/main" val="2406060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1CBD8-F95E-D1E6-BD10-F5A7112B5D71}"/>
              </a:ext>
            </a:extLst>
          </p:cNvPr>
          <p:cNvSpPr>
            <a:spLocks noGrp="1"/>
          </p:cNvSpPr>
          <p:nvPr>
            <p:ph type="title"/>
          </p:nvPr>
        </p:nvSpPr>
        <p:spPr/>
        <p:txBody>
          <a:bodyPr/>
          <a:lstStyle/>
          <a:p>
            <a:r>
              <a:rPr lang="en-US" dirty="0"/>
              <a:t>Treatment Aspects</a:t>
            </a:r>
          </a:p>
        </p:txBody>
      </p:sp>
      <p:sp>
        <p:nvSpPr>
          <p:cNvPr id="3" name="Content Placeholder 2">
            <a:extLst>
              <a:ext uri="{FF2B5EF4-FFF2-40B4-BE49-F238E27FC236}">
                <a16:creationId xmlns:a16="http://schemas.microsoft.com/office/drawing/2014/main" id="{B9256274-2052-F0C8-2B1D-26F4A6E23BD7}"/>
              </a:ext>
            </a:extLst>
          </p:cNvPr>
          <p:cNvSpPr>
            <a:spLocks noGrp="1"/>
          </p:cNvSpPr>
          <p:nvPr>
            <p:ph idx="1"/>
          </p:nvPr>
        </p:nvSpPr>
        <p:spPr/>
        <p:txBody>
          <a:bodyPr/>
          <a:lstStyle/>
          <a:p>
            <a:r>
              <a:rPr lang="en-US" dirty="0"/>
              <a:t>Integrated treatment also accounts for the role of trauma in addiction.  For example, if you’re in cognitive behavioral therapy (CBT), you might learn how to cope with trauma triggers without using drugs or alcohol. These skills can help you navigate long-term recovery from both conditions.</a:t>
            </a:r>
          </a:p>
          <a:p>
            <a:endParaRPr lang="en-US" dirty="0"/>
          </a:p>
          <a:p>
            <a:r>
              <a:rPr lang="en-US" dirty="0"/>
              <a:t>The benefits of EMDR!!</a:t>
            </a:r>
          </a:p>
          <a:p>
            <a:r>
              <a:rPr lang="en-US" dirty="0"/>
              <a:t>The benefits of Mindfulness!!</a:t>
            </a:r>
          </a:p>
          <a:p>
            <a:r>
              <a:rPr lang="en-US" dirty="0"/>
              <a:t>The benefits of Exercise!!</a:t>
            </a:r>
          </a:p>
        </p:txBody>
      </p:sp>
      <p:sp>
        <p:nvSpPr>
          <p:cNvPr id="4" name="Date Placeholder 3">
            <a:extLst>
              <a:ext uri="{FF2B5EF4-FFF2-40B4-BE49-F238E27FC236}">
                <a16:creationId xmlns:a16="http://schemas.microsoft.com/office/drawing/2014/main" id="{3B31F3EE-7084-9BD5-578A-235534A1ACDC}"/>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0B30017B-CFEB-4247-1471-2E83A53E630C}"/>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9929A3A5-BF2D-0083-F4D8-707E1DC463C8}"/>
              </a:ext>
            </a:extLst>
          </p:cNvPr>
          <p:cNvSpPr>
            <a:spLocks noGrp="1"/>
          </p:cNvSpPr>
          <p:nvPr>
            <p:ph type="sldNum" sz="quarter" idx="4"/>
          </p:nvPr>
        </p:nvSpPr>
        <p:spPr/>
        <p:txBody>
          <a:bodyPr/>
          <a:lstStyle/>
          <a:p>
            <a:fld id="{294A09A9-5501-47C1-A89A-A340965A2BE2}" type="slidenum">
              <a:rPr lang="en-US" smtClean="0"/>
              <a:pPr/>
              <a:t>34</a:t>
            </a:fld>
            <a:endParaRPr lang="en-US" dirty="0"/>
          </a:p>
        </p:txBody>
      </p:sp>
    </p:spTree>
    <p:extLst>
      <p:ext uri="{BB962C8B-B14F-4D97-AF65-F5344CB8AC3E}">
        <p14:creationId xmlns:p14="http://schemas.microsoft.com/office/powerpoint/2010/main" val="3584364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703A5D24-E802-E04F-F550-A7DD8FF8C732}"/>
              </a:ext>
            </a:extLst>
          </p:cNvPr>
          <p:cNvCxnSpPr/>
          <p:nvPr/>
        </p:nvCxnSpPr>
        <p:spPr>
          <a:xfrm>
            <a:off x="2438400" y="25908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F9F25FED-E48F-D062-04FF-B466DB92B05C}"/>
              </a:ext>
            </a:extLst>
          </p:cNvPr>
          <p:cNvCxnSpPr/>
          <p:nvPr/>
        </p:nvCxnSpPr>
        <p:spPr>
          <a:xfrm>
            <a:off x="2438400" y="4230688"/>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55C600CB-BD25-99E5-CDD8-C6B7935A7538}"/>
              </a:ext>
            </a:extLst>
          </p:cNvPr>
          <p:cNvSpPr/>
          <p:nvPr/>
        </p:nvSpPr>
        <p:spPr>
          <a:xfrm>
            <a:off x="2243138" y="2630488"/>
            <a:ext cx="8077200" cy="1600200"/>
          </a:xfrm>
          <a:prstGeom prst="rect">
            <a:avLst/>
          </a:prstGeom>
          <a:gradFill flip="none" rotWithShape="1">
            <a:gsLst>
              <a:gs pos="0">
                <a:srgbClr val="DAE4F2"/>
              </a:gs>
              <a:gs pos="80000">
                <a:srgbClr val="F3F6FB"/>
              </a:gs>
              <a:gs pos="20000">
                <a:srgbClr val="F3F6FB"/>
              </a:gs>
              <a:gs pos="100000">
                <a:srgbClr val="DAE4F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Left Brace 9">
            <a:extLst>
              <a:ext uri="{FF2B5EF4-FFF2-40B4-BE49-F238E27FC236}">
                <a16:creationId xmlns:a16="http://schemas.microsoft.com/office/drawing/2014/main" id="{6BAEBB5E-591A-7F0C-4B7A-847173F2FD21}"/>
              </a:ext>
            </a:extLst>
          </p:cNvPr>
          <p:cNvSpPr/>
          <p:nvPr/>
        </p:nvSpPr>
        <p:spPr>
          <a:xfrm>
            <a:off x="2057400" y="2590800"/>
            <a:ext cx="304800" cy="1639888"/>
          </a:xfrm>
          <a:prstGeom prst="leftBrace">
            <a:avLst/>
          </a:prstGeom>
          <a:ln w="254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18" name="Straight Connector 17">
            <a:extLst>
              <a:ext uri="{FF2B5EF4-FFF2-40B4-BE49-F238E27FC236}">
                <a16:creationId xmlns:a16="http://schemas.microsoft.com/office/drawing/2014/main" id="{72669518-AE89-6CDC-62C6-3DE9C6EF3785}"/>
              </a:ext>
            </a:extLst>
          </p:cNvPr>
          <p:cNvCxnSpPr/>
          <p:nvPr/>
        </p:nvCxnSpPr>
        <p:spPr>
          <a:xfrm>
            <a:off x="1828800" y="3425825"/>
            <a:ext cx="1524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804737C-B617-1FC1-B813-E700692D7359}"/>
              </a:ext>
            </a:extLst>
          </p:cNvPr>
          <p:cNvCxnSpPr/>
          <p:nvPr/>
        </p:nvCxnSpPr>
        <p:spPr>
          <a:xfrm flipV="1">
            <a:off x="1828800" y="3425826"/>
            <a:ext cx="0" cy="184626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BA3E60-5899-9F09-2183-85A8B658F4EC}"/>
              </a:ext>
            </a:extLst>
          </p:cNvPr>
          <p:cNvCxnSpPr/>
          <p:nvPr/>
        </p:nvCxnSpPr>
        <p:spPr>
          <a:xfrm>
            <a:off x="1822450" y="5272088"/>
            <a:ext cx="311150" cy="0"/>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1" name="Rounded Rectangle 40">
            <a:extLst>
              <a:ext uri="{FF2B5EF4-FFF2-40B4-BE49-F238E27FC236}">
                <a16:creationId xmlns:a16="http://schemas.microsoft.com/office/drawing/2014/main" id="{3C9121D0-49F2-610E-0540-BC95B7F7301A}"/>
              </a:ext>
            </a:extLst>
          </p:cNvPr>
          <p:cNvSpPr/>
          <p:nvPr/>
        </p:nvSpPr>
        <p:spPr>
          <a:xfrm>
            <a:off x="2109788" y="4800600"/>
            <a:ext cx="2628900" cy="1981200"/>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sp>
        <p:nvSpPr>
          <p:cNvPr id="159754" name="TextBox 42">
            <a:extLst>
              <a:ext uri="{FF2B5EF4-FFF2-40B4-BE49-F238E27FC236}">
                <a16:creationId xmlns:a16="http://schemas.microsoft.com/office/drawing/2014/main" id="{5A604767-F4D0-2B8E-6B08-6DC71EFF7F79}"/>
              </a:ext>
            </a:extLst>
          </p:cNvPr>
          <p:cNvSpPr txBox="1">
            <a:spLocks noChangeArrowheads="1"/>
          </p:cNvSpPr>
          <p:nvPr/>
        </p:nvSpPr>
        <p:spPr bwMode="auto">
          <a:xfrm>
            <a:off x="2133600" y="5043489"/>
            <a:ext cx="2667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u="sng">
                <a:solidFill>
                  <a:schemeClr val="tx1"/>
                </a:solidFill>
                <a:latin typeface="Tahoma" panose="020B0604030504040204" pitchFamily="34" charset="0"/>
              </a:rPr>
              <a:t>Optimal Arousal Zone</a:t>
            </a:r>
          </a:p>
          <a:p>
            <a:pPr algn="ctr">
              <a:spcBef>
                <a:spcPct val="0"/>
              </a:spcBef>
              <a:buClrTx/>
              <a:buFontTx/>
              <a:buNone/>
            </a:pPr>
            <a:r>
              <a:rPr lang="en-US" altLang="en-US" sz="1400">
                <a:solidFill>
                  <a:schemeClr val="tx1"/>
                </a:solidFill>
                <a:latin typeface="Tahoma" panose="020B0604030504040204" pitchFamily="34" charset="0"/>
              </a:rPr>
              <a:t>Present, embodied, open,</a:t>
            </a:r>
          </a:p>
          <a:p>
            <a:pPr algn="ctr">
              <a:spcBef>
                <a:spcPct val="0"/>
              </a:spcBef>
              <a:buClrTx/>
              <a:buFontTx/>
              <a:buNone/>
            </a:pPr>
            <a:r>
              <a:rPr lang="en-US" altLang="en-US" sz="1400">
                <a:solidFill>
                  <a:schemeClr val="tx1"/>
                </a:solidFill>
                <a:latin typeface="Tahoma" panose="020B0604030504040204" pitchFamily="34" charset="0"/>
              </a:rPr>
              <a:t>curious, tolerable feelings,</a:t>
            </a:r>
          </a:p>
          <a:p>
            <a:pPr algn="ctr">
              <a:spcBef>
                <a:spcPct val="0"/>
              </a:spcBef>
              <a:buClrTx/>
              <a:buFontTx/>
              <a:buNone/>
            </a:pPr>
            <a:r>
              <a:rPr lang="en-US" altLang="en-US" sz="1400">
                <a:solidFill>
                  <a:schemeClr val="tx1"/>
                </a:solidFill>
                <a:latin typeface="Tahoma" panose="020B0604030504040204" pitchFamily="34" charset="0"/>
              </a:rPr>
              <a:t>relaxed yet alert, able to</a:t>
            </a:r>
          </a:p>
          <a:p>
            <a:pPr algn="ctr">
              <a:spcBef>
                <a:spcPct val="0"/>
              </a:spcBef>
              <a:buClrTx/>
              <a:buFontTx/>
              <a:buNone/>
            </a:pPr>
            <a:r>
              <a:rPr lang="en-US" altLang="en-US" sz="1400">
                <a:solidFill>
                  <a:schemeClr val="tx1"/>
                </a:solidFill>
                <a:latin typeface="Tahoma" panose="020B0604030504040204" pitchFamily="34" charset="0"/>
              </a:rPr>
              <a:t>think, relational</a:t>
            </a:r>
          </a:p>
        </p:txBody>
      </p:sp>
      <p:sp>
        <p:nvSpPr>
          <p:cNvPr id="50" name="Freeform 49">
            <a:extLst>
              <a:ext uri="{FF2B5EF4-FFF2-40B4-BE49-F238E27FC236}">
                <a16:creationId xmlns:a16="http://schemas.microsoft.com/office/drawing/2014/main" id="{9BF60C26-EE26-D833-563D-3BE61502F3D3}"/>
              </a:ext>
            </a:extLst>
          </p:cNvPr>
          <p:cNvSpPr/>
          <p:nvPr/>
        </p:nvSpPr>
        <p:spPr>
          <a:xfrm>
            <a:off x="2750888" y="2636426"/>
            <a:ext cx="7612313" cy="1550974"/>
          </a:xfrm>
          <a:custGeom>
            <a:avLst/>
            <a:gdLst>
              <a:gd name="connsiteX0" fmla="*/ 0 w 6740013"/>
              <a:gd name="connsiteY0" fmla="*/ 811161 h 1530419"/>
              <a:gd name="connsiteX1" fmla="*/ 648929 w 6740013"/>
              <a:gd name="connsiteY1" fmla="*/ 1504336 h 1530419"/>
              <a:gd name="connsiteX2" fmla="*/ 1651819 w 6740013"/>
              <a:gd name="connsiteY2" fmla="*/ 0 h 1530419"/>
              <a:gd name="connsiteX3" fmla="*/ 2905432 w 6740013"/>
              <a:gd name="connsiteY3" fmla="*/ 1504336 h 1530419"/>
              <a:gd name="connsiteX4" fmla="*/ 3878826 w 6740013"/>
              <a:gd name="connsiteY4" fmla="*/ 14748 h 1530419"/>
              <a:gd name="connsiteX5" fmla="*/ 5088193 w 6740013"/>
              <a:gd name="connsiteY5" fmla="*/ 1460090 h 1530419"/>
              <a:gd name="connsiteX6" fmla="*/ 6061587 w 6740013"/>
              <a:gd name="connsiteY6" fmla="*/ 44245 h 1530419"/>
              <a:gd name="connsiteX7" fmla="*/ 6740013 w 6740013"/>
              <a:gd name="connsiteY7" fmla="*/ 545690 h 1530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40013" h="1530419">
                <a:moveTo>
                  <a:pt x="0" y="811161"/>
                </a:moveTo>
                <a:cubicBezTo>
                  <a:pt x="186813" y="1225345"/>
                  <a:pt x="373626" y="1639529"/>
                  <a:pt x="648929" y="1504336"/>
                </a:cubicBezTo>
                <a:cubicBezTo>
                  <a:pt x="924232" y="1369143"/>
                  <a:pt x="1275735" y="0"/>
                  <a:pt x="1651819" y="0"/>
                </a:cubicBezTo>
                <a:cubicBezTo>
                  <a:pt x="2027903" y="0"/>
                  <a:pt x="2534264" y="1501878"/>
                  <a:pt x="2905432" y="1504336"/>
                </a:cubicBezTo>
                <a:cubicBezTo>
                  <a:pt x="3276600" y="1506794"/>
                  <a:pt x="3515033" y="22122"/>
                  <a:pt x="3878826" y="14748"/>
                </a:cubicBezTo>
                <a:cubicBezTo>
                  <a:pt x="4242619" y="7374"/>
                  <a:pt x="4724400" y="1455174"/>
                  <a:pt x="5088193" y="1460090"/>
                </a:cubicBezTo>
                <a:cubicBezTo>
                  <a:pt x="5451986" y="1465006"/>
                  <a:pt x="5786284" y="196645"/>
                  <a:pt x="6061587" y="44245"/>
                </a:cubicBezTo>
                <a:cubicBezTo>
                  <a:pt x="6336890" y="-108155"/>
                  <a:pt x="6538451" y="218767"/>
                  <a:pt x="6740013" y="545690"/>
                </a:cubicBezTo>
              </a:path>
            </a:pathLst>
          </a:custGeom>
          <a:noFill/>
          <a:ln w="76200">
            <a:gradFill flip="none" rotWithShape="1">
              <a:gsLst>
                <a:gs pos="0">
                  <a:schemeClr val="tx2">
                    <a:lumMod val="75000"/>
                  </a:schemeClr>
                </a:gs>
                <a:gs pos="98000">
                  <a:srgbClr val="7497D6"/>
                </a:gs>
              </a:gsLst>
              <a:lin ang="5400000" scaled="1"/>
              <a:tileRect/>
            </a:gradFill>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Rounded Rectangle 15">
            <a:extLst>
              <a:ext uri="{FF2B5EF4-FFF2-40B4-BE49-F238E27FC236}">
                <a16:creationId xmlns:a16="http://schemas.microsoft.com/office/drawing/2014/main" id="{E350F7D9-93CA-7BE2-F32E-DF73C918CAC1}"/>
              </a:ext>
            </a:extLst>
          </p:cNvPr>
          <p:cNvSpPr/>
          <p:nvPr/>
        </p:nvSpPr>
        <p:spPr>
          <a:xfrm>
            <a:off x="2751138" y="152400"/>
            <a:ext cx="6773862" cy="1868488"/>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sp>
        <p:nvSpPr>
          <p:cNvPr id="159759" name="TextBox 16">
            <a:extLst>
              <a:ext uri="{FF2B5EF4-FFF2-40B4-BE49-F238E27FC236}">
                <a16:creationId xmlns:a16="http://schemas.microsoft.com/office/drawing/2014/main" id="{08E3E856-C365-FE97-5459-B69506F897D4}"/>
              </a:ext>
            </a:extLst>
          </p:cNvPr>
          <p:cNvSpPr txBox="1">
            <a:spLocks noChangeArrowheads="1"/>
          </p:cNvSpPr>
          <p:nvPr/>
        </p:nvSpPr>
        <p:spPr bwMode="auto">
          <a:xfrm>
            <a:off x="2751138" y="195263"/>
            <a:ext cx="6773862"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u="sng">
                <a:solidFill>
                  <a:schemeClr val="tx1"/>
                </a:solidFill>
                <a:latin typeface="Tahoma" panose="020B0604030504040204" pitchFamily="34" charset="0"/>
              </a:rPr>
              <a:t>Autonomic Nervous System</a:t>
            </a:r>
          </a:p>
          <a:p>
            <a:pPr algn="ctr">
              <a:spcBef>
                <a:spcPct val="0"/>
              </a:spcBef>
              <a:buClrTx/>
              <a:buFontTx/>
              <a:buNone/>
            </a:pPr>
            <a:r>
              <a:rPr lang="en-US" altLang="en-US">
                <a:solidFill>
                  <a:schemeClr val="tx1"/>
                </a:solidFill>
                <a:latin typeface="Tahoma" panose="020B0604030504040204" pitchFamily="34" charset="0"/>
              </a:rPr>
              <a:t>On a daily basis, our nervous systems experience periods of increasing arousal and periods of decreasing arousal.  Each one of us has a “Window of Tolerance” or an “Optimal Arousal Zone” where we can experience nervous system fluctuations while still having the capacity to regulate ourselves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ounded Rectangle 36">
            <a:extLst>
              <a:ext uri="{FF2B5EF4-FFF2-40B4-BE49-F238E27FC236}">
                <a16:creationId xmlns:a16="http://schemas.microsoft.com/office/drawing/2014/main" id="{BDD3ED03-10F1-514A-53CD-6F27C5BFED26}"/>
              </a:ext>
            </a:extLst>
          </p:cNvPr>
          <p:cNvSpPr/>
          <p:nvPr/>
        </p:nvSpPr>
        <p:spPr>
          <a:xfrm>
            <a:off x="1752601" y="1447800"/>
            <a:ext cx="1566863" cy="725488"/>
          </a:xfrm>
          <a:prstGeom prst="round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cxnSp>
        <p:nvCxnSpPr>
          <p:cNvPr id="3" name="Straight Connector 2">
            <a:extLst>
              <a:ext uri="{FF2B5EF4-FFF2-40B4-BE49-F238E27FC236}">
                <a16:creationId xmlns:a16="http://schemas.microsoft.com/office/drawing/2014/main" id="{11F6CB5E-745C-19BF-A5E5-726CE0610A03}"/>
              </a:ext>
            </a:extLst>
          </p:cNvPr>
          <p:cNvCxnSpPr/>
          <p:nvPr/>
        </p:nvCxnSpPr>
        <p:spPr>
          <a:xfrm>
            <a:off x="2438400" y="25908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A2AC51FD-D916-473F-666A-36EFC0FA1C89}"/>
              </a:ext>
            </a:extLst>
          </p:cNvPr>
          <p:cNvCxnSpPr/>
          <p:nvPr/>
        </p:nvCxnSpPr>
        <p:spPr>
          <a:xfrm>
            <a:off x="2438400" y="4230688"/>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50995096-D5CF-0002-ED11-1412C49C7A34}"/>
              </a:ext>
            </a:extLst>
          </p:cNvPr>
          <p:cNvSpPr/>
          <p:nvPr/>
        </p:nvSpPr>
        <p:spPr>
          <a:xfrm>
            <a:off x="2209800" y="2625725"/>
            <a:ext cx="8288338" cy="1600200"/>
          </a:xfrm>
          <a:prstGeom prst="rect">
            <a:avLst/>
          </a:prstGeom>
          <a:gradFill flip="none" rotWithShape="1">
            <a:gsLst>
              <a:gs pos="0">
                <a:srgbClr val="DAE4F2"/>
              </a:gs>
              <a:gs pos="80000">
                <a:srgbClr val="F3F6FB"/>
              </a:gs>
              <a:gs pos="20000">
                <a:srgbClr val="F3F6FB"/>
              </a:gs>
              <a:gs pos="100000">
                <a:srgbClr val="DAE4F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Left Brace 9">
            <a:extLst>
              <a:ext uri="{FF2B5EF4-FFF2-40B4-BE49-F238E27FC236}">
                <a16:creationId xmlns:a16="http://schemas.microsoft.com/office/drawing/2014/main" id="{12F081A8-52AB-49EA-858A-AE35D831831E}"/>
              </a:ext>
            </a:extLst>
          </p:cNvPr>
          <p:cNvSpPr/>
          <p:nvPr/>
        </p:nvSpPr>
        <p:spPr>
          <a:xfrm>
            <a:off x="2057400" y="2590800"/>
            <a:ext cx="304800" cy="1639888"/>
          </a:xfrm>
          <a:prstGeom prst="leftBrace">
            <a:avLst/>
          </a:prstGeom>
          <a:ln w="254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18" name="Straight Connector 17">
            <a:extLst>
              <a:ext uri="{FF2B5EF4-FFF2-40B4-BE49-F238E27FC236}">
                <a16:creationId xmlns:a16="http://schemas.microsoft.com/office/drawing/2014/main" id="{73EBC3E4-0F21-A594-102C-09E96A9A6867}"/>
              </a:ext>
            </a:extLst>
          </p:cNvPr>
          <p:cNvCxnSpPr/>
          <p:nvPr/>
        </p:nvCxnSpPr>
        <p:spPr>
          <a:xfrm>
            <a:off x="1828800" y="3425825"/>
            <a:ext cx="1524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970436C-FAA5-8012-2BAC-0C780F94E3FF}"/>
              </a:ext>
            </a:extLst>
          </p:cNvPr>
          <p:cNvCxnSpPr/>
          <p:nvPr/>
        </p:nvCxnSpPr>
        <p:spPr>
          <a:xfrm flipV="1">
            <a:off x="1828800" y="3409950"/>
            <a:ext cx="0" cy="184785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7BBDA76-84CC-50A6-72C0-F6044BA26E85}"/>
              </a:ext>
            </a:extLst>
          </p:cNvPr>
          <p:cNvCxnSpPr/>
          <p:nvPr/>
        </p:nvCxnSpPr>
        <p:spPr>
          <a:xfrm>
            <a:off x="1822450" y="5257800"/>
            <a:ext cx="311150" cy="0"/>
          </a:xfrm>
          <a:prstGeom prst="line">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1" name="Rounded Rectangle 40">
            <a:extLst>
              <a:ext uri="{FF2B5EF4-FFF2-40B4-BE49-F238E27FC236}">
                <a16:creationId xmlns:a16="http://schemas.microsoft.com/office/drawing/2014/main" id="{3FE785BC-AE9B-D719-5D63-3C449BD55FCD}"/>
              </a:ext>
            </a:extLst>
          </p:cNvPr>
          <p:cNvSpPr/>
          <p:nvPr/>
        </p:nvSpPr>
        <p:spPr>
          <a:xfrm>
            <a:off x="2171700" y="5030789"/>
            <a:ext cx="2628900" cy="1520825"/>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sp>
        <p:nvSpPr>
          <p:cNvPr id="161803" name="TextBox 42">
            <a:extLst>
              <a:ext uri="{FF2B5EF4-FFF2-40B4-BE49-F238E27FC236}">
                <a16:creationId xmlns:a16="http://schemas.microsoft.com/office/drawing/2014/main" id="{C507B871-FEB7-13C5-3365-D03C803757E8}"/>
              </a:ext>
            </a:extLst>
          </p:cNvPr>
          <p:cNvSpPr txBox="1">
            <a:spLocks noChangeArrowheads="1"/>
          </p:cNvSpPr>
          <p:nvPr/>
        </p:nvSpPr>
        <p:spPr bwMode="auto">
          <a:xfrm>
            <a:off x="2133600" y="5043489"/>
            <a:ext cx="2667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u="sng">
                <a:solidFill>
                  <a:schemeClr val="tx1"/>
                </a:solidFill>
                <a:latin typeface="Tahoma" panose="020B0604030504040204" pitchFamily="34" charset="0"/>
              </a:rPr>
              <a:t>Optimal Arousal Zone</a:t>
            </a:r>
          </a:p>
          <a:p>
            <a:pPr algn="ctr">
              <a:spcBef>
                <a:spcPct val="0"/>
              </a:spcBef>
              <a:buClrTx/>
              <a:buFontTx/>
              <a:buNone/>
            </a:pPr>
            <a:r>
              <a:rPr lang="en-US" altLang="en-US" sz="1400">
                <a:solidFill>
                  <a:schemeClr val="tx1"/>
                </a:solidFill>
                <a:latin typeface="Tahoma" panose="020B0604030504040204" pitchFamily="34" charset="0"/>
              </a:rPr>
              <a:t>Present, embodied, open,</a:t>
            </a:r>
          </a:p>
          <a:p>
            <a:pPr algn="ctr">
              <a:spcBef>
                <a:spcPct val="0"/>
              </a:spcBef>
              <a:buClrTx/>
              <a:buFontTx/>
              <a:buNone/>
            </a:pPr>
            <a:r>
              <a:rPr lang="en-US" altLang="en-US" sz="1400">
                <a:solidFill>
                  <a:schemeClr val="tx1"/>
                </a:solidFill>
                <a:latin typeface="Tahoma" panose="020B0604030504040204" pitchFamily="34" charset="0"/>
              </a:rPr>
              <a:t>curious, tolerable feelings,</a:t>
            </a:r>
          </a:p>
          <a:p>
            <a:pPr algn="ctr">
              <a:spcBef>
                <a:spcPct val="0"/>
              </a:spcBef>
              <a:buClrTx/>
              <a:buFontTx/>
              <a:buNone/>
            </a:pPr>
            <a:r>
              <a:rPr lang="en-US" altLang="en-US" sz="1400">
                <a:solidFill>
                  <a:schemeClr val="tx1"/>
                </a:solidFill>
                <a:latin typeface="Tahoma" panose="020B0604030504040204" pitchFamily="34" charset="0"/>
              </a:rPr>
              <a:t>relaxed yet alert, able to</a:t>
            </a:r>
          </a:p>
          <a:p>
            <a:pPr algn="ctr">
              <a:spcBef>
                <a:spcPct val="0"/>
              </a:spcBef>
              <a:buClrTx/>
              <a:buFontTx/>
              <a:buNone/>
            </a:pPr>
            <a:r>
              <a:rPr lang="en-US" altLang="en-US" sz="1400">
                <a:solidFill>
                  <a:schemeClr val="tx1"/>
                </a:solidFill>
                <a:latin typeface="Tahoma" panose="020B0604030504040204" pitchFamily="34" charset="0"/>
              </a:rPr>
              <a:t>think, relational</a:t>
            </a:r>
          </a:p>
        </p:txBody>
      </p:sp>
      <p:sp>
        <p:nvSpPr>
          <p:cNvPr id="50" name="Freeform 49">
            <a:extLst>
              <a:ext uri="{FF2B5EF4-FFF2-40B4-BE49-F238E27FC236}">
                <a16:creationId xmlns:a16="http://schemas.microsoft.com/office/drawing/2014/main" id="{2E4906C9-3851-D137-B2D5-6C5C8A563D6D}"/>
              </a:ext>
            </a:extLst>
          </p:cNvPr>
          <p:cNvSpPr/>
          <p:nvPr/>
        </p:nvSpPr>
        <p:spPr>
          <a:xfrm>
            <a:off x="2743200" y="2636426"/>
            <a:ext cx="7620000" cy="1550974"/>
          </a:xfrm>
          <a:custGeom>
            <a:avLst/>
            <a:gdLst>
              <a:gd name="connsiteX0" fmla="*/ 0 w 6740013"/>
              <a:gd name="connsiteY0" fmla="*/ 811161 h 1530419"/>
              <a:gd name="connsiteX1" fmla="*/ 648929 w 6740013"/>
              <a:gd name="connsiteY1" fmla="*/ 1504336 h 1530419"/>
              <a:gd name="connsiteX2" fmla="*/ 1651819 w 6740013"/>
              <a:gd name="connsiteY2" fmla="*/ 0 h 1530419"/>
              <a:gd name="connsiteX3" fmla="*/ 2905432 w 6740013"/>
              <a:gd name="connsiteY3" fmla="*/ 1504336 h 1530419"/>
              <a:gd name="connsiteX4" fmla="*/ 3878826 w 6740013"/>
              <a:gd name="connsiteY4" fmla="*/ 14748 h 1530419"/>
              <a:gd name="connsiteX5" fmla="*/ 5088193 w 6740013"/>
              <a:gd name="connsiteY5" fmla="*/ 1460090 h 1530419"/>
              <a:gd name="connsiteX6" fmla="*/ 6061587 w 6740013"/>
              <a:gd name="connsiteY6" fmla="*/ 44245 h 1530419"/>
              <a:gd name="connsiteX7" fmla="*/ 6740013 w 6740013"/>
              <a:gd name="connsiteY7" fmla="*/ 545690 h 1530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40013" h="1530419">
                <a:moveTo>
                  <a:pt x="0" y="811161"/>
                </a:moveTo>
                <a:cubicBezTo>
                  <a:pt x="186813" y="1225345"/>
                  <a:pt x="373626" y="1639529"/>
                  <a:pt x="648929" y="1504336"/>
                </a:cubicBezTo>
                <a:cubicBezTo>
                  <a:pt x="924232" y="1369143"/>
                  <a:pt x="1275735" y="0"/>
                  <a:pt x="1651819" y="0"/>
                </a:cubicBezTo>
                <a:cubicBezTo>
                  <a:pt x="2027903" y="0"/>
                  <a:pt x="2534264" y="1501878"/>
                  <a:pt x="2905432" y="1504336"/>
                </a:cubicBezTo>
                <a:cubicBezTo>
                  <a:pt x="3276600" y="1506794"/>
                  <a:pt x="3515033" y="22122"/>
                  <a:pt x="3878826" y="14748"/>
                </a:cubicBezTo>
                <a:cubicBezTo>
                  <a:pt x="4242619" y="7374"/>
                  <a:pt x="4724400" y="1455174"/>
                  <a:pt x="5088193" y="1460090"/>
                </a:cubicBezTo>
                <a:cubicBezTo>
                  <a:pt x="5451986" y="1465006"/>
                  <a:pt x="5786284" y="196645"/>
                  <a:pt x="6061587" y="44245"/>
                </a:cubicBezTo>
                <a:cubicBezTo>
                  <a:pt x="6336890" y="-108155"/>
                  <a:pt x="6538451" y="218767"/>
                  <a:pt x="6740013" y="545690"/>
                </a:cubicBezTo>
              </a:path>
            </a:pathLst>
          </a:custGeom>
          <a:noFill/>
          <a:ln w="76200">
            <a:gradFill flip="none" rotWithShape="1">
              <a:gsLst>
                <a:gs pos="0">
                  <a:schemeClr val="tx2">
                    <a:lumMod val="75000"/>
                  </a:schemeClr>
                </a:gs>
                <a:gs pos="98000">
                  <a:srgbClr val="7497D6"/>
                </a:gs>
              </a:gsLst>
              <a:lin ang="5400000" scaled="1"/>
              <a:tileRect/>
            </a:gradFill>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3" name="Rounded Rectangle 122">
            <a:extLst>
              <a:ext uri="{FF2B5EF4-FFF2-40B4-BE49-F238E27FC236}">
                <a16:creationId xmlns:a16="http://schemas.microsoft.com/office/drawing/2014/main" id="{21ECA3A6-41F7-A654-7C8C-102B242030D5}"/>
              </a:ext>
            </a:extLst>
          </p:cNvPr>
          <p:cNvSpPr/>
          <p:nvPr/>
        </p:nvSpPr>
        <p:spPr>
          <a:xfrm>
            <a:off x="5492750" y="50800"/>
            <a:ext cx="4191000" cy="2020888"/>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sp>
        <p:nvSpPr>
          <p:cNvPr id="161808" name="TextBox 123">
            <a:extLst>
              <a:ext uri="{FF2B5EF4-FFF2-40B4-BE49-F238E27FC236}">
                <a16:creationId xmlns:a16="http://schemas.microsoft.com/office/drawing/2014/main" id="{59AD381F-00A9-9D51-B6D3-176410FC6724}"/>
              </a:ext>
            </a:extLst>
          </p:cNvPr>
          <p:cNvSpPr txBox="1">
            <a:spLocks noChangeArrowheads="1"/>
          </p:cNvSpPr>
          <p:nvPr/>
        </p:nvSpPr>
        <p:spPr bwMode="auto">
          <a:xfrm>
            <a:off x="5656263" y="68264"/>
            <a:ext cx="365760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u="sng">
                <a:solidFill>
                  <a:schemeClr val="tx1"/>
                </a:solidFill>
                <a:latin typeface="Tahoma" panose="020B0604030504040204" pitchFamily="34" charset="0"/>
              </a:rPr>
              <a:t>Sympathetic Hyperarousal</a:t>
            </a:r>
          </a:p>
          <a:p>
            <a:pPr algn="ctr">
              <a:spcBef>
                <a:spcPct val="0"/>
              </a:spcBef>
              <a:buClrTx/>
              <a:buFontTx/>
              <a:buNone/>
            </a:pPr>
            <a:r>
              <a:rPr lang="en-US" altLang="en-US">
                <a:solidFill>
                  <a:schemeClr val="tx1"/>
                </a:solidFill>
                <a:latin typeface="Tahoma" panose="020B0604030504040204" pitchFamily="34" charset="0"/>
              </a:rPr>
              <a:t>Anxious, panic, restless, hyperactive, hypervigilant, exaggerated startle,</a:t>
            </a:r>
          </a:p>
          <a:p>
            <a:pPr algn="ctr">
              <a:spcBef>
                <a:spcPct val="0"/>
              </a:spcBef>
              <a:buClrTx/>
              <a:buFontTx/>
              <a:buNone/>
            </a:pPr>
            <a:r>
              <a:rPr lang="en-US" altLang="en-US">
                <a:solidFill>
                  <a:schemeClr val="tx1"/>
                </a:solidFill>
                <a:latin typeface="Tahoma" panose="020B0604030504040204" pitchFamily="34" charset="0"/>
              </a:rPr>
              <a:t>emotional flooding, impulsivity, </a:t>
            </a:r>
          </a:p>
          <a:p>
            <a:pPr algn="ctr">
              <a:spcBef>
                <a:spcPct val="0"/>
              </a:spcBef>
              <a:buClrTx/>
              <a:buFontTx/>
              <a:buNone/>
            </a:pPr>
            <a:r>
              <a:rPr lang="en-US" altLang="en-US">
                <a:solidFill>
                  <a:schemeClr val="tx1"/>
                </a:solidFill>
                <a:latin typeface="Tahoma" panose="020B0604030504040204" pitchFamily="34" charset="0"/>
              </a:rPr>
              <a:t>risk-taking, poor judgment</a:t>
            </a:r>
          </a:p>
        </p:txBody>
      </p:sp>
      <p:sp>
        <p:nvSpPr>
          <p:cNvPr id="125" name="Rounded Rectangle 124">
            <a:extLst>
              <a:ext uri="{FF2B5EF4-FFF2-40B4-BE49-F238E27FC236}">
                <a16:creationId xmlns:a16="http://schemas.microsoft.com/office/drawing/2014/main" id="{1C02F216-5A2F-C560-86D8-FA81EE18002F}"/>
              </a:ext>
            </a:extLst>
          </p:cNvPr>
          <p:cNvSpPr/>
          <p:nvPr/>
        </p:nvSpPr>
        <p:spPr>
          <a:xfrm>
            <a:off x="6840538" y="5184776"/>
            <a:ext cx="3657600" cy="1520825"/>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sp>
        <p:nvSpPr>
          <p:cNvPr id="161810" name="TextBox 125">
            <a:extLst>
              <a:ext uri="{FF2B5EF4-FFF2-40B4-BE49-F238E27FC236}">
                <a16:creationId xmlns:a16="http://schemas.microsoft.com/office/drawing/2014/main" id="{69BC8017-7919-B7A8-7E3D-D2469FBEBDA8}"/>
              </a:ext>
            </a:extLst>
          </p:cNvPr>
          <p:cNvSpPr txBox="1">
            <a:spLocks noChangeArrowheads="1"/>
          </p:cNvSpPr>
          <p:nvPr/>
        </p:nvSpPr>
        <p:spPr bwMode="auto">
          <a:xfrm>
            <a:off x="6840538" y="5189539"/>
            <a:ext cx="36576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u="sng">
                <a:solidFill>
                  <a:schemeClr val="tx1"/>
                </a:solidFill>
                <a:latin typeface="Tahoma" panose="020B0604030504040204" pitchFamily="34" charset="0"/>
              </a:rPr>
              <a:t>Parasympathetic Hypoarousal</a:t>
            </a:r>
          </a:p>
          <a:p>
            <a:pPr algn="ctr">
              <a:spcBef>
                <a:spcPct val="0"/>
              </a:spcBef>
              <a:buClrTx/>
              <a:buFontTx/>
              <a:buNone/>
            </a:pPr>
            <a:r>
              <a:rPr lang="en-US" altLang="en-US" sz="1400">
                <a:solidFill>
                  <a:schemeClr val="tx1"/>
                </a:solidFill>
                <a:latin typeface="Tahoma" panose="020B0604030504040204" pitchFamily="34" charset="0"/>
              </a:rPr>
              <a:t>Flat affect, depression, lethargy,</a:t>
            </a:r>
          </a:p>
          <a:p>
            <a:pPr algn="ctr">
              <a:spcBef>
                <a:spcPct val="0"/>
              </a:spcBef>
              <a:buClrTx/>
              <a:buFontTx/>
              <a:buNone/>
            </a:pPr>
            <a:r>
              <a:rPr lang="en-US" altLang="en-US" sz="1400">
                <a:solidFill>
                  <a:schemeClr val="tx1"/>
                </a:solidFill>
                <a:latin typeface="Tahoma" panose="020B0604030504040204" pitchFamily="34" charset="0"/>
              </a:rPr>
              <a:t>numb, disconnected, dissociation,</a:t>
            </a:r>
          </a:p>
          <a:p>
            <a:pPr algn="ctr">
              <a:spcBef>
                <a:spcPct val="0"/>
              </a:spcBef>
              <a:buClrTx/>
              <a:buFontTx/>
              <a:buNone/>
            </a:pPr>
            <a:r>
              <a:rPr lang="en-US" altLang="en-US" sz="1400">
                <a:solidFill>
                  <a:schemeClr val="tx1"/>
                </a:solidFill>
                <a:latin typeface="Tahoma" panose="020B0604030504040204" pitchFamily="34" charset="0"/>
              </a:rPr>
              <a:t>despair, self-loathing, hopeless,</a:t>
            </a:r>
          </a:p>
          <a:p>
            <a:pPr algn="ctr">
              <a:spcBef>
                <a:spcPct val="0"/>
              </a:spcBef>
              <a:buClrTx/>
              <a:buFontTx/>
              <a:buNone/>
            </a:pPr>
            <a:r>
              <a:rPr lang="en-US" altLang="en-US" sz="1400">
                <a:solidFill>
                  <a:schemeClr val="tx1"/>
                </a:solidFill>
                <a:latin typeface="Tahoma" panose="020B0604030504040204" pitchFamily="34" charset="0"/>
              </a:rPr>
              <a:t>full of shame, victim identity</a:t>
            </a:r>
          </a:p>
        </p:txBody>
      </p:sp>
      <p:sp>
        <p:nvSpPr>
          <p:cNvPr id="161811" name="TextBox 1">
            <a:extLst>
              <a:ext uri="{FF2B5EF4-FFF2-40B4-BE49-F238E27FC236}">
                <a16:creationId xmlns:a16="http://schemas.microsoft.com/office/drawing/2014/main" id="{8ED84178-A99F-C6AA-1FD4-720043433916}"/>
              </a:ext>
            </a:extLst>
          </p:cNvPr>
          <p:cNvSpPr txBox="1">
            <a:spLocks noChangeArrowheads="1"/>
          </p:cNvSpPr>
          <p:nvPr/>
        </p:nvSpPr>
        <p:spPr bwMode="auto">
          <a:xfrm>
            <a:off x="1781176" y="1487489"/>
            <a:ext cx="150812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a:solidFill>
                  <a:schemeClr val="tx1"/>
                </a:solidFill>
                <a:latin typeface="Tahoma" panose="020B0604030504040204" pitchFamily="34" charset="0"/>
              </a:rPr>
              <a:t>Regulated</a:t>
            </a:r>
          </a:p>
          <a:p>
            <a:pPr algn="ctr">
              <a:spcBef>
                <a:spcPct val="0"/>
              </a:spcBef>
              <a:buClrTx/>
              <a:buFontTx/>
              <a:buNone/>
            </a:pPr>
            <a:r>
              <a:rPr lang="en-US" altLang="en-US" sz="2000" b="1">
                <a:solidFill>
                  <a:schemeClr val="tx1"/>
                </a:solidFill>
                <a:latin typeface="Tahoma" panose="020B0604030504040204" pitchFamily="34" charset="0"/>
              </a:rPr>
              <a:t>Arousal</a:t>
            </a:r>
          </a:p>
        </p:txBody>
      </p:sp>
      <p:cxnSp>
        <p:nvCxnSpPr>
          <p:cNvPr id="39" name="Straight Connector 38">
            <a:extLst>
              <a:ext uri="{FF2B5EF4-FFF2-40B4-BE49-F238E27FC236}">
                <a16:creationId xmlns:a16="http://schemas.microsoft.com/office/drawing/2014/main" id="{897C3C5A-AE2D-DAD5-FE61-7ED2970A7830}"/>
              </a:ext>
            </a:extLst>
          </p:cNvPr>
          <p:cNvCxnSpPr>
            <a:endCxn id="37" idx="2"/>
          </p:cNvCxnSpPr>
          <p:nvPr/>
        </p:nvCxnSpPr>
        <p:spPr>
          <a:xfrm flipH="1" flipV="1">
            <a:off x="2535238" y="2173288"/>
            <a:ext cx="207962" cy="1160462"/>
          </a:xfrm>
          <a:prstGeom prst="line">
            <a:avLst/>
          </a:prstGeom>
          <a:ln w="38100">
            <a:solidFill>
              <a:schemeClr val="accent6">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6" name="Rounded Rectangle 45">
            <a:extLst>
              <a:ext uri="{FF2B5EF4-FFF2-40B4-BE49-F238E27FC236}">
                <a16:creationId xmlns:a16="http://schemas.microsoft.com/office/drawing/2014/main" id="{39908C7A-80B3-E7CE-32B3-6923FB23E6EA}"/>
              </a:ext>
            </a:extLst>
          </p:cNvPr>
          <p:cNvSpPr/>
          <p:nvPr/>
        </p:nvSpPr>
        <p:spPr>
          <a:xfrm>
            <a:off x="2565400" y="381000"/>
            <a:ext cx="2006600" cy="725488"/>
          </a:xfrm>
          <a:prstGeom prst="round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dirty="0">
              <a:solidFill>
                <a:schemeClr val="accent1">
                  <a:lumMod val="75000"/>
                </a:schemeClr>
              </a:solidFill>
            </a:endParaRPr>
          </a:p>
        </p:txBody>
      </p:sp>
      <p:sp>
        <p:nvSpPr>
          <p:cNvPr id="161814" name="TextBox 46">
            <a:extLst>
              <a:ext uri="{FF2B5EF4-FFF2-40B4-BE49-F238E27FC236}">
                <a16:creationId xmlns:a16="http://schemas.microsoft.com/office/drawing/2014/main" id="{F1E8B066-F834-51FC-62B0-FD705606FE14}"/>
              </a:ext>
            </a:extLst>
          </p:cNvPr>
          <p:cNvSpPr txBox="1">
            <a:spLocks noChangeArrowheads="1"/>
          </p:cNvSpPr>
          <p:nvPr/>
        </p:nvSpPr>
        <p:spPr bwMode="auto">
          <a:xfrm>
            <a:off x="2465389" y="354014"/>
            <a:ext cx="22812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2000" b="1">
                <a:solidFill>
                  <a:schemeClr val="tx1"/>
                </a:solidFill>
                <a:latin typeface="Tahoma" panose="020B0604030504040204" pitchFamily="34" charset="0"/>
              </a:rPr>
              <a:t>Dysregulated</a:t>
            </a:r>
          </a:p>
          <a:p>
            <a:pPr algn="ctr">
              <a:spcBef>
                <a:spcPct val="0"/>
              </a:spcBef>
              <a:buClrTx/>
              <a:buFontTx/>
              <a:buNone/>
            </a:pPr>
            <a:r>
              <a:rPr lang="en-US" altLang="en-US" sz="2000" b="1">
                <a:solidFill>
                  <a:schemeClr val="tx1"/>
                </a:solidFill>
                <a:latin typeface="Tahoma" panose="020B0604030504040204" pitchFamily="34" charset="0"/>
              </a:rPr>
              <a:t>Arousal</a:t>
            </a:r>
          </a:p>
        </p:txBody>
      </p:sp>
      <p:cxnSp>
        <p:nvCxnSpPr>
          <p:cNvPr id="52" name="Straight Connector 51">
            <a:extLst>
              <a:ext uri="{FF2B5EF4-FFF2-40B4-BE49-F238E27FC236}">
                <a16:creationId xmlns:a16="http://schemas.microsoft.com/office/drawing/2014/main" id="{DC25AFCC-711B-E896-5B1C-9A79A07DCE41}"/>
              </a:ext>
            </a:extLst>
          </p:cNvPr>
          <p:cNvCxnSpPr/>
          <p:nvPr/>
        </p:nvCxnSpPr>
        <p:spPr>
          <a:xfrm flipH="1">
            <a:off x="4278313" y="2324100"/>
            <a:ext cx="234950" cy="5715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5163A3E-0686-98C7-9119-61288F07BCB9}"/>
              </a:ext>
            </a:extLst>
          </p:cNvPr>
          <p:cNvCxnSpPr/>
          <p:nvPr/>
        </p:nvCxnSpPr>
        <p:spPr>
          <a:xfrm>
            <a:off x="4719638" y="2173288"/>
            <a:ext cx="385762" cy="2398712"/>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40FC4E8-CBF5-723B-9734-03FC9BA87C87}"/>
              </a:ext>
            </a:extLst>
          </p:cNvPr>
          <p:cNvCxnSpPr/>
          <p:nvPr/>
        </p:nvCxnSpPr>
        <p:spPr>
          <a:xfrm flipH="1">
            <a:off x="5105401" y="2095500"/>
            <a:ext cx="328613" cy="24765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67DDB465-6536-2208-E816-A38604E22EAC}"/>
              </a:ext>
            </a:extLst>
          </p:cNvPr>
          <p:cNvCxnSpPr/>
          <p:nvPr/>
        </p:nvCxnSpPr>
        <p:spPr>
          <a:xfrm>
            <a:off x="5434013" y="2095500"/>
            <a:ext cx="533400" cy="27432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33D0F7BB-6D37-4FF7-BD4F-D6BA2D30E793}"/>
              </a:ext>
            </a:extLst>
          </p:cNvPr>
          <p:cNvCxnSpPr/>
          <p:nvPr/>
        </p:nvCxnSpPr>
        <p:spPr>
          <a:xfrm flipH="1">
            <a:off x="6181726" y="2095500"/>
            <a:ext cx="523875" cy="2947988"/>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015A0F76-3BC4-5EF8-BE4A-D00E2B59DFE8}"/>
              </a:ext>
            </a:extLst>
          </p:cNvPr>
          <p:cNvCxnSpPr/>
          <p:nvPr/>
        </p:nvCxnSpPr>
        <p:spPr>
          <a:xfrm flipH="1">
            <a:off x="5967414" y="4557714"/>
            <a:ext cx="128587" cy="280987"/>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6138E7E-110E-CF41-1EED-BEA5606939D4}"/>
              </a:ext>
            </a:extLst>
          </p:cNvPr>
          <p:cNvCxnSpPr>
            <a:endCxn id="46" idx="2"/>
          </p:cNvCxnSpPr>
          <p:nvPr/>
        </p:nvCxnSpPr>
        <p:spPr>
          <a:xfrm flipH="1" flipV="1">
            <a:off x="3568700" y="1106489"/>
            <a:ext cx="604838" cy="1685925"/>
          </a:xfrm>
          <a:prstGeom prst="line">
            <a:avLst/>
          </a:prstGeom>
          <a:ln w="38100">
            <a:solidFill>
              <a:schemeClr val="accent6">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A2B65085-EA63-4711-5740-3AD4C0AB0687}"/>
              </a:ext>
            </a:extLst>
          </p:cNvPr>
          <p:cNvCxnSpPr/>
          <p:nvPr/>
        </p:nvCxnSpPr>
        <p:spPr>
          <a:xfrm>
            <a:off x="4508500" y="2324100"/>
            <a:ext cx="101600" cy="312738"/>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5CE1A82-0327-6863-AE59-0B610436EA6C}"/>
              </a:ext>
            </a:extLst>
          </p:cNvPr>
          <p:cNvCxnSpPr/>
          <p:nvPr/>
        </p:nvCxnSpPr>
        <p:spPr>
          <a:xfrm flipH="1">
            <a:off x="4610100" y="2173288"/>
            <a:ext cx="109538" cy="46355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5EEF4EDA-0C1C-BC93-DF0C-178A85B50976}"/>
              </a:ext>
            </a:extLst>
          </p:cNvPr>
          <p:cNvCxnSpPr/>
          <p:nvPr/>
        </p:nvCxnSpPr>
        <p:spPr>
          <a:xfrm>
            <a:off x="6096001" y="4572000"/>
            <a:ext cx="85725" cy="458788"/>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A593784-BC03-D52F-2829-9B1BD5ADE8C9}"/>
              </a:ext>
            </a:extLst>
          </p:cNvPr>
          <p:cNvCxnSpPr/>
          <p:nvPr/>
        </p:nvCxnSpPr>
        <p:spPr>
          <a:xfrm>
            <a:off x="6705600" y="2095500"/>
            <a:ext cx="134938" cy="2286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06DF6CB1-F642-9627-FB1F-0B3604DCD3B7}"/>
              </a:ext>
            </a:extLst>
          </p:cNvPr>
          <p:cNvCxnSpPr/>
          <p:nvPr/>
        </p:nvCxnSpPr>
        <p:spPr>
          <a:xfrm flipH="1">
            <a:off x="6826251" y="1820864"/>
            <a:ext cx="93663" cy="503237"/>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2ED561E6-5D06-F4DA-505E-184F6A524014}"/>
              </a:ext>
            </a:extLst>
          </p:cNvPr>
          <p:cNvCxnSpPr/>
          <p:nvPr/>
        </p:nvCxnSpPr>
        <p:spPr>
          <a:xfrm>
            <a:off x="6924675" y="1843089"/>
            <a:ext cx="122238" cy="346075"/>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B32AA474-478A-49F2-8AE6-1CAA604476C1}"/>
              </a:ext>
            </a:extLst>
          </p:cNvPr>
          <p:cNvCxnSpPr/>
          <p:nvPr/>
        </p:nvCxnSpPr>
        <p:spPr>
          <a:xfrm flipH="1">
            <a:off x="7043738" y="1811338"/>
            <a:ext cx="165100" cy="3683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619E74DE-8804-0B27-A5C3-9AABE621CF21}"/>
              </a:ext>
            </a:extLst>
          </p:cNvPr>
          <p:cNvCxnSpPr/>
          <p:nvPr/>
        </p:nvCxnSpPr>
        <p:spPr>
          <a:xfrm>
            <a:off x="7208839" y="1811338"/>
            <a:ext cx="149225" cy="36195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F58AC955-5285-B449-3EB0-300FE955ADC8}"/>
              </a:ext>
            </a:extLst>
          </p:cNvPr>
          <p:cNvCxnSpPr/>
          <p:nvPr/>
        </p:nvCxnSpPr>
        <p:spPr>
          <a:xfrm flipH="1">
            <a:off x="7351714" y="1752600"/>
            <a:ext cx="115887" cy="420688"/>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D3EF4803-17B0-E1FD-B2E7-7969D4F47192}"/>
              </a:ext>
            </a:extLst>
          </p:cNvPr>
          <p:cNvCxnSpPr/>
          <p:nvPr/>
        </p:nvCxnSpPr>
        <p:spPr>
          <a:xfrm>
            <a:off x="7467600" y="1752600"/>
            <a:ext cx="471488" cy="29464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500DB9C8-588E-AE62-65D8-78B1B1AF6504}"/>
              </a:ext>
            </a:extLst>
          </p:cNvPr>
          <p:cNvCxnSpPr/>
          <p:nvPr/>
        </p:nvCxnSpPr>
        <p:spPr>
          <a:xfrm flipH="1">
            <a:off x="7939089" y="4333875"/>
            <a:ext cx="115887" cy="36830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7F2E131-CF2A-A192-2AD5-7663E3BBFFDF}"/>
              </a:ext>
            </a:extLst>
          </p:cNvPr>
          <p:cNvCxnSpPr/>
          <p:nvPr/>
        </p:nvCxnSpPr>
        <p:spPr>
          <a:xfrm>
            <a:off x="8054976" y="4333876"/>
            <a:ext cx="174625" cy="696913"/>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A5BFB1C-A99C-B7A8-D055-B444E36675F9}"/>
              </a:ext>
            </a:extLst>
          </p:cNvPr>
          <p:cNvCxnSpPr/>
          <p:nvPr/>
        </p:nvCxnSpPr>
        <p:spPr>
          <a:xfrm flipH="1">
            <a:off x="8216900" y="4630738"/>
            <a:ext cx="115888" cy="41275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B959FF6A-46BD-EECB-D11F-E4DCEFAA3A1F}"/>
              </a:ext>
            </a:extLst>
          </p:cNvPr>
          <p:cNvCxnSpPr/>
          <p:nvPr/>
        </p:nvCxnSpPr>
        <p:spPr>
          <a:xfrm>
            <a:off x="8332788" y="4630738"/>
            <a:ext cx="176212" cy="40005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E0BB7297-C99C-047E-7046-F9187E7D6336}"/>
              </a:ext>
            </a:extLst>
          </p:cNvPr>
          <p:cNvCxnSpPr/>
          <p:nvPr/>
        </p:nvCxnSpPr>
        <p:spPr>
          <a:xfrm flipH="1">
            <a:off x="8509000" y="4557714"/>
            <a:ext cx="115888" cy="465137"/>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4AE5C2AD-5748-3651-0E98-6EB89CA18ED6}"/>
              </a:ext>
            </a:extLst>
          </p:cNvPr>
          <p:cNvCxnSpPr/>
          <p:nvPr/>
        </p:nvCxnSpPr>
        <p:spPr>
          <a:xfrm>
            <a:off x="8624888" y="4557714"/>
            <a:ext cx="114300" cy="301625"/>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F3965F39-B369-5F19-CC8A-48C641D4BC2F}"/>
              </a:ext>
            </a:extLst>
          </p:cNvPr>
          <p:cNvCxnSpPr/>
          <p:nvPr/>
        </p:nvCxnSpPr>
        <p:spPr>
          <a:xfrm flipH="1">
            <a:off x="8739188" y="2792414"/>
            <a:ext cx="709612" cy="2066925"/>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Content Placeholder 2">
            <a:extLst>
              <a:ext uri="{FF2B5EF4-FFF2-40B4-BE49-F238E27FC236}">
                <a16:creationId xmlns:a16="http://schemas.microsoft.com/office/drawing/2014/main" id="{E39F9BA8-645E-1779-A108-0B4FA0396957}"/>
              </a:ext>
            </a:extLst>
          </p:cNvPr>
          <p:cNvSpPr>
            <a:spLocks noGrp="1" noChangeArrowheads="1"/>
          </p:cNvSpPr>
          <p:nvPr>
            <p:ph idx="1"/>
          </p:nvPr>
        </p:nvSpPr>
        <p:spPr>
          <a:xfrm>
            <a:off x="1198605" y="1173892"/>
            <a:ext cx="9469395" cy="4922108"/>
          </a:xfrm>
        </p:spPr>
        <p:txBody>
          <a:bodyPr/>
          <a:lstStyle/>
          <a:p>
            <a:pPr>
              <a:buFontTx/>
              <a:buNone/>
            </a:pPr>
            <a:r>
              <a:rPr lang="en-US" altLang="en-US" sz="3200" b="1" dirty="0"/>
              <a:t>The more severely we are dysregulated, and/or the longer the dysregulation lasts, the greater the chance we subjectively experience unbearable discomfort, or difficulty staying  “within our own skin”.</a:t>
            </a:r>
          </a:p>
          <a:p>
            <a:pPr algn="ctr">
              <a:buFontTx/>
              <a:buNone/>
            </a:pPr>
            <a:endParaRPr lang="en-US" altLang="en-US" sz="3200" b="1" dirty="0"/>
          </a:p>
          <a:p>
            <a:pPr>
              <a:buFontTx/>
              <a:buNone/>
            </a:pPr>
            <a:r>
              <a:rPr lang="en-US" altLang="en-US" sz="3200" b="1" dirty="0"/>
              <a:t>Many people will begin self-medicating in order to move away from the pain and move towards pleasure.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a:extLst>
              <a:ext uri="{FF2B5EF4-FFF2-40B4-BE49-F238E27FC236}">
                <a16:creationId xmlns:a16="http://schemas.microsoft.com/office/drawing/2014/main" id="{4B482F7E-A31B-1D33-B19C-0DE6F3556F35}"/>
              </a:ext>
            </a:extLst>
          </p:cNvPr>
          <p:cNvSpPr>
            <a:spLocks noGrp="1" noChangeArrowheads="1"/>
          </p:cNvSpPr>
          <p:nvPr>
            <p:ph type="title"/>
          </p:nvPr>
        </p:nvSpPr>
        <p:spPr>
          <a:xfrm>
            <a:off x="1610497" y="623888"/>
            <a:ext cx="8447903" cy="1281112"/>
          </a:xfrm>
        </p:spPr>
        <p:txBody>
          <a:bodyPr/>
          <a:lstStyle/>
          <a:p>
            <a:pPr algn="ctr" eaLnBrk="1" hangingPunct="1"/>
            <a:r>
              <a:rPr lang="en-US" altLang="en-US" dirty="0"/>
              <a:t>Evidence-Based, Best Practices!!</a:t>
            </a:r>
          </a:p>
        </p:txBody>
      </p:sp>
      <p:sp>
        <p:nvSpPr>
          <p:cNvPr id="166915" name="Rectangle 3">
            <a:extLst>
              <a:ext uri="{FF2B5EF4-FFF2-40B4-BE49-F238E27FC236}">
                <a16:creationId xmlns:a16="http://schemas.microsoft.com/office/drawing/2014/main" id="{D3A97694-3933-F558-C749-D96C4C1351D6}"/>
              </a:ext>
            </a:extLst>
          </p:cNvPr>
          <p:cNvSpPr>
            <a:spLocks noGrp="1" noChangeArrowheads="1"/>
          </p:cNvSpPr>
          <p:nvPr>
            <p:ph type="body" idx="1"/>
          </p:nvPr>
        </p:nvSpPr>
        <p:spPr>
          <a:xfrm>
            <a:off x="1915297" y="2075934"/>
            <a:ext cx="8447903" cy="3835915"/>
          </a:xfrm>
        </p:spPr>
        <p:txBody>
          <a:bodyPr/>
          <a:lstStyle/>
          <a:p>
            <a:pPr eaLnBrk="1" hangingPunct="1"/>
            <a:r>
              <a:rPr lang="en-US" altLang="en-US" b="1" dirty="0"/>
              <a:t>“When substance disorder and psychiatric disorder co-exist, each disorder should be considered primary, and </a:t>
            </a:r>
            <a:r>
              <a:rPr lang="en-US" altLang="en-US" b="1" dirty="0">
                <a:latin typeface="Arial Black" panose="020B0A04020102020204" pitchFamily="34" charset="0"/>
              </a:rPr>
              <a:t>integrated dual primary treatment</a:t>
            </a:r>
            <a:r>
              <a:rPr lang="en-US" altLang="en-US" b="1" dirty="0"/>
              <a:t> is recommended, where each disorder receives appropriately intensive diagnosis specific treatment.”  </a:t>
            </a:r>
          </a:p>
          <a:p>
            <a:pPr eaLnBrk="1" hangingPunct="1"/>
            <a:r>
              <a:rPr lang="en-US" altLang="en-US" sz="2400" b="1" dirty="0">
                <a:solidFill>
                  <a:schemeClr val="tx1"/>
                </a:solidFill>
              </a:rPr>
              <a:t>(K. Minkoff-”An Integrated Model for the Treatment of People with Co-Occurring Disorders in Managed Care Systems”).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le 1">
            <a:extLst>
              <a:ext uri="{FF2B5EF4-FFF2-40B4-BE49-F238E27FC236}">
                <a16:creationId xmlns:a16="http://schemas.microsoft.com/office/drawing/2014/main" id="{8B8E316B-ABAA-B41F-6EAE-47C5573C37F6}"/>
              </a:ext>
            </a:extLst>
          </p:cNvPr>
          <p:cNvSpPr>
            <a:spLocks noGrp="1" noChangeArrowheads="1"/>
          </p:cNvSpPr>
          <p:nvPr>
            <p:ph type="title"/>
          </p:nvPr>
        </p:nvSpPr>
        <p:spPr>
          <a:xfrm>
            <a:off x="2737022" y="623888"/>
            <a:ext cx="7321378" cy="945420"/>
          </a:xfrm>
        </p:spPr>
        <p:txBody>
          <a:bodyPr/>
          <a:lstStyle/>
          <a:p>
            <a:r>
              <a:rPr lang="en-US" altLang="en-US" dirty="0"/>
              <a:t>No Wrong Door!</a:t>
            </a:r>
          </a:p>
        </p:txBody>
      </p:sp>
      <p:sp>
        <p:nvSpPr>
          <p:cNvPr id="184323" name="Content Placeholder 2">
            <a:extLst>
              <a:ext uri="{FF2B5EF4-FFF2-40B4-BE49-F238E27FC236}">
                <a16:creationId xmlns:a16="http://schemas.microsoft.com/office/drawing/2014/main" id="{940A4DA8-36EF-2EAC-6CED-4462E858B589}"/>
              </a:ext>
            </a:extLst>
          </p:cNvPr>
          <p:cNvSpPr>
            <a:spLocks noGrp="1" noChangeArrowheads="1"/>
          </p:cNvSpPr>
          <p:nvPr>
            <p:ph idx="1"/>
          </p:nvPr>
        </p:nvSpPr>
        <p:spPr>
          <a:xfrm>
            <a:off x="1661984" y="2088292"/>
            <a:ext cx="8396416" cy="4145820"/>
          </a:xfrm>
        </p:spPr>
        <p:txBody>
          <a:bodyPr/>
          <a:lstStyle/>
          <a:p>
            <a:r>
              <a:rPr lang="en-US" altLang="en-US" sz="2400" b="1" dirty="0"/>
              <a:t>SAMHSA’s “no wrong door” policy states that effective systems must ensure that a person needing treatment will be identified, assessed, and receive treatment, either directly or through appropriate referral, no matter where he or she seeks services.</a:t>
            </a:r>
          </a:p>
          <a:p>
            <a:r>
              <a:rPr lang="en-US" altLang="en-US" sz="2400" b="1" dirty="0"/>
              <a:t>“No wrong door” means that people presenting for treatment for a mental disorder should be routinely screened for substance use disorder, and all people presenting for treatment for substance use disorders should be screened for mental disorders.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5EABC-1E45-7803-ACB6-ACB21AF60DB7}"/>
              </a:ext>
            </a:extLst>
          </p:cNvPr>
          <p:cNvSpPr>
            <a:spLocks noGrp="1"/>
          </p:cNvSpPr>
          <p:nvPr>
            <p:ph type="title"/>
          </p:nvPr>
        </p:nvSpPr>
        <p:spPr/>
        <p:txBody>
          <a:bodyPr/>
          <a:lstStyle/>
          <a:p>
            <a:r>
              <a:rPr lang="en-US" dirty="0"/>
              <a:t>Domestic Violence Statistics</a:t>
            </a:r>
          </a:p>
        </p:txBody>
      </p:sp>
      <p:sp>
        <p:nvSpPr>
          <p:cNvPr id="3" name="Content Placeholder 2">
            <a:extLst>
              <a:ext uri="{FF2B5EF4-FFF2-40B4-BE49-F238E27FC236}">
                <a16:creationId xmlns:a16="http://schemas.microsoft.com/office/drawing/2014/main" id="{7CCEE345-6D5B-5DB2-617D-44924CF7449C}"/>
              </a:ext>
            </a:extLst>
          </p:cNvPr>
          <p:cNvSpPr>
            <a:spLocks noGrp="1"/>
          </p:cNvSpPr>
          <p:nvPr>
            <p:ph idx="1"/>
          </p:nvPr>
        </p:nvSpPr>
        <p:spPr/>
        <p:txBody>
          <a:bodyPr/>
          <a:lstStyle/>
          <a:p>
            <a:r>
              <a:rPr lang="en-US" sz="1800" dirty="0"/>
              <a:t>Intimate partner violence accounts for 15% of all violent crimes annually in the United States.</a:t>
            </a:r>
          </a:p>
          <a:p>
            <a:r>
              <a:rPr lang="en-US" sz="1800" dirty="0"/>
              <a:t>More than 1 in 3 women and 1 in 4 men have experienced either physical violence, rape, or stalking by an intimate partner in their lifetime. Victims are commonly abused by those who are closest to them.</a:t>
            </a:r>
          </a:p>
          <a:p>
            <a:r>
              <a:rPr lang="en-US" sz="1800" dirty="0"/>
              <a:t>Each day in the United States, over 20,000 calls are placed to domestic violence hotlines by individuals reporting incidents.</a:t>
            </a:r>
          </a:p>
          <a:p>
            <a:r>
              <a:rPr lang="en-US" sz="1800" dirty="0"/>
              <a:t>On average, 20 people per minute are physically abused by an intimate partner. This is an astounding number that shows just how prevalent this is in our society.</a:t>
            </a:r>
          </a:p>
          <a:p>
            <a:r>
              <a:rPr lang="en-US" sz="1800" dirty="0"/>
              <a:t>A weapon is used in 19% of domestic violence incidents.</a:t>
            </a:r>
          </a:p>
          <a:p>
            <a:r>
              <a:rPr lang="en-US" sz="1800" dirty="0"/>
              <a:t>Women who are victims of intimate partner violence are most likely to be between the ages of 18 to 24.</a:t>
            </a:r>
          </a:p>
          <a:p>
            <a:r>
              <a:rPr lang="en-US" sz="1800" dirty="0"/>
              <a:t>Having a gun in the home where domestic violence is taking place increases the likelihood of a homicide by 500%. In fact, 72% of all murder-suicides stem from intimate partner violence.</a:t>
            </a:r>
          </a:p>
        </p:txBody>
      </p:sp>
      <p:sp>
        <p:nvSpPr>
          <p:cNvPr id="4" name="Date Placeholder 3">
            <a:extLst>
              <a:ext uri="{FF2B5EF4-FFF2-40B4-BE49-F238E27FC236}">
                <a16:creationId xmlns:a16="http://schemas.microsoft.com/office/drawing/2014/main" id="{3616FB1B-C493-5BB6-C761-A204051A602A}"/>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7DC8E4EB-AD19-3811-DC7E-7AD15B638D24}"/>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62A3FD0E-CCDA-963D-1E41-A73EBBB9A948}"/>
              </a:ext>
            </a:extLst>
          </p:cNvPr>
          <p:cNvSpPr>
            <a:spLocks noGrp="1"/>
          </p:cNvSpPr>
          <p:nvPr>
            <p:ph type="sldNum" sz="quarter" idx="4"/>
          </p:nvPr>
        </p:nvSpPr>
        <p:spPr/>
        <p:txBody>
          <a:bodyPr/>
          <a:lstStyle/>
          <a:p>
            <a:fld id="{294A09A9-5501-47C1-A89A-A340965A2BE2}" type="slidenum">
              <a:rPr lang="en-US" smtClean="0"/>
              <a:pPr/>
              <a:t>4</a:t>
            </a:fld>
            <a:endParaRPr lang="en-US" dirty="0"/>
          </a:p>
        </p:txBody>
      </p:sp>
    </p:spTree>
    <p:extLst>
      <p:ext uri="{BB962C8B-B14F-4D97-AF65-F5344CB8AC3E}">
        <p14:creationId xmlns:p14="http://schemas.microsoft.com/office/powerpoint/2010/main" val="15534789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BA7BB-ED9E-6BD2-74CA-4F7FFE280236}"/>
              </a:ext>
            </a:extLst>
          </p:cNvPr>
          <p:cNvSpPr>
            <a:spLocks noGrp="1"/>
          </p:cNvSpPr>
          <p:nvPr>
            <p:ph type="title"/>
          </p:nvPr>
        </p:nvSpPr>
        <p:spPr>
          <a:xfrm>
            <a:off x="1167492" y="381000"/>
            <a:ext cx="9779183" cy="1231557"/>
          </a:xfrm>
        </p:spPr>
        <p:txBody>
          <a:bodyPr/>
          <a:lstStyle/>
          <a:p>
            <a:r>
              <a:rPr lang="en-US" sz="2800" dirty="0"/>
              <a:t>Aftercare Planning for Survivors of Domestic Violence</a:t>
            </a:r>
            <a:br>
              <a:rPr lang="en-US" dirty="0"/>
            </a:br>
            <a:endParaRPr lang="en-US" dirty="0"/>
          </a:p>
        </p:txBody>
      </p:sp>
      <p:sp>
        <p:nvSpPr>
          <p:cNvPr id="3" name="Content Placeholder 2">
            <a:extLst>
              <a:ext uri="{FF2B5EF4-FFF2-40B4-BE49-F238E27FC236}">
                <a16:creationId xmlns:a16="http://schemas.microsoft.com/office/drawing/2014/main" id="{833E8C12-4A3F-241F-4FA0-698F0E4E3AE0}"/>
              </a:ext>
            </a:extLst>
          </p:cNvPr>
          <p:cNvSpPr>
            <a:spLocks noGrp="1"/>
          </p:cNvSpPr>
          <p:nvPr>
            <p:ph idx="1"/>
          </p:nvPr>
        </p:nvSpPr>
        <p:spPr>
          <a:xfrm>
            <a:off x="1167493" y="1760839"/>
            <a:ext cx="9779182" cy="3623444"/>
          </a:xfrm>
        </p:spPr>
        <p:txBody>
          <a:bodyPr/>
          <a:lstStyle/>
          <a:p>
            <a:r>
              <a:rPr lang="en-US" sz="2400" dirty="0"/>
              <a:t>For survivors, aftercare includes more than ongoing mental health support. While that’s important, it’s just one part of your safety. In most programs, you can start planning for aftercare as soon as you enter treatment.</a:t>
            </a:r>
          </a:p>
          <a:p>
            <a:endParaRPr lang="en-US" sz="2400" dirty="0"/>
          </a:p>
          <a:p>
            <a:r>
              <a:rPr lang="en-US" sz="2400" dirty="0"/>
              <a:t>When you start rehab, your therapist may ask you to sign a no-contact contract, where you’ll agree not to communicate with your abuser during treatment. But after rehab, it’s not always that simple. If you have children with them or share assets like a house, the legal system may require some amount of contact. </a:t>
            </a:r>
          </a:p>
          <a:p>
            <a:endParaRPr lang="en-US" sz="2400" dirty="0"/>
          </a:p>
          <a:p>
            <a:endParaRPr lang="en-US" sz="2400" dirty="0"/>
          </a:p>
        </p:txBody>
      </p:sp>
      <p:sp>
        <p:nvSpPr>
          <p:cNvPr id="4" name="Date Placeholder 3">
            <a:extLst>
              <a:ext uri="{FF2B5EF4-FFF2-40B4-BE49-F238E27FC236}">
                <a16:creationId xmlns:a16="http://schemas.microsoft.com/office/drawing/2014/main" id="{6D0BD936-5F84-826F-6F39-5719B6B48108}"/>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88814E3A-6502-F13E-E1EF-1DD74F8D956F}"/>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A9ADFA78-00AB-2781-FBC8-6180E4D9CBF9}"/>
              </a:ext>
            </a:extLst>
          </p:cNvPr>
          <p:cNvSpPr>
            <a:spLocks noGrp="1"/>
          </p:cNvSpPr>
          <p:nvPr>
            <p:ph type="sldNum" sz="quarter" idx="4"/>
          </p:nvPr>
        </p:nvSpPr>
        <p:spPr/>
        <p:txBody>
          <a:bodyPr/>
          <a:lstStyle/>
          <a:p>
            <a:fld id="{294A09A9-5501-47C1-A89A-A340965A2BE2}" type="slidenum">
              <a:rPr lang="en-US" smtClean="0"/>
              <a:pPr/>
              <a:t>40</a:t>
            </a:fld>
            <a:endParaRPr lang="en-US" dirty="0"/>
          </a:p>
        </p:txBody>
      </p:sp>
    </p:spTree>
    <p:extLst>
      <p:ext uri="{BB962C8B-B14F-4D97-AF65-F5344CB8AC3E}">
        <p14:creationId xmlns:p14="http://schemas.microsoft.com/office/powerpoint/2010/main" val="2540424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A1BB-9616-1BC2-32C2-BB67EC9BCEE8}"/>
              </a:ext>
            </a:extLst>
          </p:cNvPr>
          <p:cNvSpPr>
            <a:spLocks noGrp="1"/>
          </p:cNvSpPr>
          <p:nvPr>
            <p:ph type="title"/>
          </p:nvPr>
        </p:nvSpPr>
        <p:spPr/>
        <p:txBody>
          <a:bodyPr/>
          <a:lstStyle/>
          <a:p>
            <a:r>
              <a:rPr lang="en-US" dirty="0"/>
              <a:t>Additional Challenges</a:t>
            </a:r>
          </a:p>
        </p:txBody>
      </p:sp>
      <p:sp>
        <p:nvSpPr>
          <p:cNvPr id="3" name="Content Placeholder 2">
            <a:extLst>
              <a:ext uri="{FF2B5EF4-FFF2-40B4-BE49-F238E27FC236}">
                <a16:creationId xmlns:a16="http://schemas.microsoft.com/office/drawing/2014/main" id="{BD2DF49A-7584-A4BE-599C-320F6B40598F}"/>
              </a:ext>
            </a:extLst>
          </p:cNvPr>
          <p:cNvSpPr>
            <a:spLocks noGrp="1"/>
          </p:cNvSpPr>
          <p:nvPr>
            <p:ph idx="1"/>
          </p:nvPr>
        </p:nvSpPr>
        <p:spPr/>
        <p:txBody>
          <a:bodyPr/>
          <a:lstStyle/>
          <a:p>
            <a:r>
              <a:rPr lang="en-US" dirty="0"/>
              <a:t>It’s also common for survivors to be socially isolated and have fewer financial resources immediately after an abusive relationship. So, as one approaches the end of treatment, they will often work with their therapist to create a concrete safety plan for after they leave. That plan might include:</a:t>
            </a:r>
          </a:p>
          <a:p>
            <a:r>
              <a:rPr lang="en-US" sz="1400" b="1" dirty="0"/>
              <a:t>Intentions around if, when and how you’ll be in contact with your abuser, including information about your legal rights</a:t>
            </a:r>
          </a:p>
          <a:p>
            <a:r>
              <a:rPr lang="en-US" sz="1400" b="1" dirty="0"/>
              <a:t>A safe place to live</a:t>
            </a:r>
          </a:p>
          <a:p>
            <a:r>
              <a:rPr lang="en-US" sz="1400" b="1" dirty="0"/>
              <a:t>A new phone number, email address or other contact information your abuser won’t have access to</a:t>
            </a:r>
          </a:p>
          <a:p>
            <a:r>
              <a:rPr lang="en-US" sz="1400" b="1" dirty="0"/>
              <a:t>A local therapist</a:t>
            </a:r>
          </a:p>
          <a:p>
            <a:r>
              <a:rPr lang="en-US" sz="1400" b="1" dirty="0"/>
              <a:t>In-person support groups</a:t>
            </a:r>
          </a:p>
          <a:p>
            <a:r>
              <a:rPr lang="en-US" sz="1400" b="1" dirty="0"/>
              <a:t>Relevant hotlines for social services</a:t>
            </a:r>
          </a:p>
          <a:p>
            <a:r>
              <a:rPr lang="en-US" sz="1400" b="1" dirty="0"/>
              <a:t>Other community resources</a:t>
            </a:r>
          </a:p>
        </p:txBody>
      </p:sp>
      <p:sp>
        <p:nvSpPr>
          <p:cNvPr id="4" name="Date Placeholder 3">
            <a:extLst>
              <a:ext uri="{FF2B5EF4-FFF2-40B4-BE49-F238E27FC236}">
                <a16:creationId xmlns:a16="http://schemas.microsoft.com/office/drawing/2014/main" id="{72BE66D1-7B1A-36D9-9F05-DC8C83EE4D46}"/>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F771FFB6-CA8C-0907-FFE6-2FD9A457C223}"/>
              </a:ext>
            </a:extLst>
          </p:cNvPr>
          <p:cNvSpPr>
            <a:spLocks noGrp="1"/>
          </p:cNvSpPr>
          <p:nvPr>
            <p:ph type="ftr" sz="quarter" idx="3"/>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45515877-2856-D27E-5948-892CAC737424}"/>
              </a:ext>
            </a:extLst>
          </p:cNvPr>
          <p:cNvSpPr>
            <a:spLocks noGrp="1"/>
          </p:cNvSpPr>
          <p:nvPr>
            <p:ph type="sldNum" sz="quarter" idx="4"/>
          </p:nvPr>
        </p:nvSpPr>
        <p:spPr/>
        <p:txBody>
          <a:bodyPr/>
          <a:lstStyle/>
          <a:p>
            <a:fld id="{294A09A9-5501-47C1-A89A-A340965A2BE2}" type="slidenum">
              <a:rPr lang="en-US" smtClean="0"/>
              <a:pPr/>
              <a:t>41</a:t>
            </a:fld>
            <a:endParaRPr lang="en-US" dirty="0"/>
          </a:p>
        </p:txBody>
      </p:sp>
    </p:spTree>
    <p:extLst>
      <p:ext uri="{BB962C8B-B14F-4D97-AF65-F5344CB8AC3E}">
        <p14:creationId xmlns:p14="http://schemas.microsoft.com/office/powerpoint/2010/main" val="3097158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637D-61F7-8DCD-2C90-E4684CF0E518}"/>
              </a:ext>
            </a:extLst>
          </p:cNvPr>
          <p:cNvSpPr>
            <a:spLocks noGrp="1"/>
          </p:cNvSpPr>
          <p:nvPr>
            <p:ph type="title"/>
          </p:nvPr>
        </p:nvSpPr>
        <p:spPr/>
        <p:txBody>
          <a:bodyPr/>
          <a:lstStyle/>
          <a:p>
            <a:r>
              <a:rPr lang="en-US" dirty="0"/>
              <a:t>Things to Remember….</a:t>
            </a:r>
          </a:p>
        </p:txBody>
      </p:sp>
      <p:sp>
        <p:nvSpPr>
          <p:cNvPr id="3" name="Content Placeholder 2">
            <a:extLst>
              <a:ext uri="{FF2B5EF4-FFF2-40B4-BE49-F238E27FC236}">
                <a16:creationId xmlns:a16="http://schemas.microsoft.com/office/drawing/2014/main" id="{31935DE5-6E10-7420-496F-2892A8C35912}"/>
              </a:ext>
            </a:extLst>
          </p:cNvPr>
          <p:cNvSpPr>
            <a:spLocks noGrp="1"/>
          </p:cNvSpPr>
          <p:nvPr>
            <p:ph idx="1"/>
          </p:nvPr>
        </p:nvSpPr>
        <p:spPr/>
        <p:txBody>
          <a:bodyPr/>
          <a:lstStyle/>
          <a:p>
            <a:r>
              <a:rPr lang="en-US" dirty="0"/>
              <a:t>Intimate partner violence is the breaking down of a human. They completely lose their sense of self and begin to believe everything the abuser has said about them. It happens smally and slowly.”</a:t>
            </a:r>
          </a:p>
          <a:p>
            <a:r>
              <a:rPr lang="en-US" dirty="0"/>
              <a:t>In addition to providing a safe space to be heard and empowered, counseling can be a place for victims of IPV to learn what a healthy relationship looks like. This is especially true for clients whose histories include past trauma (in addition to IPV) or who haven’t been exposed to healthy relationships in their life,</a:t>
            </a:r>
          </a:p>
        </p:txBody>
      </p:sp>
      <p:sp>
        <p:nvSpPr>
          <p:cNvPr id="4" name="Date Placeholder 3">
            <a:extLst>
              <a:ext uri="{FF2B5EF4-FFF2-40B4-BE49-F238E27FC236}">
                <a16:creationId xmlns:a16="http://schemas.microsoft.com/office/drawing/2014/main" id="{85CF30B3-8636-A3FC-C613-8DC9BB3F937F}"/>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DF461F4F-56CA-A193-B208-62CD3BCE4C15}"/>
              </a:ext>
            </a:extLst>
          </p:cNvPr>
          <p:cNvSpPr>
            <a:spLocks noGrp="1"/>
          </p:cNvSpPr>
          <p:nvPr>
            <p:ph type="ftr" sz="quarter" idx="3"/>
          </p:nvPr>
        </p:nvSpPr>
        <p:spPr/>
        <p:txBody>
          <a:bodyPr/>
          <a:lstStyle/>
          <a:p>
            <a:r>
              <a:rPr lang="en-US" dirty="0"/>
              <a:t>Domestic Violence and Elder Abuse</a:t>
            </a:r>
          </a:p>
        </p:txBody>
      </p:sp>
      <p:sp>
        <p:nvSpPr>
          <p:cNvPr id="6" name="Slide Number Placeholder 5">
            <a:extLst>
              <a:ext uri="{FF2B5EF4-FFF2-40B4-BE49-F238E27FC236}">
                <a16:creationId xmlns:a16="http://schemas.microsoft.com/office/drawing/2014/main" id="{7D70D629-B62B-D269-1875-2C0ED6F331BA}"/>
              </a:ext>
            </a:extLst>
          </p:cNvPr>
          <p:cNvSpPr>
            <a:spLocks noGrp="1"/>
          </p:cNvSpPr>
          <p:nvPr>
            <p:ph type="sldNum" sz="quarter" idx="4"/>
          </p:nvPr>
        </p:nvSpPr>
        <p:spPr/>
        <p:txBody>
          <a:bodyPr/>
          <a:lstStyle/>
          <a:p>
            <a:fld id="{294A09A9-5501-47C1-A89A-A340965A2BE2}" type="slidenum">
              <a:rPr lang="en-US" smtClean="0"/>
              <a:pPr/>
              <a:t>42</a:t>
            </a:fld>
            <a:endParaRPr lang="en-US" dirty="0"/>
          </a:p>
        </p:txBody>
      </p:sp>
    </p:spTree>
    <p:extLst>
      <p:ext uri="{BB962C8B-B14F-4D97-AF65-F5344CB8AC3E}">
        <p14:creationId xmlns:p14="http://schemas.microsoft.com/office/powerpoint/2010/main" val="15393781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EB46D-5FF0-FD37-9DE5-0B926F131F82}"/>
              </a:ext>
            </a:extLst>
          </p:cNvPr>
          <p:cNvSpPr>
            <a:spLocks noGrp="1"/>
          </p:cNvSpPr>
          <p:nvPr>
            <p:ph type="title"/>
          </p:nvPr>
        </p:nvSpPr>
        <p:spPr>
          <a:xfrm>
            <a:off x="1167492" y="381000"/>
            <a:ext cx="9779183" cy="836141"/>
          </a:xfrm>
        </p:spPr>
        <p:txBody>
          <a:bodyPr/>
          <a:lstStyle/>
          <a:p>
            <a:r>
              <a:rPr lang="en-US" dirty="0"/>
              <a:t>References </a:t>
            </a:r>
          </a:p>
        </p:txBody>
      </p:sp>
      <p:sp>
        <p:nvSpPr>
          <p:cNvPr id="3" name="Content Placeholder 2">
            <a:extLst>
              <a:ext uri="{FF2B5EF4-FFF2-40B4-BE49-F238E27FC236}">
                <a16:creationId xmlns:a16="http://schemas.microsoft.com/office/drawing/2014/main" id="{BC46FE21-D36A-C512-E9ED-1C3586A8F2C6}"/>
              </a:ext>
            </a:extLst>
          </p:cNvPr>
          <p:cNvSpPr>
            <a:spLocks noGrp="1"/>
          </p:cNvSpPr>
          <p:nvPr>
            <p:ph idx="1"/>
          </p:nvPr>
        </p:nvSpPr>
        <p:spPr>
          <a:xfrm>
            <a:off x="1167493" y="1706563"/>
            <a:ext cx="9779182" cy="3366815"/>
          </a:xfrm>
        </p:spPr>
        <p:txBody>
          <a:bodyPr/>
          <a:lstStyle/>
          <a:p>
            <a:r>
              <a:rPr lang="en-US" sz="1600" dirty="0"/>
              <a:t>What Is Domestic Violence?: Resources to Help You Identify What Is Domestic Violence; domesticshelters.org Jan 17, 2021.</a:t>
            </a:r>
          </a:p>
          <a:p>
            <a:r>
              <a:rPr lang="en-US" sz="1600" dirty="0"/>
              <a:t>Kentucky Coalition Against Domestic Violence.</a:t>
            </a:r>
          </a:p>
          <a:p>
            <a:r>
              <a:rPr lang="en-US" sz="1600" dirty="0"/>
              <a:t>Mayo Clinic, Healthy Lifestyle-Adult Health: Domestic Violence Against Women.</a:t>
            </a:r>
          </a:p>
          <a:p>
            <a:r>
              <a:rPr lang="en-US" sz="1600" dirty="0"/>
              <a:t>“Considering and Navigating New Relationships During Recovery From Intimate Partner Violence”- Journal of Counseling &amp; Development.  </a:t>
            </a:r>
          </a:p>
          <a:p>
            <a:r>
              <a:rPr lang="en-US" sz="1600" dirty="0"/>
              <a:t>“Addressing intimate partner violence with clients” Bethany Bray; Counseling Today-American Counseling Association</a:t>
            </a:r>
          </a:p>
          <a:p>
            <a:r>
              <a:rPr lang="en-US" sz="1600" dirty="0"/>
              <a:t>K. Minkoff-”An Integrated Model for the Treatment of People with Co-Occurring Disorders in Managed Care Systems”).</a:t>
            </a:r>
          </a:p>
          <a:p>
            <a:r>
              <a:rPr lang="en-US" sz="1600" dirty="0"/>
              <a:t>(The Link Between Substance Abuse and Domestic Violence: Understanding and Breaking the Cycle, May 31st, 2023).</a:t>
            </a:r>
          </a:p>
          <a:p>
            <a:endParaRPr lang="en-US" sz="1600" dirty="0"/>
          </a:p>
        </p:txBody>
      </p:sp>
      <p:sp>
        <p:nvSpPr>
          <p:cNvPr id="4" name="Date Placeholder 3">
            <a:extLst>
              <a:ext uri="{FF2B5EF4-FFF2-40B4-BE49-F238E27FC236}">
                <a16:creationId xmlns:a16="http://schemas.microsoft.com/office/drawing/2014/main" id="{2FB4B1A6-640B-E777-2FAB-596BF059049E}"/>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07DCE5FB-0EDE-31E5-34B6-94F7B6A99ABC}"/>
              </a:ext>
            </a:extLst>
          </p:cNvPr>
          <p:cNvSpPr>
            <a:spLocks noGrp="1"/>
          </p:cNvSpPr>
          <p:nvPr>
            <p:ph type="ftr" sz="quarter" idx="3"/>
          </p:nvPr>
        </p:nvSpPr>
        <p:spPr/>
        <p:txBody>
          <a:bodyPr/>
          <a:lstStyle/>
          <a:p>
            <a:r>
              <a:rPr lang="en-US" dirty="0"/>
              <a:t>Domestic Violence and Elder Abuse</a:t>
            </a:r>
          </a:p>
        </p:txBody>
      </p:sp>
      <p:sp>
        <p:nvSpPr>
          <p:cNvPr id="6" name="Slide Number Placeholder 5">
            <a:extLst>
              <a:ext uri="{FF2B5EF4-FFF2-40B4-BE49-F238E27FC236}">
                <a16:creationId xmlns:a16="http://schemas.microsoft.com/office/drawing/2014/main" id="{77BA2A6B-2383-A895-723B-B5B90400DD7D}"/>
              </a:ext>
            </a:extLst>
          </p:cNvPr>
          <p:cNvSpPr>
            <a:spLocks noGrp="1"/>
          </p:cNvSpPr>
          <p:nvPr>
            <p:ph type="sldNum" sz="quarter" idx="4"/>
          </p:nvPr>
        </p:nvSpPr>
        <p:spPr/>
        <p:txBody>
          <a:bodyPr/>
          <a:lstStyle/>
          <a:p>
            <a:fld id="{294A09A9-5501-47C1-A89A-A340965A2BE2}" type="slidenum">
              <a:rPr lang="en-US" smtClean="0"/>
              <a:pPr/>
              <a:t>43</a:t>
            </a:fld>
            <a:endParaRPr lang="en-US" dirty="0"/>
          </a:p>
        </p:txBody>
      </p:sp>
    </p:spTree>
    <p:extLst>
      <p:ext uri="{BB962C8B-B14F-4D97-AF65-F5344CB8AC3E}">
        <p14:creationId xmlns:p14="http://schemas.microsoft.com/office/powerpoint/2010/main" val="38247300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1293383"/>
          </a:xfrm>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1167493" y="2897660"/>
            <a:ext cx="6220277" cy="2951598"/>
          </a:xfrm>
        </p:spPr>
        <p:txBody>
          <a:bodyPr>
            <a:normAutofit fontScale="92500" lnSpcReduction="20000"/>
          </a:bodyPr>
          <a:lstStyle/>
          <a:p>
            <a:r>
              <a:rPr lang="en-US" dirty="0"/>
              <a:t>Geoff Wilson, LCSW, LCADC, CCS</a:t>
            </a:r>
          </a:p>
          <a:p>
            <a:r>
              <a:rPr lang="en-US" dirty="0"/>
              <a:t>The Offices of Paul Dalton/Lexington</a:t>
            </a:r>
          </a:p>
          <a:p>
            <a:r>
              <a:rPr lang="en-US" dirty="0"/>
              <a:t>Counseling &amp; Psychiatry </a:t>
            </a:r>
          </a:p>
          <a:p>
            <a:r>
              <a:rPr lang="en-US" dirty="0"/>
              <a:t>501 Darby Creek Rd., Suite 11</a:t>
            </a:r>
          </a:p>
          <a:p>
            <a:r>
              <a:rPr lang="en-US" dirty="0"/>
              <a:t>Lexington, KY 40509</a:t>
            </a:r>
          </a:p>
          <a:p>
            <a:r>
              <a:rPr lang="en-US" dirty="0"/>
              <a:t>859-229-5722</a:t>
            </a:r>
          </a:p>
          <a:p>
            <a:r>
              <a:rPr lang="en-US" dirty="0"/>
              <a:t>geoffwilson914@gmail.com</a:t>
            </a:r>
          </a:p>
        </p:txBody>
      </p:sp>
    </p:spTree>
    <p:extLst>
      <p:ext uri="{BB962C8B-B14F-4D97-AF65-F5344CB8AC3E}">
        <p14:creationId xmlns:p14="http://schemas.microsoft.com/office/powerpoint/2010/main" val="92618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09227-6B28-0503-DCC0-65CA94CA13B7}"/>
              </a:ext>
            </a:extLst>
          </p:cNvPr>
          <p:cNvSpPr>
            <a:spLocks noGrp="1"/>
          </p:cNvSpPr>
          <p:nvPr>
            <p:ph type="title"/>
          </p:nvPr>
        </p:nvSpPr>
        <p:spPr/>
        <p:txBody>
          <a:bodyPr/>
          <a:lstStyle/>
          <a:p>
            <a:r>
              <a:rPr lang="en-US" dirty="0"/>
              <a:t>Seeking Help</a:t>
            </a:r>
          </a:p>
        </p:txBody>
      </p:sp>
      <p:pic>
        <p:nvPicPr>
          <p:cNvPr id="7" name="Content Placeholder 6">
            <a:extLst>
              <a:ext uri="{FF2B5EF4-FFF2-40B4-BE49-F238E27FC236}">
                <a16:creationId xmlns:a16="http://schemas.microsoft.com/office/drawing/2014/main" id="{66B2F4FE-A0D2-12B0-ABC4-D888349F0211}"/>
              </a:ext>
            </a:extLst>
          </p:cNvPr>
          <p:cNvPicPr>
            <a:picLocks noGrp="1" noChangeAspect="1"/>
          </p:cNvPicPr>
          <p:nvPr>
            <p:ph idx="1"/>
          </p:nvPr>
        </p:nvPicPr>
        <p:blipFill>
          <a:blip r:embed="rId2"/>
          <a:stretch>
            <a:fillRect/>
          </a:stretch>
        </p:blipFill>
        <p:spPr>
          <a:xfrm>
            <a:off x="2298357" y="2017713"/>
            <a:ext cx="6196913" cy="4228628"/>
          </a:xfrm>
          <a:prstGeom prst="rect">
            <a:avLst/>
          </a:prstGeom>
        </p:spPr>
      </p:pic>
      <p:sp>
        <p:nvSpPr>
          <p:cNvPr id="4" name="Date Placeholder 3">
            <a:extLst>
              <a:ext uri="{FF2B5EF4-FFF2-40B4-BE49-F238E27FC236}">
                <a16:creationId xmlns:a16="http://schemas.microsoft.com/office/drawing/2014/main" id="{0E027160-86E7-F8A7-D7E6-07F361F23F9D}"/>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857EC645-5341-9BC3-35ED-9E2DF3807338}"/>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63BC8A97-AA35-2A4A-66D7-124CDBED48DB}"/>
              </a:ext>
            </a:extLst>
          </p:cNvPr>
          <p:cNvSpPr>
            <a:spLocks noGrp="1"/>
          </p:cNvSpPr>
          <p:nvPr>
            <p:ph type="sldNum" sz="quarter" idx="4"/>
          </p:nvPr>
        </p:nvSpPr>
        <p:spPr/>
        <p:txBody>
          <a:bodyPr/>
          <a:lstStyle/>
          <a:p>
            <a:fld id="{294A09A9-5501-47C1-A89A-A340965A2BE2}" type="slidenum">
              <a:rPr lang="en-US" smtClean="0"/>
              <a:pPr/>
              <a:t>5</a:t>
            </a:fld>
            <a:endParaRPr lang="en-US" dirty="0"/>
          </a:p>
        </p:txBody>
      </p:sp>
    </p:spTree>
    <p:extLst>
      <p:ext uri="{BB962C8B-B14F-4D97-AF65-F5344CB8AC3E}">
        <p14:creationId xmlns:p14="http://schemas.microsoft.com/office/powerpoint/2010/main" val="88237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77BF9-CDCE-4D4A-BE17-AD23A34EDE56}"/>
              </a:ext>
            </a:extLst>
          </p:cNvPr>
          <p:cNvSpPr>
            <a:spLocks noGrp="1"/>
          </p:cNvSpPr>
          <p:nvPr>
            <p:ph type="title"/>
          </p:nvPr>
        </p:nvSpPr>
        <p:spPr/>
        <p:txBody>
          <a:bodyPr/>
          <a:lstStyle/>
          <a:p>
            <a:r>
              <a:rPr lang="en-US" dirty="0"/>
              <a:t>Seeking Help</a:t>
            </a:r>
          </a:p>
        </p:txBody>
      </p:sp>
      <p:sp>
        <p:nvSpPr>
          <p:cNvPr id="3" name="Content Placeholder 2">
            <a:extLst>
              <a:ext uri="{FF2B5EF4-FFF2-40B4-BE49-F238E27FC236}">
                <a16:creationId xmlns:a16="http://schemas.microsoft.com/office/drawing/2014/main" id="{67B05CAC-3332-F4E3-0E0D-88B97D852771}"/>
              </a:ext>
            </a:extLst>
          </p:cNvPr>
          <p:cNvSpPr>
            <a:spLocks noGrp="1"/>
          </p:cNvSpPr>
          <p:nvPr>
            <p:ph idx="1"/>
          </p:nvPr>
        </p:nvSpPr>
        <p:spPr/>
        <p:txBody>
          <a:bodyPr/>
          <a:lstStyle/>
          <a:p>
            <a:r>
              <a:rPr lang="en-US" sz="3200" dirty="0"/>
              <a:t>When asked who they thought women experiencing domestic violence would seek help from, 49% of respondents said women would seek help from their family, while only 11% said women would seek help from police, and 10% said they would go to support centers (shelters, women’s centers, etc.).</a:t>
            </a:r>
          </a:p>
        </p:txBody>
      </p:sp>
      <p:sp>
        <p:nvSpPr>
          <p:cNvPr id="4" name="Date Placeholder 3">
            <a:extLst>
              <a:ext uri="{FF2B5EF4-FFF2-40B4-BE49-F238E27FC236}">
                <a16:creationId xmlns:a16="http://schemas.microsoft.com/office/drawing/2014/main" id="{B9B4C80A-ABC4-63F3-5362-D2F5527DF89E}"/>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4A00DB22-FE5C-F518-0280-8AB476F72619}"/>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2C4C4345-328B-DC5C-C532-AC386FE23577}"/>
              </a:ext>
            </a:extLst>
          </p:cNvPr>
          <p:cNvSpPr>
            <a:spLocks noGrp="1"/>
          </p:cNvSpPr>
          <p:nvPr>
            <p:ph type="sldNum" sz="quarter" idx="4"/>
          </p:nvPr>
        </p:nvSpPr>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143837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1F9C1-2704-542A-9DC5-5BEC8BB7E913}"/>
              </a:ext>
            </a:extLst>
          </p:cNvPr>
          <p:cNvSpPr>
            <a:spLocks noGrp="1"/>
          </p:cNvSpPr>
          <p:nvPr>
            <p:ph type="title"/>
          </p:nvPr>
        </p:nvSpPr>
        <p:spPr/>
        <p:txBody>
          <a:bodyPr/>
          <a:lstStyle/>
          <a:p>
            <a:r>
              <a:rPr lang="en-US" dirty="0"/>
              <a:t>What is Domestic Violence</a:t>
            </a:r>
          </a:p>
        </p:txBody>
      </p:sp>
      <p:sp>
        <p:nvSpPr>
          <p:cNvPr id="3" name="Text Placeholder 2">
            <a:extLst>
              <a:ext uri="{FF2B5EF4-FFF2-40B4-BE49-F238E27FC236}">
                <a16:creationId xmlns:a16="http://schemas.microsoft.com/office/drawing/2014/main" id="{C3A111C8-654F-7477-6238-CE3627B515F6}"/>
              </a:ext>
            </a:extLst>
          </p:cNvPr>
          <p:cNvSpPr>
            <a:spLocks noGrp="1"/>
          </p:cNvSpPr>
          <p:nvPr>
            <p:ph type="body" idx="1"/>
          </p:nvPr>
        </p:nvSpPr>
        <p:spPr>
          <a:xfrm>
            <a:off x="1167492" y="2489887"/>
            <a:ext cx="9779183" cy="3599764"/>
          </a:xfrm>
        </p:spPr>
        <p:txBody>
          <a:bodyPr/>
          <a:lstStyle/>
          <a:p>
            <a:r>
              <a:rPr lang="en-US" sz="2000" dirty="0"/>
              <a:t>Domestic violence is a pattern of abusive behavior in any relationship that is used by one partner to gain or maintain power and control over another intimate partner. </a:t>
            </a:r>
          </a:p>
          <a:p>
            <a:r>
              <a:rPr lang="en-US" sz="2000" dirty="0"/>
              <a:t>Domestic violence can be physical, sexual, emotional, economic, psychological, or technological actions or threats of actions or other patterns of coercive behavior that influence another person within an intimate partner relationship. </a:t>
            </a:r>
          </a:p>
          <a:p>
            <a:r>
              <a:rPr lang="en-US" sz="2000" dirty="0"/>
              <a:t>This includes any behaviors that intimidate, manipulate, humiliate, isolate, frighten, terrorize, coerce, threaten, blame, hurt, injure, or wound someone.  Examples of abusive behavior include:</a:t>
            </a:r>
          </a:p>
        </p:txBody>
      </p:sp>
      <p:sp>
        <p:nvSpPr>
          <p:cNvPr id="4" name="Date Placeholder 3">
            <a:extLst>
              <a:ext uri="{FF2B5EF4-FFF2-40B4-BE49-F238E27FC236}">
                <a16:creationId xmlns:a16="http://schemas.microsoft.com/office/drawing/2014/main" id="{34B9F4B0-BD7A-DCB7-26D5-00BC98E95438}"/>
              </a:ext>
            </a:extLst>
          </p:cNvPr>
          <p:cNvSpPr>
            <a:spLocks noGrp="1"/>
          </p:cNvSpPr>
          <p:nvPr>
            <p:ph type="dt" sz="half" idx="10"/>
          </p:nvPr>
        </p:nvSpPr>
        <p:spPr/>
        <p:txBody>
          <a:body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9BDA7A15-64F1-FAE7-5065-482A3F3F7CD7}"/>
              </a:ext>
            </a:extLst>
          </p:cNvPr>
          <p:cNvSpPr>
            <a:spLocks noGrp="1"/>
          </p:cNvSpPr>
          <p:nvPr>
            <p:ph type="ftr" sz="quarter" idx="11"/>
          </p:nvPr>
        </p:nvSpPr>
        <p:spPr/>
        <p:txBody>
          <a:bodyPr/>
          <a:lstStyle/>
          <a:p>
            <a:r>
              <a:rPr lang="en-US" dirty="0"/>
              <a:t>“Domestic Violence and Substance Use: </a:t>
            </a:r>
            <a:br>
              <a:rPr lang="en-US" dirty="0"/>
            </a:br>
            <a:r>
              <a:rPr lang="en-US" dirty="0"/>
              <a:t>A Co-occurring Issue”</a:t>
            </a:r>
          </a:p>
        </p:txBody>
      </p:sp>
      <p:sp>
        <p:nvSpPr>
          <p:cNvPr id="6" name="Slide Number Placeholder 5">
            <a:extLst>
              <a:ext uri="{FF2B5EF4-FFF2-40B4-BE49-F238E27FC236}">
                <a16:creationId xmlns:a16="http://schemas.microsoft.com/office/drawing/2014/main" id="{A9F34722-B005-FCA9-1074-4D27234A3C7B}"/>
              </a:ext>
            </a:extLst>
          </p:cNvPr>
          <p:cNvSpPr>
            <a:spLocks noGrp="1"/>
          </p:cNvSpPr>
          <p:nvPr>
            <p:ph type="sldNum" sz="quarter" idx="12"/>
          </p:nvPr>
        </p:nvSpPr>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2060059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C54B7-933B-F5B5-337D-6DBE2884B42F}"/>
              </a:ext>
            </a:extLst>
          </p:cNvPr>
          <p:cNvSpPr>
            <a:spLocks noGrp="1"/>
          </p:cNvSpPr>
          <p:nvPr>
            <p:ph type="title"/>
          </p:nvPr>
        </p:nvSpPr>
        <p:spPr/>
        <p:txBody>
          <a:bodyPr/>
          <a:lstStyle/>
          <a:p>
            <a:r>
              <a:rPr lang="en-US" dirty="0"/>
              <a:t>What is Domestic Violence</a:t>
            </a:r>
          </a:p>
        </p:txBody>
      </p:sp>
      <p:sp>
        <p:nvSpPr>
          <p:cNvPr id="3" name="Text Placeholder 2">
            <a:extLst>
              <a:ext uri="{FF2B5EF4-FFF2-40B4-BE49-F238E27FC236}">
                <a16:creationId xmlns:a16="http://schemas.microsoft.com/office/drawing/2014/main" id="{B6D5E3A9-BD0C-60F5-C914-E320CFE3569D}"/>
              </a:ext>
            </a:extLst>
          </p:cNvPr>
          <p:cNvSpPr>
            <a:spLocks noGrp="1"/>
          </p:cNvSpPr>
          <p:nvPr>
            <p:ph type="body" idx="1"/>
          </p:nvPr>
        </p:nvSpPr>
        <p:spPr/>
        <p:txBody>
          <a:bodyPr/>
          <a:lstStyle/>
          <a:p>
            <a:r>
              <a:rPr lang="en-US" dirty="0"/>
              <a:t>Most often, the perpetrator of domestic violence is a current or former spouse or dating partner, or a person who has cohabitated with the victim, such as a family member or roommate. Sometimes, domestic violence can also be perpetrated by a caretaker, such as someone caring for an elderly relative, or a landlord who has used tactics of power and control over a tenant. </a:t>
            </a:r>
          </a:p>
        </p:txBody>
      </p:sp>
      <p:sp>
        <p:nvSpPr>
          <p:cNvPr id="4" name="Date Placeholder 3">
            <a:extLst>
              <a:ext uri="{FF2B5EF4-FFF2-40B4-BE49-F238E27FC236}">
                <a16:creationId xmlns:a16="http://schemas.microsoft.com/office/drawing/2014/main" id="{0EA54BE3-D334-F087-A939-73F50414554A}"/>
              </a:ext>
            </a:extLst>
          </p:cNvPr>
          <p:cNvSpPr>
            <a:spLocks noGrp="1"/>
          </p:cNvSpPr>
          <p:nvPr>
            <p:ph type="dt" sz="half" idx="10"/>
          </p:nvPr>
        </p:nvSpPr>
        <p:spPr/>
        <p:txBody>
          <a:bodyPr/>
          <a:lstStyle/>
          <a:p>
            <a:fld id="{F5592931-05C6-8543-8B6E-A8BD29BD5C2B}" type="datetime1">
              <a:rPr lang="en-US" smtClean="0"/>
              <a:pPr/>
              <a:t>9/13/2024</a:t>
            </a:fld>
            <a:endParaRPr lang="en-US" dirty="0"/>
          </a:p>
        </p:txBody>
      </p:sp>
      <p:sp>
        <p:nvSpPr>
          <p:cNvPr id="5" name="Footer Placeholder 4">
            <a:extLst>
              <a:ext uri="{FF2B5EF4-FFF2-40B4-BE49-F238E27FC236}">
                <a16:creationId xmlns:a16="http://schemas.microsoft.com/office/drawing/2014/main" id="{19945179-A978-341E-E319-602CDFDFA26C}"/>
              </a:ext>
            </a:extLst>
          </p:cNvPr>
          <p:cNvSpPr>
            <a:spLocks noGrp="1"/>
          </p:cNvSpPr>
          <p:nvPr>
            <p:ph type="ftr" sz="quarter" idx="11"/>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EAA5E57C-DE75-46F8-8B4E-88D96C5AAC83}"/>
              </a:ext>
            </a:extLst>
          </p:cNvPr>
          <p:cNvSpPr>
            <a:spLocks noGrp="1"/>
          </p:cNvSpPr>
          <p:nvPr>
            <p:ph type="sldNum" sz="quarter" idx="12"/>
          </p:nvPr>
        </p:nvSpPr>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317514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2E90-C592-1CE3-AFA6-C698AA49B33F}"/>
              </a:ext>
            </a:extLst>
          </p:cNvPr>
          <p:cNvSpPr>
            <a:spLocks noGrp="1"/>
          </p:cNvSpPr>
          <p:nvPr>
            <p:ph type="title"/>
          </p:nvPr>
        </p:nvSpPr>
        <p:spPr/>
        <p:txBody>
          <a:bodyPr/>
          <a:lstStyle/>
          <a:p>
            <a:r>
              <a:rPr lang="en-US" dirty="0"/>
              <a:t>What is Domestic Violence</a:t>
            </a:r>
          </a:p>
        </p:txBody>
      </p:sp>
      <p:sp>
        <p:nvSpPr>
          <p:cNvPr id="3" name="Content Placeholder 2">
            <a:extLst>
              <a:ext uri="{FF2B5EF4-FFF2-40B4-BE49-F238E27FC236}">
                <a16:creationId xmlns:a16="http://schemas.microsoft.com/office/drawing/2014/main" id="{E3B0861A-6A48-EF02-24F0-EFED2EA0A7C3}"/>
              </a:ext>
            </a:extLst>
          </p:cNvPr>
          <p:cNvSpPr>
            <a:spLocks noGrp="1"/>
          </p:cNvSpPr>
          <p:nvPr>
            <p:ph idx="1"/>
          </p:nvPr>
        </p:nvSpPr>
        <p:spPr/>
        <p:txBody>
          <a:bodyPr/>
          <a:lstStyle/>
          <a:p>
            <a:r>
              <a:rPr lang="en-US" b="1" dirty="0"/>
              <a:t>Physical Abuse</a:t>
            </a:r>
            <a:r>
              <a:rPr lang="en-US" dirty="0"/>
              <a:t>: Hitting, slapping, shoving, grabbing, pinching, biting, hair pulling, etc. are types of physical abuse. This type of abuse also includes denying a partner medical care or forcing alcohol and/or drug use upon him or her.</a:t>
            </a:r>
          </a:p>
          <a:p>
            <a:endParaRPr lang="en-US" dirty="0"/>
          </a:p>
          <a:p>
            <a:r>
              <a:rPr lang="en-US" b="1" dirty="0"/>
              <a:t>Sexual Abuse</a:t>
            </a:r>
            <a:r>
              <a:rPr lang="en-US" dirty="0"/>
              <a:t>: Coercing or attempting to coerce any sexual contact or behavior without consent. Sexual abuse includes, but is certainly not limited to, marital rape, attacks on sexual parts of the body, forcing sex after physical violence has occurred, or treating one in a sexually demeaning manner.</a:t>
            </a:r>
          </a:p>
        </p:txBody>
      </p:sp>
      <p:sp>
        <p:nvSpPr>
          <p:cNvPr id="4" name="Date Placeholder 3">
            <a:extLst>
              <a:ext uri="{FF2B5EF4-FFF2-40B4-BE49-F238E27FC236}">
                <a16:creationId xmlns:a16="http://schemas.microsoft.com/office/drawing/2014/main" id="{7F72E974-AC8B-FB61-D1E1-940F5746E624}"/>
              </a:ext>
            </a:extLst>
          </p:cNvPr>
          <p:cNvSpPr>
            <a:spLocks noGrp="1"/>
          </p:cNvSpPr>
          <p:nvPr>
            <p:ph type="dt" sz="half" idx="2"/>
          </p:nvPr>
        </p:nvSpPr>
        <p:spPr/>
        <p:txBody>
          <a:bodyPr/>
          <a:lstStyle/>
          <a:p>
            <a:fld id="{DD9C8446-696E-6942-B6C8-CC9CAD0B34E0}" type="datetime1">
              <a:rPr lang="en-US" smtClean="0"/>
              <a:pPr/>
              <a:t>9/13/2024</a:t>
            </a:fld>
            <a:endParaRPr lang="en-US" dirty="0"/>
          </a:p>
        </p:txBody>
      </p:sp>
      <p:sp>
        <p:nvSpPr>
          <p:cNvPr id="5" name="Footer Placeholder 4">
            <a:extLst>
              <a:ext uri="{FF2B5EF4-FFF2-40B4-BE49-F238E27FC236}">
                <a16:creationId xmlns:a16="http://schemas.microsoft.com/office/drawing/2014/main" id="{F0E36D13-287C-9BA8-23DB-9AAF484011E1}"/>
              </a:ext>
            </a:extLst>
          </p:cNvPr>
          <p:cNvSpPr>
            <a:spLocks noGrp="1"/>
          </p:cNvSpPr>
          <p:nvPr>
            <p:ph type="ftr" sz="quarter" idx="3"/>
          </p:nvPr>
        </p:nvSpPr>
        <p:spPr/>
        <p:txBody>
          <a:bodyPr/>
          <a:lstStyle/>
          <a:p>
            <a:r>
              <a:rPr lang="en-US" dirty="0"/>
              <a:t>“Domestic Violence and Substance Use: </a:t>
            </a:r>
            <a:br>
              <a:rPr lang="en-US" dirty="0"/>
            </a:br>
            <a:r>
              <a:rPr lang="en-US" dirty="0"/>
              <a:t>A Co-occurring Issue”</a:t>
            </a:r>
          </a:p>
          <a:p>
            <a:endParaRPr lang="en-US" dirty="0"/>
          </a:p>
        </p:txBody>
      </p:sp>
      <p:sp>
        <p:nvSpPr>
          <p:cNvPr id="6" name="Slide Number Placeholder 5">
            <a:extLst>
              <a:ext uri="{FF2B5EF4-FFF2-40B4-BE49-F238E27FC236}">
                <a16:creationId xmlns:a16="http://schemas.microsoft.com/office/drawing/2014/main" id="{07957EFE-95CF-913F-130D-9B5AD31A6DCE}"/>
              </a:ext>
            </a:extLst>
          </p:cNvPr>
          <p:cNvSpPr>
            <a:spLocks noGrp="1"/>
          </p:cNvSpPr>
          <p:nvPr>
            <p:ph type="sldNum" sz="quarter" idx="4"/>
          </p:nvPr>
        </p:nvSpPr>
        <p:spPr/>
        <p:txBody>
          <a:bodyPr/>
          <a:lstStyle/>
          <a:p>
            <a:fld id="{294A09A9-5501-47C1-A89A-A340965A2BE2}" type="slidenum">
              <a:rPr lang="en-US" smtClean="0"/>
              <a:pPr/>
              <a:t>9</a:t>
            </a:fld>
            <a:endParaRPr lang="en-US" dirty="0"/>
          </a:p>
        </p:txBody>
      </p:sp>
    </p:spTree>
    <p:extLst>
      <p:ext uri="{BB962C8B-B14F-4D97-AF65-F5344CB8AC3E}">
        <p14:creationId xmlns:p14="http://schemas.microsoft.com/office/powerpoint/2010/main" val="3380071450"/>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f9550d2d-d04a-440f-ac5d-a6e748cc7561" xsi:nil="true"/>
    <MediaServiceKeyPoints xmlns="4665fedd-8def-4cb3-8bdb-c539d4f67db1" xsi:nil="true"/>
    <lcf76f155ced4ddcb4097134ff3c332f xmlns="4665fedd-8def-4cb3-8bdb-c539d4f67db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B18F9968724046A5B1922F5BE6BCF0" ma:contentTypeVersion="20" ma:contentTypeDescription="Create a new document." ma:contentTypeScope="" ma:versionID="4c30108537868a8bee2abb21a1956ed4">
  <xsd:schema xmlns:xsd="http://www.w3.org/2001/XMLSchema" xmlns:xs="http://www.w3.org/2001/XMLSchema" xmlns:p="http://schemas.microsoft.com/office/2006/metadata/properties" xmlns:ns1="http://schemas.microsoft.com/sharepoint/v3" xmlns:ns2="4665fedd-8def-4cb3-8bdb-c539d4f67db1" xmlns:ns3="f9550d2d-d04a-440f-ac5d-a6e748cc7561" targetNamespace="http://schemas.microsoft.com/office/2006/metadata/properties" ma:root="true" ma:fieldsID="10deda1e39dd85349d8014955c38c6b8" ns1:_="" ns2:_="" ns3:_="">
    <xsd:import namespace="http://schemas.microsoft.com/sharepoint/v3"/>
    <xsd:import namespace="4665fedd-8def-4cb3-8bdb-c539d4f67db1"/>
    <xsd:import namespace="f9550d2d-d04a-440f-ac5d-a6e748cc75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65fedd-8def-4cb3-8bdb-c539d4f67d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3c2c3f6-e1e3-4361-a031-e5e084a5cb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9550d2d-d04a-440f-ac5d-a6e748cc756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d602fd0-050c-4f6c-9cc8-fd4eb5842aa1}" ma:internalName="TaxCatchAll" ma:showField="CatchAllData" ma:web="f9550d2d-d04a-440f-ac5d-a6e748cc75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5BAB77-79E1-4739-AA51-10C9079186D6}">
  <ds:schemaRefs>
    <ds:schemaRef ds:uri="http://schemas.microsoft.com/office/2006/metadata/properties"/>
    <ds:schemaRef ds:uri="http://purl.org/dc/terms/"/>
    <ds:schemaRef ds:uri="http://www.w3.org/XML/1998/namespace"/>
    <ds:schemaRef ds:uri="http://purl.org/dc/elements/1.1/"/>
    <ds:schemaRef ds:uri="http://schemas.microsoft.com/office/2006/documentManagement/types"/>
    <ds:schemaRef ds:uri="http://purl.org/dc/dcmitype/"/>
    <ds:schemaRef ds:uri="http://schemas.microsoft.com/sharepoint/v3"/>
    <ds:schemaRef ds:uri="http://schemas.openxmlformats.org/package/2006/metadata/core-properties"/>
    <ds:schemaRef ds:uri="http://schemas.microsoft.com/office/infopath/2007/PartnerControls"/>
    <ds:schemaRef ds:uri="230e9df3-be65-4c73-a93b-d1236ebd677e"/>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3A2B5B96-296D-486F-B9DF-D481056BF1E1}"/>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{06A5DA3F-FC1A-4A03-AA5B-0C389323C4D2}tf45331398_win32</Template>
  <TotalTime>10866</TotalTime>
  <Words>4261</Words>
  <Application>Microsoft Office PowerPoint</Application>
  <PresentationFormat>Widescreen</PresentationFormat>
  <Paragraphs>335</Paragraphs>
  <Slides>44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Arial Black</vt:lpstr>
      <vt:lpstr>Calibri</vt:lpstr>
      <vt:lpstr>Tahoma</vt:lpstr>
      <vt:lpstr>Tenorite</vt:lpstr>
      <vt:lpstr>Office Theme</vt:lpstr>
      <vt:lpstr>“Domestic Violence and Substance Use:  A Co-occurring Issue” </vt:lpstr>
      <vt:lpstr>Agenda</vt:lpstr>
      <vt:lpstr>A Case</vt:lpstr>
      <vt:lpstr>Domestic Violence Statistics</vt:lpstr>
      <vt:lpstr>Seeking Help</vt:lpstr>
      <vt:lpstr>Seeking Help</vt:lpstr>
      <vt:lpstr>What is Domestic Violence</vt:lpstr>
      <vt:lpstr>What is Domestic Violence</vt:lpstr>
      <vt:lpstr>What is Domestic Violence</vt:lpstr>
      <vt:lpstr>Physical Abuse</vt:lpstr>
      <vt:lpstr>Sexual Abuse</vt:lpstr>
      <vt:lpstr>What is Domestic Violence?</vt:lpstr>
      <vt:lpstr>Psychological, Emotional, Verbal</vt:lpstr>
      <vt:lpstr>What is Domestic Violence?</vt:lpstr>
      <vt:lpstr>Economic Abuse</vt:lpstr>
      <vt:lpstr>Spiritual Abuse</vt:lpstr>
      <vt:lpstr>Spiritual Abuse</vt:lpstr>
      <vt:lpstr>What is Domestic Violone?</vt:lpstr>
      <vt:lpstr>Recognizing Domestic Violence Warning Signs</vt:lpstr>
      <vt:lpstr>A Veil of Silence</vt:lpstr>
      <vt:lpstr>Controlling behaviors are one of the biggest red flags counselors should be listening for to determine if a client might be involved in an abusive relationship, either as a perpetrator or a victim.</vt:lpstr>
      <vt:lpstr>DV and Substance Use</vt:lpstr>
      <vt:lpstr>DV and Substance Use </vt:lpstr>
      <vt:lpstr>Data shows a strong connection between correlate substance use and domestic violence:  </vt:lpstr>
      <vt:lpstr>Using Substances to Cope!</vt:lpstr>
      <vt:lpstr>Special Considerations for Men Who Have Survived Domestic Violence  </vt:lpstr>
      <vt:lpstr>DV and Substance Use</vt:lpstr>
      <vt:lpstr>DV and Substance Use</vt:lpstr>
      <vt:lpstr>DV and Substance Use</vt:lpstr>
      <vt:lpstr>DV and Substance Use</vt:lpstr>
      <vt:lpstr>Treatment for Addiction and Domestic Violence-Related Trauma </vt:lpstr>
      <vt:lpstr>Treatment Aspects </vt:lpstr>
      <vt:lpstr>Trauma-Informed</vt:lpstr>
      <vt:lpstr>Treatment Aspects</vt:lpstr>
      <vt:lpstr>PowerPoint Presentation</vt:lpstr>
      <vt:lpstr>PowerPoint Presentation</vt:lpstr>
      <vt:lpstr>PowerPoint Presentation</vt:lpstr>
      <vt:lpstr>Evidence-Based, Best Practices!!</vt:lpstr>
      <vt:lpstr>No Wrong Door!</vt:lpstr>
      <vt:lpstr>Aftercare Planning for Survivors of Domestic Violence </vt:lpstr>
      <vt:lpstr>Additional Challenges</vt:lpstr>
      <vt:lpstr>Things to Remember….</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Violence and Elder Abuse, Neglect, and Exploitation</dc:title>
  <dc:creator>Geoff Wilson</dc:creator>
  <cp:lastModifiedBy>Melany Aldridge</cp:lastModifiedBy>
  <cp:revision>5</cp:revision>
  <dcterms:created xsi:type="dcterms:W3CDTF">2022-12-20T22:40:05Z</dcterms:created>
  <dcterms:modified xsi:type="dcterms:W3CDTF">2024-09-13T13:59:18Z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0x0101006AB18F9968724046A5B1922F5BE6BCF0</vt:lpwstr>
  </property>
</Properties>
</file>