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handoutMasterIdLst>
    <p:handoutMasterId r:id="rId31"/>
  </p:handoutMasterIdLst>
  <p:sldIdLst>
    <p:sldId id="281" r:id="rId2"/>
    <p:sldId id="258" r:id="rId3"/>
    <p:sldId id="287" r:id="rId4"/>
    <p:sldId id="283" r:id="rId5"/>
    <p:sldId id="284" r:id="rId6"/>
    <p:sldId id="285" r:id="rId7"/>
    <p:sldId id="286"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3" r:id="rId22"/>
    <p:sldId id="274" r:id="rId23"/>
    <p:sldId id="276" r:id="rId24"/>
    <p:sldId id="277" r:id="rId25"/>
    <p:sldId id="278" r:id="rId26"/>
    <p:sldId id="279" r:id="rId27"/>
    <p:sldId id="280" r:id="rId28"/>
    <p:sldId id="282" r:id="rId29"/>
    <p:sldId id="257"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0" d="100"/>
          <a:sy n="110" d="100"/>
        </p:scale>
        <p:origin x="55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5F0EC5D-F9DB-4F62-BF35-685CF343C97F}" type="datetimeFigureOut">
              <a:rPr lang="en-US" smtClean="0"/>
              <a:t>9/13/2024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878BB66-94FA-4178-AE6A-5ED30AD6291A}" type="slidenum">
              <a:rPr lang="en-US" smtClean="0"/>
              <a:t>‹#›</a:t>
            </a:fld>
            <a:endParaRPr lang="en-US"/>
          </a:p>
        </p:txBody>
      </p:sp>
    </p:spTree>
    <p:extLst>
      <p:ext uri="{BB962C8B-B14F-4D97-AF65-F5344CB8AC3E}">
        <p14:creationId xmlns:p14="http://schemas.microsoft.com/office/powerpoint/2010/main" val="8125875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31ED84-924A-4E1F-8706-F286DE161E2D}"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1600157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31ED84-924A-4E1F-8706-F286DE161E2D}"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2872743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31ED84-924A-4E1F-8706-F286DE161E2D}"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20ED2-0298-48E6-BC87-B48D0B47268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17376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31ED84-924A-4E1F-8706-F286DE161E2D}"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325525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31ED84-924A-4E1F-8706-F286DE161E2D}"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20ED2-0298-48E6-BC87-B48D0B47268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77421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31ED84-924A-4E1F-8706-F286DE161E2D}"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1217910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31ED84-924A-4E1F-8706-F286DE161E2D}"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1174974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31ED84-924A-4E1F-8706-F286DE161E2D}"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2300136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31ED84-924A-4E1F-8706-F286DE161E2D}"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1053936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31ED84-924A-4E1F-8706-F286DE161E2D}" type="datetimeFigureOut">
              <a:rPr lang="en-US" smtClean="0"/>
              <a:t>9/13/2024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2008773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31ED84-924A-4E1F-8706-F286DE161E2D}" type="datetimeFigureOut">
              <a:rPr lang="en-US" smtClean="0"/>
              <a:t>9/13/2024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3680861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31ED84-924A-4E1F-8706-F286DE161E2D}" type="datetimeFigureOut">
              <a:rPr lang="en-US" smtClean="0"/>
              <a:t>9/13/2024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1876291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31ED84-924A-4E1F-8706-F286DE161E2D}" type="datetimeFigureOut">
              <a:rPr lang="en-US" smtClean="0"/>
              <a:t>9/13/2024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1428286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1ED84-924A-4E1F-8706-F286DE161E2D}" type="datetimeFigureOut">
              <a:rPr lang="en-US" smtClean="0"/>
              <a:t>9/13/2024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1714079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1ED84-924A-4E1F-8706-F286DE161E2D}" type="datetimeFigureOut">
              <a:rPr lang="en-US" smtClean="0"/>
              <a:t>9/13/2024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1535650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31ED84-924A-4E1F-8706-F286DE161E2D}" type="datetimeFigureOut">
              <a:rPr lang="en-US" smtClean="0"/>
              <a:t>9/13/2024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20ED2-0298-48E6-BC87-B48D0B47268B}" type="slidenum">
              <a:rPr lang="en-US" smtClean="0"/>
              <a:t>‹#›</a:t>
            </a:fld>
            <a:endParaRPr lang="en-US"/>
          </a:p>
        </p:txBody>
      </p:sp>
    </p:spTree>
    <p:extLst>
      <p:ext uri="{BB962C8B-B14F-4D97-AF65-F5344CB8AC3E}">
        <p14:creationId xmlns:p14="http://schemas.microsoft.com/office/powerpoint/2010/main" val="3096790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931ED84-924A-4E1F-8706-F286DE161E2D}" type="datetimeFigureOut">
              <a:rPr lang="en-US" smtClean="0"/>
              <a:t>9/13/2024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6C20ED2-0298-48E6-BC87-B48D0B47268B}" type="slidenum">
              <a:rPr lang="en-US" smtClean="0"/>
              <a:t>‹#›</a:t>
            </a:fld>
            <a:endParaRPr lang="en-US"/>
          </a:p>
        </p:txBody>
      </p:sp>
    </p:spTree>
    <p:extLst>
      <p:ext uri="{BB962C8B-B14F-4D97-AF65-F5344CB8AC3E}">
        <p14:creationId xmlns:p14="http://schemas.microsoft.com/office/powerpoint/2010/main" val="106364253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dangerassessment.org/"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mailto:dthomas@greenhouse17.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1" y="2590800"/>
            <a:ext cx="7391400" cy="1066800"/>
          </a:xfrm>
        </p:spPr>
        <p:txBody>
          <a:bodyPr>
            <a:noAutofit/>
          </a:bodyPr>
          <a:lstStyle/>
          <a:p>
            <a:pPr algn="l"/>
            <a:r>
              <a:rPr lang="en-US" sz="2800" b="1" dirty="0">
                <a:latin typeface="Comic Sans MS" panose="030F0702030302020204" pitchFamily="66" charset="0"/>
              </a:rPr>
              <a:t>Intimate Partner Violence: Understanding the Batterer and the impact on families</a:t>
            </a:r>
            <a:br>
              <a:rPr lang="en-US" sz="2800" b="1" dirty="0">
                <a:latin typeface="Comic Sans MS" panose="030F0702030302020204" pitchFamily="66" charset="0"/>
              </a:rPr>
            </a:br>
            <a:br>
              <a:rPr lang="en-US" sz="2800" b="1" dirty="0"/>
            </a:br>
            <a:endParaRPr lang="en-US" sz="2800" b="1" dirty="0"/>
          </a:p>
        </p:txBody>
      </p:sp>
      <p:sp>
        <p:nvSpPr>
          <p:cNvPr id="3" name="Subtitle 2"/>
          <p:cNvSpPr>
            <a:spLocks noGrp="1"/>
          </p:cNvSpPr>
          <p:nvPr>
            <p:ph type="subTitle" idx="1"/>
          </p:nvPr>
        </p:nvSpPr>
        <p:spPr>
          <a:xfrm>
            <a:off x="4365939" y="4906850"/>
            <a:ext cx="4597758" cy="1056067"/>
          </a:xfrm>
        </p:spPr>
        <p:txBody>
          <a:bodyPr>
            <a:noAutofit/>
          </a:bodyPr>
          <a:lstStyle/>
          <a:p>
            <a:pPr>
              <a:spcBef>
                <a:spcPts val="0"/>
              </a:spcBef>
            </a:pPr>
            <a:r>
              <a:rPr lang="en-US" sz="1600" dirty="0">
                <a:latin typeface="AR BLANCA" panose="02000000000000000000" pitchFamily="2" charset="0"/>
              </a:rPr>
              <a:t>Prepared by:</a:t>
            </a:r>
          </a:p>
          <a:p>
            <a:pPr>
              <a:spcBef>
                <a:spcPts val="0"/>
              </a:spcBef>
            </a:pPr>
            <a:r>
              <a:rPr lang="en-US" sz="1600" dirty="0">
                <a:latin typeface="AR BLANCA" panose="02000000000000000000" pitchFamily="2" charset="0"/>
              </a:rPr>
              <a:t>Darlene Thomas M.S.S.W.</a:t>
            </a:r>
          </a:p>
          <a:p>
            <a:pPr>
              <a:spcBef>
                <a:spcPts val="0"/>
              </a:spcBef>
            </a:pPr>
            <a:r>
              <a:rPr lang="en-US" sz="1600" dirty="0">
                <a:latin typeface="AR BLANCA" panose="02000000000000000000" pitchFamily="2" charset="0"/>
              </a:rPr>
              <a:t>Executive Director</a:t>
            </a:r>
          </a:p>
          <a:p>
            <a:pPr>
              <a:spcBef>
                <a:spcPts val="0"/>
              </a:spcBef>
            </a:pPr>
            <a:r>
              <a:rPr lang="en-US" sz="1600" dirty="0">
                <a:latin typeface="AR BLANCA" panose="02000000000000000000" pitchFamily="2" charset="0"/>
              </a:rPr>
              <a:t>GreenHouse17</a:t>
            </a:r>
          </a:p>
        </p:txBody>
      </p:sp>
    </p:spTree>
    <p:extLst>
      <p:ext uri="{BB962C8B-B14F-4D97-AF65-F5344CB8AC3E}">
        <p14:creationId xmlns:p14="http://schemas.microsoft.com/office/powerpoint/2010/main" val="3398423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Greatest</a:t>
            </a:r>
            <a:r>
              <a:rPr lang="en-US" dirty="0"/>
              <a:t> </a:t>
            </a:r>
            <a:r>
              <a:rPr lang="en-US" b="1" dirty="0"/>
              <a:t>Predictors are……..</a:t>
            </a:r>
          </a:p>
        </p:txBody>
      </p:sp>
      <p:sp>
        <p:nvSpPr>
          <p:cNvPr id="3" name="Content Placeholder 2"/>
          <p:cNvSpPr>
            <a:spLocks noGrp="1"/>
          </p:cNvSpPr>
          <p:nvPr>
            <p:ph idx="1"/>
          </p:nvPr>
        </p:nvSpPr>
        <p:spPr/>
        <p:txBody>
          <a:bodyPr>
            <a:normAutofit/>
          </a:bodyPr>
          <a:lstStyle/>
          <a:p>
            <a:r>
              <a:rPr lang="en-US" sz="2000" dirty="0"/>
              <a:t>Belief that battering is justified.</a:t>
            </a:r>
          </a:p>
          <a:p>
            <a:r>
              <a:rPr lang="en-US" sz="2000" dirty="0"/>
              <a:t>Presence of peers who support abusiveness.</a:t>
            </a:r>
          </a:p>
          <a:p>
            <a:r>
              <a:rPr lang="en-US" sz="2000" dirty="0"/>
              <a:t>These are more important than being exposed to battering as a child.  It is a learned behavior linked to how the abuser formulates the concepts of relationship and family. (Lundy Bancroft, 1998) </a:t>
            </a:r>
          </a:p>
          <a:p>
            <a:endParaRPr lang="en-US" sz="2000" dirty="0"/>
          </a:p>
        </p:txBody>
      </p:sp>
    </p:spTree>
    <p:extLst>
      <p:ext uri="{BB962C8B-B14F-4D97-AF65-F5344CB8AC3E}">
        <p14:creationId xmlns:p14="http://schemas.microsoft.com/office/powerpoint/2010/main" val="758048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0225" y="457200"/>
            <a:ext cx="8591550" cy="1066800"/>
          </a:xfrm>
        </p:spPr>
        <p:txBody>
          <a:bodyPr>
            <a:noAutofit/>
          </a:bodyPr>
          <a:lstStyle/>
          <a:p>
            <a:r>
              <a:rPr lang="en-US" b="1" dirty="0"/>
              <a:t>Batterer Personality</a:t>
            </a:r>
            <a:br>
              <a:rPr lang="en-US" b="1" dirty="0"/>
            </a:br>
            <a:endParaRPr lang="en-US" b="1" dirty="0"/>
          </a:p>
        </p:txBody>
      </p:sp>
      <p:sp>
        <p:nvSpPr>
          <p:cNvPr id="3" name="Content Placeholder 2"/>
          <p:cNvSpPr>
            <a:spLocks noGrp="1"/>
          </p:cNvSpPr>
          <p:nvPr>
            <p:ph idx="1"/>
          </p:nvPr>
        </p:nvSpPr>
        <p:spPr>
          <a:xfrm>
            <a:off x="2029904" y="1771455"/>
            <a:ext cx="6347714" cy="4288763"/>
          </a:xfrm>
        </p:spPr>
        <p:txBody>
          <a:bodyPr>
            <a:normAutofit/>
          </a:bodyPr>
          <a:lstStyle/>
          <a:p>
            <a:pPr marL="0" indent="0">
              <a:buNone/>
            </a:pPr>
            <a:r>
              <a:rPr lang="en-US" sz="3200" b="1" dirty="0" err="1"/>
              <a:t>Pitbull</a:t>
            </a:r>
            <a:endParaRPr lang="en-US" sz="3200" b="1" dirty="0"/>
          </a:p>
          <a:p>
            <a:r>
              <a:rPr lang="en-US" sz="2000" dirty="0"/>
              <a:t>Insecure, bullying behavior, quick to react with use of forms of violence within the relationship when they perceive they have been disrespected or challenged by their partner.  </a:t>
            </a:r>
          </a:p>
          <a:p>
            <a:r>
              <a:rPr lang="en-US" sz="2000" dirty="0"/>
              <a:t>They have an unhealthy dependence on their partner, indicative of the cycle of violence.</a:t>
            </a:r>
          </a:p>
          <a:p>
            <a:r>
              <a:rPr lang="en-US" sz="2000" dirty="0"/>
              <a:t>Use physical and sexual violence more frequently, therefore may be more likely to have a criminal history of intimate partner abuse.  </a:t>
            </a:r>
          </a:p>
          <a:p>
            <a:r>
              <a:rPr lang="en-US" sz="2000" dirty="0"/>
              <a:t>Blame others for their behavior</a:t>
            </a:r>
          </a:p>
          <a:p>
            <a:endParaRPr lang="en-US" dirty="0"/>
          </a:p>
        </p:txBody>
      </p:sp>
    </p:spTree>
    <p:extLst>
      <p:ext uri="{BB962C8B-B14F-4D97-AF65-F5344CB8AC3E}">
        <p14:creationId xmlns:p14="http://schemas.microsoft.com/office/powerpoint/2010/main" val="3326521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2086377" y="1298575"/>
            <a:ext cx="6508348" cy="4937125"/>
          </a:xfrm>
        </p:spPr>
        <p:txBody>
          <a:bodyPr/>
          <a:lstStyle/>
          <a:p>
            <a:pPr marL="0" indent="0">
              <a:buNone/>
            </a:pPr>
            <a:r>
              <a:rPr lang="en-US" sz="2800" b="1" u="sng" dirty="0"/>
              <a:t>Cobra</a:t>
            </a:r>
          </a:p>
          <a:p>
            <a:r>
              <a:rPr lang="en-US" sz="2000" dirty="0"/>
              <a:t>Methodical and Purposeful in their use of violence</a:t>
            </a:r>
          </a:p>
          <a:p>
            <a:r>
              <a:rPr lang="en-US" sz="2000" dirty="0"/>
              <a:t>Perfectionistic</a:t>
            </a:r>
          </a:p>
          <a:p>
            <a:r>
              <a:rPr lang="en-US" sz="2000" dirty="0"/>
              <a:t>May have been victimized as children</a:t>
            </a:r>
          </a:p>
          <a:p>
            <a:r>
              <a:rPr lang="en-US" sz="2000" dirty="0"/>
              <a:t>Use of tactics to control are a natural part of life. </a:t>
            </a:r>
          </a:p>
          <a:p>
            <a:pPr marL="0" indent="0">
              <a:buNone/>
            </a:pPr>
            <a:r>
              <a:rPr lang="en-US" sz="1200" dirty="0"/>
              <a:t>Jacobson and Gottman(1998)</a:t>
            </a:r>
          </a:p>
          <a:p>
            <a:endParaRPr lang="en-US" dirty="0"/>
          </a:p>
        </p:txBody>
      </p:sp>
    </p:spTree>
    <p:extLst>
      <p:ext uri="{BB962C8B-B14F-4D97-AF65-F5344CB8AC3E}">
        <p14:creationId xmlns:p14="http://schemas.microsoft.com/office/powerpoint/2010/main" val="843572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5" y="533400"/>
            <a:ext cx="8667482" cy="1371600"/>
          </a:xfrm>
        </p:spPr>
        <p:txBody>
          <a:bodyPr>
            <a:normAutofit fontScale="90000"/>
          </a:bodyPr>
          <a:lstStyle/>
          <a:p>
            <a:pPr algn="ctr"/>
            <a:r>
              <a:rPr lang="en-US" b="1" dirty="0"/>
              <a:t>Three Subtypes of Batterers</a:t>
            </a:r>
            <a:br>
              <a:rPr lang="en-US" dirty="0"/>
            </a:br>
            <a:r>
              <a:rPr lang="en-US" sz="2700" dirty="0"/>
              <a:t>Severity of Marital Violence, Generality of Violence, and Psychopathology/personality disorders. </a:t>
            </a:r>
            <a:br>
              <a:rPr lang="en-US" sz="2700" dirty="0"/>
            </a:br>
            <a:endParaRPr lang="en-US" sz="2700" dirty="0"/>
          </a:p>
        </p:txBody>
      </p:sp>
      <p:sp>
        <p:nvSpPr>
          <p:cNvPr id="3" name="Content Placeholder 2"/>
          <p:cNvSpPr>
            <a:spLocks noGrp="1"/>
          </p:cNvSpPr>
          <p:nvPr>
            <p:ph idx="1"/>
          </p:nvPr>
        </p:nvSpPr>
        <p:spPr>
          <a:xfrm>
            <a:off x="412124" y="1981200"/>
            <a:ext cx="8667482" cy="4255008"/>
          </a:xfrm>
        </p:spPr>
        <p:txBody>
          <a:bodyPr>
            <a:normAutofit/>
          </a:bodyPr>
          <a:lstStyle/>
          <a:p>
            <a:pPr marL="0" indent="0">
              <a:buNone/>
            </a:pPr>
            <a:r>
              <a:rPr lang="en-US" sz="2800" b="1" dirty="0"/>
              <a:t>Family-only</a:t>
            </a:r>
          </a:p>
          <a:p>
            <a:pPr marL="0" indent="0">
              <a:buNone/>
            </a:pPr>
            <a:endParaRPr lang="en-US" b="1" dirty="0"/>
          </a:p>
          <a:p>
            <a:r>
              <a:rPr lang="en-US" dirty="0"/>
              <a:t>Those who are generally only violent within the family, levels of physical violence maybe less than the other subtypes.  </a:t>
            </a:r>
          </a:p>
          <a:p>
            <a:r>
              <a:rPr lang="en-US" dirty="0"/>
              <a:t>Often only directed toward the intimate partner. </a:t>
            </a:r>
          </a:p>
          <a:p>
            <a:r>
              <a:rPr lang="en-US" dirty="0"/>
              <a:t>May include abuse of the children (directly), children are exposed to the batterers behaviors when not directly the victim) </a:t>
            </a:r>
          </a:p>
          <a:p>
            <a:r>
              <a:rPr lang="en-US" dirty="0"/>
              <a:t>Demonstrate little psychopathology.</a:t>
            </a:r>
          </a:p>
          <a:p>
            <a:r>
              <a:rPr lang="en-US" dirty="0"/>
              <a:t>Difficult for victims to explain to others or feel they will be believed</a:t>
            </a:r>
          </a:p>
        </p:txBody>
      </p:sp>
    </p:spTree>
    <p:extLst>
      <p:ext uri="{BB962C8B-B14F-4D97-AF65-F5344CB8AC3E}">
        <p14:creationId xmlns:p14="http://schemas.microsoft.com/office/powerpoint/2010/main" val="2994881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1249252" y="425002"/>
            <a:ext cx="7431110" cy="6432997"/>
          </a:xfrm>
        </p:spPr>
        <p:txBody>
          <a:bodyPr>
            <a:normAutofit/>
          </a:bodyPr>
          <a:lstStyle/>
          <a:p>
            <a:pPr marL="0" indent="0">
              <a:buNone/>
            </a:pPr>
            <a:r>
              <a:rPr lang="en-US" sz="2800" b="1" dirty="0"/>
              <a:t>Character pathology</a:t>
            </a:r>
          </a:p>
          <a:p>
            <a:r>
              <a:rPr lang="en-US" sz="2000" dirty="0"/>
              <a:t>Typically have depression </a:t>
            </a:r>
          </a:p>
          <a:p>
            <a:r>
              <a:rPr lang="en-US" sz="2000" dirty="0"/>
              <a:t>Emotional dependent on their partner</a:t>
            </a:r>
          </a:p>
          <a:p>
            <a:r>
              <a:rPr lang="en-US" sz="2000" dirty="0"/>
              <a:t>Volatile with emotional expressions </a:t>
            </a:r>
          </a:p>
          <a:p>
            <a:r>
              <a:rPr lang="en-US" sz="2000" dirty="0"/>
              <a:t>Often have issues with substance abuse/misuse</a:t>
            </a:r>
          </a:p>
          <a:p>
            <a:endParaRPr lang="en-US" sz="2000" dirty="0"/>
          </a:p>
          <a:p>
            <a:pPr marL="0" indent="0">
              <a:buNone/>
            </a:pPr>
            <a:r>
              <a:rPr lang="en-US" sz="2800" b="1" dirty="0"/>
              <a:t>Generally Violent</a:t>
            </a:r>
          </a:p>
          <a:p>
            <a:r>
              <a:rPr lang="en-US" sz="2000" dirty="0"/>
              <a:t>Exhibit high rates of violence with partner</a:t>
            </a:r>
          </a:p>
          <a:p>
            <a:r>
              <a:rPr lang="en-US" sz="2000" dirty="0"/>
              <a:t>Usually have criminal history, past history of violent acts</a:t>
            </a:r>
          </a:p>
          <a:p>
            <a:r>
              <a:rPr lang="en-US" sz="2000" dirty="0"/>
              <a:t>Anti-social</a:t>
            </a:r>
          </a:p>
          <a:p>
            <a:r>
              <a:rPr lang="en-US" sz="2000" dirty="0"/>
              <a:t>Narcissism</a:t>
            </a:r>
          </a:p>
          <a:p>
            <a:r>
              <a:rPr lang="en-US" sz="2000" dirty="0"/>
              <a:t>May also have substance abuse issues</a:t>
            </a:r>
          </a:p>
          <a:p>
            <a:pPr marL="0" indent="0">
              <a:buNone/>
            </a:pPr>
            <a:endParaRPr lang="en-US" dirty="0"/>
          </a:p>
          <a:p>
            <a:endParaRPr lang="en-US" dirty="0"/>
          </a:p>
          <a:p>
            <a:pPr marL="0" indent="0">
              <a:buNone/>
            </a:pPr>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96688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Risks to Victims</a:t>
            </a:r>
          </a:p>
        </p:txBody>
      </p:sp>
      <p:sp>
        <p:nvSpPr>
          <p:cNvPr id="3" name="Content Placeholder 2"/>
          <p:cNvSpPr>
            <a:spLocks noGrp="1"/>
          </p:cNvSpPr>
          <p:nvPr>
            <p:ph idx="1"/>
          </p:nvPr>
        </p:nvSpPr>
        <p:spPr>
          <a:xfrm>
            <a:off x="1798320" y="1600200"/>
            <a:ext cx="8595360" cy="4636008"/>
          </a:xfrm>
        </p:spPr>
        <p:txBody>
          <a:bodyPr>
            <a:normAutofit/>
          </a:bodyPr>
          <a:lstStyle/>
          <a:p>
            <a:pPr marL="342900" indent="-342900"/>
            <a:r>
              <a:rPr lang="en-US" sz="2400" dirty="0"/>
              <a:t>Post-Traumatic Stress Disorder/Hostage Syndrome</a:t>
            </a:r>
          </a:p>
          <a:p>
            <a:pPr marL="342900" indent="-342900"/>
            <a:r>
              <a:rPr lang="en-US" sz="2400" dirty="0"/>
              <a:t>Fear</a:t>
            </a:r>
          </a:p>
          <a:p>
            <a:pPr marL="342900" indent="-342900"/>
            <a:r>
              <a:rPr lang="en-US" sz="2400" dirty="0"/>
              <a:t>Intimidation</a:t>
            </a:r>
          </a:p>
          <a:p>
            <a:pPr marL="342900" indent="-342900"/>
            <a:r>
              <a:rPr lang="en-US" sz="2400" dirty="0"/>
              <a:t>Isolation</a:t>
            </a:r>
          </a:p>
          <a:p>
            <a:pPr marL="342900" indent="-342900"/>
            <a:r>
              <a:rPr lang="en-US" sz="2400" dirty="0"/>
              <a:t>Severe/serious injury</a:t>
            </a:r>
          </a:p>
          <a:p>
            <a:pPr marL="342900" indent="-342900"/>
            <a:r>
              <a:rPr lang="en-US" sz="2400" dirty="0"/>
              <a:t>Loss of sense of self.  </a:t>
            </a:r>
          </a:p>
          <a:p>
            <a:pPr marL="342900" indent="-342900"/>
            <a:r>
              <a:rPr lang="en-US" sz="2400" dirty="0"/>
              <a:t>Sense of hopelessness</a:t>
            </a:r>
          </a:p>
          <a:p>
            <a:pPr marL="342900" indent="-342900"/>
            <a:r>
              <a:rPr lang="en-US" sz="2400" dirty="0"/>
              <a:t>Fear of Loss of children (systemic or by batterer)</a:t>
            </a:r>
          </a:p>
          <a:p>
            <a:pPr marL="342900" indent="-342900"/>
            <a:r>
              <a:rPr lang="en-US" sz="2400" dirty="0"/>
              <a:t>Death (intentionally or accidentally) </a:t>
            </a:r>
          </a:p>
        </p:txBody>
      </p:sp>
    </p:spTree>
    <p:extLst>
      <p:ext uri="{BB962C8B-B14F-4D97-AF65-F5344CB8AC3E}">
        <p14:creationId xmlns:p14="http://schemas.microsoft.com/office/powerpoint/2010/main" val="29338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Trauma Symptoms</a:t>
            </a:r>
          </a:p>
        </p:txBody>
      </p:sp>
      <p:sp>
        <p:nvSpPr>
          <p:cNvPr id="3" name="Content Placeholder 2"/>
          <p:cNvSpPr>
            <a:spLocks noGrp="1"/>
          </p:cNvSpPr>
          <p:nvPr>
            <p:ph idx="1"/>
          </p:nvPr>
        </p:nvSpPr>
        <p:spPr>
          <a:xfrm>
            <a:off x="2133599" y="1676400"/>
            <a:ext cx="6347714" cy="4648200"/>
          </a:xfrm>
        </p:spPr>
        <p:txBody>
          <a:bodyPr>
            <a:noAutofit/>
          </a:bodyPr>
          <a:lstStyle/>
          <a:p>
            <a:r>
              <a:rPr lang="en-US" sz="2400" dirty="0"/>
              <a:t>Post-traumatic Stress Disorder/Hostage Syndrome</a:t>
            </a:r>
          </a:p>
          <a:p>
            <a:r>
              <a:rPr lang="en-US" sz="2400" dirty="0"/>
              <a:t>Victims of DV and Rape suffer from the same syndrome as survivors of war.</a:t>
            </a:r>
          </a:p>
          <a:p>
            <a:r>
              <a:rPr lang="en-US" sz="2400" dirty="0"/>
              <a:t>Helplessness and isolation are the core experiences of psychological trauma.</a:t>
            </a:r>
          </a:p>
          <a:p>
            <a:r>
              <a:rPr lang="en-US" sz="2400" dirty="0"/>
              <a:t>Traumatic reactions occur when neither resistance nor escape is possible. Stripped of ordinary human adaptations that give people a sense of control, connection, and meaning.</a:t>
            </a:r>
          </a:p>
          <a:p>
            <a:endParaRPr lang="en-US" sz="2400" dirty="0"/>
          </a:p>
        </p:txBody>
      </p:sp>
    </p:spTree>
    <p:extLst>
      <p:ext uri="{BB962C8B-B14F-4D97-AF65-F5344CB8AC3E}">
        <p14:creationId xmlns:p14="http://schemas.microsoft.com/office/powerpoint/2010/main" val="4015580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0" y="1298575"/>
            <a:ext cx="8594725" cy="4937125"/>
          </a:xfrm>
        </p:spPr>
        <p:txBody>
          <a:bodyPr>
            <a:normAutofit/>
          </a:bodyPr>
          <a:lstStyle/>
          <a:p>
            <a:r>
              <a:rPr lang="en-US" sz="2400" dirty="0"/>
              <a:t>Destroys the sense of self.</a:t>
            </a:r>
          </a:p>
          <a:p>
            <a:r>
              <a:rPr lang="en-US" sz="2400" dirty="0"/>
              <a:t>Persons who have never experienced prolonged terror or trauma presume that they would show greater courage and resistance than the victim in similar circumstances.</a:t>
            </a:r>
          </a:p>
          <a:p>
            <a:r>
              <a:rPr lang="en-US" sz="2400" dirty="0"/>
              <a:t>Therefore, the common tendency is to account for the victim’s behavior by seeking flaws in her personality or moral character.</a:t>
            </a:r>
          </a:p>
          <a:p>
            <a:r>
              <a:rPr lang="en-US" sz="2400" dirty="0"/>
              <a:t>Trauma and Recovery, by Judith Lewis Herman, M.D. </a:t>
            </a:r>
          </a:p>
          <a:p>
            <a:endParaRPr lang="en-US" sz="2400" dirty="0"/>
          </a:p>
        </p:txBody>
      </p:sp>
    </p:spTree>
    <p:extLst>
      <p:ext uri="{BB962C8B-B14F-4D97-AF65-F5344CB8AC3E}">
        <p14:creationId xmlns:p14="http://schemas.microsoft.com/office/powerpoint/2010/main" val="2336558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062" y="270456"/>
            <a:ext cx="8590208" cy="1634544"/>
          </a:xfrm>
        </p:spPr>
        <p:txBody>
          <a:bodyPr>
            <a:normAutofit fontScale="90000"/>
          </a:bodyPr>
          <a:lstStyle/>
          <a:p>
            <a:pPr algn="ctr"/>
            <a:r>
              <a:rPr lang="en-US" dirty="0"/>
              <a:t> </a:t>
            </a:r>
            <a:r>
              <a:rPr lang="en-US" b="1" dirty="0"/>
              <a:t>Children Exposed to Batterers</a:t>
            </a:r>
            <a:br>
              <a:rPr lang="en-US" dirty="0"/>
            </a:br>
            <a:r>
              <a:rPr lang="en-US" sz="2000" dirty="0"/>
              <a:t>Research is increasingly clear that children are not passive onlookers, they actively seek to make meaning of their experiences and navigate the situations which confront them. Laing, (2000)</a:t>
            </a:r>
            <a:br>
              <a:rPr lang="en-US" sz="2000" dirty="0"/>
            </a:br>
            <a:r>
              <a:rPr lang="en-US" sz="2000" dirty="0"/>
              <a:t> </a:t>
            </a:r>
          </a:p>
        </p:txBody>
      </p:sp>
      <p:sp>
        <p:nvSpPr>
          <p:cNvPr id="3" name="Content Placeholder 2"/>
          <p:cNvSpPr>
            <a:spLocks noGrp="1"/>
          </p:cNvSpPr>
          <p:nvPr>
            <p:ph idx="1"/>
          </p:nvPr>
        </p:nvSpPr>
        <p:spPr>
          <a:xfrm>
            <a:off x="1981200" y="2057400"/>
            <a:ext cx="8229600" cy="3810000"/>
          </a:xfrm>
        </p:spPr>
        <p:txBody>
          <a:bodyPr>
            <a:normAutofit/>
          </a:bodyPr>
          <a:lstStyle/>
          <a:p>
            <a:pPr marL="0" indent="0">
              <a:buNone/>
            </a:pPr>
            <a:r>
              <a:rPr lang="en-US" b="1" dirty="0"/>
              <a:t>Violent and Non-Violence Exposures</a:t>
            </a:r>
            <a:endParaRPr lang="en-US" dirty="0"/>
          </a:p>
          <a:p>
            <a:r>
              <a:rPr lang="en-US" dirty="0"/>
              <a:t>Violence during pregnancy</a:t>
            </a:r>
          </a:p>
          <a:p>
            <a:r>
              <a:rPr lang="en-US" dirty="0"/>
              <a:t>Injury from attempting to intervene</a:t>
            </a:r>
          </a:p>
          <a:p>
            <a:r>
              <a:rPr lang="en-US" dirty="0"/>
              <a:t>Witnessing injuries, hearing incidents of violence</a:t>
            </a:r>
          </a:p>
          <a:p>
            <a:r>
              <a:rPr lang="en-US" dirty="0"/>
              <a:t>Isolation/Family Secret</a:t>
            </a:r>
          </a:p>
          <a:p>
            <a:r>
              <a:rPr lang="en-US" dirty="0"/>
              <a:t>Emotional, verbal abuse</a:t>
            </a:r>
          </a:p>
          <a:p>
            <a:r>
              <a:rPr lang="en-US" dirty="0"/>
              <a:t>Economic Depravation</a:t>
            </a:r>
          </a:p>
        </p:txBody>
      </p:sp>
    </p:spTree>
    <p:extLst>
      <p:ext uri="{BB962C8B-B14F-4D97-AF65-F5344CB8AC3E}">
        <p14:creationId xmlns:p14="http://schemas.microsoft.com/office/powerpoint/2010/main" val="302912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978794" y="609600"/>
            <a:ext cx="7250806" cy="5867400"/>
          </a:xfrm>
        </p:spPr>
        <p:txBody>
          <a:bodyPr>
            <a:normAutofit/>
          </a:bodyPr>
          <a:lstStyle/>
          <a:p>
            <a:r>
              <a:rPr lang="en-US" dirty="0"/>
              <a:t>Intervention effects (police, rushed upheavals, disruption in schooling, new environments, loss of pets, friends, toys etc.)</a:t>
            </a:r>
          </a:p>
          <a:p>
            <a:r>
              <a:rPr lang="en-US" dirty="0"/>
              <a:t>Younger children understand situations surrounding violence while older children demonstrate the context of intentionality, entitlement and control.</a:t>
            </a:r>
          </a:p>
          <a:p>
            <a:r>
              <a:rPr lang="en-US" dirty="0"/>
              <a:t>Report fear, helplessness, despair, self-blame and depression.</a:t>
            </a:r>
          </a:p>
          <a:p>
            <a:r>
              <a:rPr lang="en-US" dirty="0"/>
              <a:t>Report hiding, intervening, trying to sleep through and caring for younger siblings.</a:t>
            </a:r>
          </a:p>
          <a:p>
            <a:r>
              <a:rPr lang="en-US" dirty="0"/>
              <a:t>They report non-offending parent were able to assist and support them</a:t>
            </a:r>
          </a:p>
          <a:p>
            <a:r>
              <a:rPr lang="en-US" dirty="0"/>
              <a:t>Even after the non-offending parent separated, children were still exposed to abusive behaviors either directly or indirectly.  New partners and/or move from periphery to the center of the abusive behaviors.  </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264012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457201"/>
            <a:ext cx="8591550" cy="1066801"/>
          </a:xfrm>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
            <a:ext cx="9067800" cy="7010401"/>
          </a:xfrm>
          <a:prstGeom prst="rect">
            <a:avLst/>
          </a:prstGeom>
          <a:ln>
            <a:noFill/>
          </a:ln>
          <a:effectLst>
            <a:softEdge rad="112500"/>
          </a:effectLst>
        </p:spPr>
      </p:pic>
    </p:spTree>
    <p:extLst>
      <p:ext uri="{BB962C8B-B14F-4D97-AF65-F5344CB8AC3E}">
        <p14:creationId xmlns:p14="http://schemas.microsoft.com/office/powerpoint/2010/main" val="2039905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337" y="292997"/>
            <a:ext cx="8591550" cy="838199"/>
          </a:xfrm>
        </p:spPr>
        <p:txBody>
          <a:bodyPr/>
          <a:lstStyle/>
          <a:p>
            <a:r>
              <a:rPr lang="en-US" sz="4000" b="1" dirty="0"/>
              <a:t>Lethality/Assessment</a:t>
            </a:r>
          </a:p>
        </p:txBody>
      </p:sp>
      <p:sp>
        <p:nvSpPr>
          <p:cNvPr id="3" name="Content Placeholder 2"/>
          <p:cNvSpPr>
            <a:spLocks noGrp="1"/>
          </p:cNvSpPr>
          <p:nvPr>
            <p:ph idx="1"/>
          </p:nvPr>
        </p:nvSpPr>
        <p:spPr>
          <a:xfrm>
            <a:off x="2133599" y="1371600"/>
            <a:ext cx="6347714" cy="5029200"/>
          </a:xfrm>
        </p:spPr>
        <p:txBody>
          <a:bodyPr>
            <a:normAutofit fontScale="70000" lnSpcReduction="20000"/>
          </a:bodyPr>
          <a:lstStyle/>
          <a:p>
            <a:pPr marL="0" indent="0">
              <a:buNone/>
            </a:pPr>
            <a:r>
              <a:rPr lang="en-US" b="1" dirty="0"/>
              <a:t>Factors to consider</a:t>
            </a:r>
          </a:p>
          <a:p>
            <a:r>
              <a:rPr lang="en-US" sz="2300" dirty="0"/>
              <a:t>Children in the home – especially children that are not the batterers.</a:t>
            </a:r>
          </a:p>
          <a:p>
            <a:r>
              <a:rPr lang="en-US" sz="2300" dirty="0"/>
              <a:t>Threats to kill the partner in the past- threats to harm children</a:t>
            </a:r>
          </a:p>
          <a:p>
            <a:r>
              <a:rPr lang="en-US" sz="2300" dirty="0"/>
              <a:t>Incidents of strangulation (choking)</a:t>
            </a:r>
          </a:p>
          <a:p>
            <a:r>
              <a:rPr lang="en-US" sz="2300" dirty="0"/>
              <a:t>Availability of a weapon, have weapons ever been used in the past.</a:t>
            </a:r>
          </a:p>
          <a:p>
            <a:r>
              <a:rPr lang="en-US" sz="2300" dirty="0"/>
              <a:t>Recent separation</a:t>
            </a:r>
          </a:p>
          <a:p>
            <a:r>
              <a:rPr lang="en-US" sz="2300" dirty="0"/>
              <a:t>Forced sexual activity</a:t>
            </a:r>
          </a:p>
          <a:p>
            <a:r>
              <a:rPr lang="en-US" sz="2300" dirty="0"/>
              <a:t>Stalking behaviors</a:t>
            </a:r>
          </a:p>
          <a:p>
            <a:r>
              <a:rPr lang="en-US" sz="2300" dirty="0"/>
              <a:t>Legal/illegal substance abuse</a:t>
            </a:r>
          </a:p>
          <a:p>
            <a:r>
              <a:rPr lang="en-US" sz="2300" dirty="0"/>
              <a:t>Employment</a:t>
            </a:r>
          </a:p>
          <a:p>
            <a:r>
              <a:rPr lang="en-US" sz="2300" dirty="0"/>
              <a:t>Has Batterer ever threatened suicide</a:t>
            </a:r>
          </a:p>
          <a:p>
            <a:r>
              <a:rPr lang="en-US" sz="2300" dirty="0"/>
              <a:t>Has victim ever threatened suicide</a:t>
            </a:r>
          </a:p>
          <a:p>
            <a:r>
              <a:rPr lang="en-US" sz="2300" dirty="0"/>
              <a:t>Other forms of coercive control</a:t>
            </a:r>
          </a:p>
          <a:p>
            <a:pPr marL="0" indent="0">
              <a:buNone/>
            </a:pPr>
            <a:endParaRPr lang="en-US" sz="2300" dirty="0"/>
          </a:p>
          <a:p>
            <a:endParaRPr lang="en-US" dirty="0"/>
          </a:p>
          <a:p>
            <a:endParaRPr lang="en-US" dirty="0"/>
          </a:p>
        </p:txBody>
      </p:sp>
    </p:spTree>
    <p:extLst>
      <p:ext uri="{BB962C8B-B14F-4D97-AF65-F5344CB8AC3E}">
        <p14:creationId xmlns:p14="http://schemas.microsoft.com/office/powerpoint/2010/main" val="3903242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734096" y="399246"/>
            <a:ext cx="7521262" cy="6164800"/>
          </a:xfrm>
        </p:spPr>
        <p:txBody>
          <a:bodyPr>
            <a:normAutofit/>
          </a:bodyPr>
          <a:lstStyle/>
          <a:p>
            <a:pPr marL="0" indent="0">
              <a:buNone/>
            </a:pPr>
            <a:r>
              <a:rPr lang="en-US" sz="3600" b="1" dirty="0">
                <a:solidFill>
                  <a:schemeClr val="accent1"/>
                </a:solidFill>
              </a:rPr>
              <a:t>Danger</a:t>
            </a:r>
            <a:r>
              <a:rPr lang="en-US" sz="3200" b="1" dirty="0">
                <a:solidFill>
                  <a:schemeClr val="accent1"/>
                </a:solidFill>
              </a:rPr>
              <a:t> </a:t>
            </a:r>
            <a:r>
              <a:rPr lang="en-US" sz="3600" b="1" dirty="0">
                <a:solidFill>
                  <a:schemeClr val="accent1"/>
                </a:solidFill>
              </a:rPr>
              <a:t>Assessment </a:t>
            </a:r>
          </a:p>
          <a:p>
            <a:r>
              <a:rPr lang="en-US" dirty="0"/>
              <a:t>Used to try to determine level of danger for being killed by intimate partner.  Mostly self-report.  </a:t>
            </a:r>
          </a:p>
          <a:p>
            <a:r>
              <a:rPr lang="en-US" dirty="0"/>
              <a:t>It has two sections, one is a 20 question scoring instrument and the other a calendar of occurrences.  </a:t>
            </a:r>
          </a:p>
          <a:p>
            <a:r>
              <a:rPr lang="en-US" dirty="0"/>
              <a:t>Tool was designed by Jacquelyn Campbell (1998) is widely accepted and implemented. </a:t>
            </a:r>
          </a:p>
          <a:p>
            <a:pPr marL="0" indent="0">
              <a:buNone/>
            </a:pPr>
            <a:r>
              <a:rPr lang="en-US" dirty="0"/>
              <a:t>	</a:t>
            </a:r>
            <a:r>
              <a:rPr lang="en-US" dirty="0">
                <a:hlinkClick r:id="rId2"/>
              </a:rPr>
              <a:t>http://www.dangerassessment.org</a:t>
            </a:r>
            <a:endParaRPr lang="en-US" dirty="0"/>
          </a:p>
          <a:p>
            <a:endParaRPr lang="en-US" dirty="0"/>
          </a:p>
          <a:p>
            <a:r>
              <a:rPr lang="en-US" dirty="0"/>
              <a:t>Has there been a sudden change in pattern or behavior of the batterer?</a:t>
            </a:r>
          </a:p>
        </p:txBody>
      </p:sp>
    </p:spTree>
    <p:extLst>
      <p:ext uri="{BB962C8B-B14F-4D97-AF65-F5344CB8AC3E}">
        <p14:creationId xmlns:p14="http://schemas.microsoft.com/office/powerpoint/2010/main" val="97426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Safety Planning</a:t>
            </a:r>
          </a:p>
        </p:txBody>
      </p:sp>
      <p:sp>
        <p:nvSpPr>
          <p:cNvPr id="3" name="Content Placeholder 2"/>
          <p:cNvSpPr>
            <a:spLocks noGrp="1"/>
          </p:cNvSpPr>
          <p:nvPr>
            <p:ph idx="1"/>
          </p:nvPr>
        </p:nvSpPr>
        <p:spPr>
          <a:xfrm>
            <a:off x="1798320" y="1828800"/>
            <a:ext cx="8595360" cy="4407408"/>
          </a:xfrm>
        </p:spPr>
        <p:txBody>
          <a:bodyPr>
            <a:normAutofit/>
          </a:bodyPr>
          <a:lstStyle/>
          <a:p>
            <a:r>
              <a:rPr lang="en-US" dirty="0"/>
              <a:t>Identify the problem, each case is unique with it’s own set of barriers and resources.</a:t>
            </a:r>
          </a:p>
          <a:p>
            <a:r>
              <a:rPr lang="en-US" dirty="0"/>
              <a:t>Explore reasonable/practical options and choices with the survivor.</a:t>
            </a:r>
          </a:p>
          <a:p>
            <a:r>
              <a:rPr lang="en-US" dirty="0"/>
              <a:t>Discuss barriers and strengths of each option </a:t>
            </a:r>
          </a:p>
          <a:p>
            <a:r>
              <a:rPr lang="en-US" dirty="0"/>
              <a:t>Identify resources and make referrals </a:t>
            </a:r>
          </a:p>
          <a:p>
            <a:r>
              <a:rPr lang="en-US" dirty="0"/>
              <a:t>Help survivor in devising safety plans that are age-appropriate for their children.</a:t>
            </a:r>
          </a:p>
          <a:p>
            <a:r>
              <a:rPr lang="en-US" dirty="0"/>
              <a:t>Help survivor put plans into action</a:t>
            </a:r>
          </a:p>
          <a:p>
            <a:r>
              <a:rPr lang="en-US" dirty="0"/>
              <a:t>Follow-up</a:t>
            </a:r>
          </a:p>
          <a:p>
            <a:endParaRPr lang="en-US" dirty="0"/>
          </a:p>
          <a:p>
            <a:r>
              <a:rPr lang="en-US" dirty="0"/>
              <a:t>Types of Safety Plans—</a:t>
            </a:r>
            <a:r>
              <a:rPr lang="en-US" dirty="0" err="1"/>
              <a:t>Techology</a:t>
            </a:r>
            <a:r>
              <a:rPr lang="en-US" dirty="0"/>
              <a:t>, leaving, staying, children, planning etc. </a:t>
            </a:r>
          </a:p>
        </p:txBody>
      </p:sp>
    </p:spTree>
    <p:extLst>
      <p:ext uri="{BB962C8B-B14F-4D97-AF65-F5344CB8AC3E}">
        <p14:creationId xmlns:p14="http://schemas.microsoft.com/office/powerpoint/2010/main" val="3492212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Legal Considerations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83621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4" y="1249251"/>
            <a:ext cx="8596668" cy="5177307"/>
          </a:xfrm>
        </p:spPr>
        <p:txBody>
          <a:bodyPr/>
          <a:lstStyle/>
          <a:p>
            <a:r>
              <a:rPr lang="en-US" dirty="0"/>
              <a:t>KRS 209A: Spousal abuse/neglect - major changes go into effect June 29, 2017</a:t>
            </a:r>
          </a:p>
          <a:p>
            <a:r>
              <a:rPr lang="en-US" dirty="0"/>
              <a:t>KRS 620: Child dependency/abuse/neglect</a:t>
            </a:r>
          </a:p>
          <a:p>
            <a:r>
              <a:rPr lang="en-US" dirty="0"/>
              <a:t>KRS 209: “Vulnerable” adult abuse/neglect/exploitation</a:t>
            </a:r>
          </a:p>
          <a:p>
            <a:r>
              <a:rPr lang="en-US" dirty="0"/>
              <a:t>KRS 202A/645: Duty to Warn (only applies to certain professionals)</a:t>
            </a:r>
          </a:p>
          <a:p>
            <a:r>
              <a:rPr lang="en-US" dirty="0"/>
              <a:t>Civil Protections-Interpersonal Protective Orders</a:t>
            </a:r>
          </a:p>
          <a:p>
            <a:r>
              <a:rPr lang="en-US" dirty="0"/>
              <a:t>Criminal options- typically assault, stalking, terroristic threatening, and harassment.  Felonies and Misdemeanor in Domestic Violence.</a:t>
            </a:r>
          </a:p>
          <a:p>
            <a:endParaRPr lang="en-US" dirty="0"/>
          </a:p>
        </p:txBody>
      </p:sp>
    </p:spTree>
    <p:extLst>
      <p:ext uri="{BB962C8B-B14F-4D97-AF65-F5344CB8AC3E}">
        <p14:creationId xmlns:p14="http://schemas.microsoft.com/office/powerpoint/2010/main" val="1972413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KRS 209</a:t>
            </a:r>
          </a:p>
        </p:txBody>
      </p:sp>
      <p:sp>
        <p:nvSpPr>
          <p:cNvPr id="3" name="Content Placeholder 2"/>
          <p:cNvSpPr>
            <a:spLocks noGrp="1"/>
          </p:cNvSpPr>
          <p:nvPr>
            <p:ph idx="1"/>
          </p:nvPr>
        </p:nvSpPr>
        <p:spPr/>
        <p:txBody>
          <a:bodyPr>
            <a:normAutofit/>
          </a:bodyPr>
          <a:lstStyle/>
          <a:p>
            <a:pPr marL="0" indent="0">
              <a:buNone/>
            </a:pPr>
            <a:r>
              <a:rPr lang="en-US" sz="2000" dirty="0"/>
              <a:t>If a professional has reasonable cause to believe that a victim with whom he or she has had a professional interaction has experienced domestic violence and abuse or dating violence and abuse, the professional shall provide the victim with educational materials related to domestic violence and abuse or dating violence and abuse including information about how he or she may access regional domestic violence programs or rape crisis centers and information about how to access protective orders</a:t>
            </a:r>
          </a:p>
          <a:p>
            <a:pPr marL="0" indent="0">
              <a:buNone/>
            </a:pPr>
            <a:endParaRPr lang="en-US" sz="2000" dirty="0"/>
          </a:p>
        </p:txBody>
      </p:sp>
    </p:spTree>
    <p:extLst>
      <p:ext uri="{BB962C8B-B14F-4D97-AF65-F5344CB8AC3E}">
        <p14:creationId xmlns:p14="http://schemas.microsoft.com/office/powerpoint/2010/main" val="37851378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1859341"/>
            <a:ext cx="6172200" cy="2554545"/>
          </a:xfrm>
          <a:prstGeom prst="rect">
            <a:avLst/>
          </a:prstGeom>
        </p:spPr>
        <p:txBody>
          <a:bodyPr wrap="square">
            <a:spAutoFit/>
          </a:bodyPr>
          <a:lstStyle/>
          <a:p>
            <a:r>
              <a:rPr lang="en-US" sz="2000" dirty="0"/>
              <a:t>Physician, osteopathic physician, coroner, medical examiner, medical resident, medical intern, chiropractor, nurse, dentist, optometrist, emergency medical technician, paramedic, licensed mental health professional, therapist, CHFS employee, child care personnel, teacher, school personnel, ordained minister or denominational equivalent, victim advocate or organization/agency employing any such professional</a:t>
            </a:r>
          </a:p>
        </p:txBody>
      </p:sp>
    </p:spTree>
    <p:extLst>
      <p:ext uri="{BB962C8B-B14F-4D97-AF65-F5344CB8AC3E}">
        <p14:creationId xmlns:p14="http://schemas.microsoft.com/office/powerpoint/2010/main" val="3214032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p:cNvGraphicFramePr>
          <p:nvPr/>
        </p:nvGraphicFramePr>
        <p:xfrm>
          <a:off x="1676400" y="6246"/>
          <a:ext cx="8991600" cy="6946900"/>
        </p:xfrm>
        <a:graphic>
          <a:graphicData uri="http://schemas.openxmlformats.org/presentationml/2006/ole">
            <mc:AlternateContent xmlns:mc="http://schemas.openxmlformats.org/markup-compatibility/2006">
              <mc:Choice xmlns:v="urn:schemas-microsoft-com:vml" Requires="v">
                <p:oleObj name="Document" r:id="rId2" imgW="7918450" imgH="6946900" progId="Word.Document.8">
                  <p:embed/>
                </p:oleObj>
              </mc:Choice>
              <mc:Fallback>
                <p:oleObj name="Document" r:id="rId2" imgW="7918450" imgH="6946900" progId="Word.Document.8">
                  <p:embed/>
                  <p:pic>
                    <p:nvPicPr>
                      <p:cNvPr id="0" name=""/>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6246"/>
                        <a:ext cx="8991600" cy="6946900"/>
                      </a:xfrm>
                      <a:prstGeom prst="rect">
                        <a:avLst/>
                      </a:prstGeom>
                      <a:solidFill>
                        <a:srgbClr val="AD84C6">
                          <a:lumMod val="20000"/>
                          <a:lumOff val="80000"/>
                        </a:srgbClr>
                      </a:solidFill>
                      <a:ln>
                        <a:solidFill>
                          <a:srgbClr val="AD84C6">
                            <a:lumMod val="20000"/>
                            <a:lumOff val="80000"/>
                          </a:srgbClr>
                        </a:solidFill>
                      </a:ln>
                      <a:effectLst/>
                    </p:spPr>
                  </p:pic>
                </p:oleObj>
              </mc:Fallback>
            </mc:AlternateContent>
          </a:graphicData>
        </a:graphic>
      </p:graphicFrame>
    </p:spTree>
    <p:extLst>
      <p:ext uri="{BB962C8B-B14F-4D97-AF65-F5344CB8AC3E}">
        <p14:creationId xmlns:p14="http://schemas.microsoft.com/office/powerpoint/2010/main" val="33274784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References</a:t>
            </a:r>
          </a:p>
        </p:txBody>
      </p:sp>
      <p:sp>
        <p:nvSpPr>
          <p:cNvPr id="3" name="Content Placeholder 2"/>
          <p:cNvSpPr>
            <a:spLocks noGrp="1"/>
          </p:cNvSpPr>
          <p:nvPr>
            <p:ph idx="1"/>
          </p:nvPr>
        </p:nvSpPr>
        <p:spPr/>
        <p:txBody>
          <a:bodyPr>
            <a:normAutofit fontScale="85000" lnSpcReduction="10000"/>
          </a:bodyPr>
          <a:lstStyle/>
          <a:p>
            <a:r>
              <a:rPr lang="en-US" dirty="0"/>
              <a:t>Daniel G. Saunders. 1998, “Child Custody and Visitation Decisions in Domestic Violence Cases: Legal Trends, Research Findings, and Recommendations.”</a:t>
            </a:r>
          </a:p>
          <a:p>
            <a:r>
              <a:rPr lang="en-US" dirty="0"/>
              <a:t>Washington State Criminal Justice Training Commission, Burien, WA., 2004. “Helping Children Affected by Domestic Violence.”</a:t>
            </a:r>
          </a:p>
          <a:p>
            <a:r>
              <a:rPr lang="en-US" dirty="0"/>
              <a:t>Bancroft and Silverman. 2002, “The Batterer as Parent”</a:t>
            </a:r>
          </a:p>
          <a:p>
            <a:r>
              <a:rPr lang="en-US" dirty="0"/>
              <a:t>Dr. Laing, Leslie. 2000, “Children, young people and 	domestic violence” Australian Domestic and Family Violence Clearinghouse.</a:t>
            </a:r>
          </a:p>
          <a:p>
            <a:r>
              <a:rPr lang="en-US" dirty="0"/>
              <a:t>Jacobson, N. &amp; Gottman, J. (1998) </a:t>
            </a:r>
            <a:r>
              <a:rPr lang="en-US" u="sng" dirty="0"/>
              <a:t> When Men Batter Women,</a:t>
            </a:r>
            <a:r>
              <a:rPr lang="en-US" dirty="0"/>
              <a:t> New York: Simon &amp; Schuster.</a:t>
            </a:r>
          </a:p>
          <a:p>
            <a:r>
              <a:rPr lang="en-US" dirty="0"/>
              <a:t>Holtzworth-Monroe, A. &amp; Stuart, G. (1994) Typologies of Male Batterers: Three subtypes and the differences among them. Psychological Bulletin, 116 (3), 476-497.</a:t>
            </a:r>
          </a:p>
          <a:p>
            <a:r>
              <a:rPr lang="en-US" dirty="0"/>
              <a:t>Kentucky Coalition Against Domestic Violence, HB 209 PowerPoint notes.</a:t>
            </a:r>
          </a:p>
          <a:p>
            <a:r>
              <a:rPr lang="en-US" dirty="0"/>
              <a:t>United Nations, Unric.org</a:t>
            </a:r>
          </a:p>
          <a:p>
            <a:r>
              <a:rPr lang="en-US" dirty="0"/>
              <a:t>NNEDV techsafety.org</a:t>
            </a:r>
          </a:p>
          <a:p>
            <a:endParaRPr lang="en-US" dirty="0"/>
          </a:p>
          <a:p>
            <a:pPr marL="0" indent="0">
              <a:buNone/>
            </a:pPr>
            <a:endParaRPr lang="en-US" dirty="0"/>
          </a:p>
        </p:txBody>
      </p:sp>
    </p:spTree>
    <p:extLst>
      <p:ext uri="{BB962C8B-B14F-4D97-AF65-F5344CB8AC3E}">
        <p14:creationId xmlns:p14="http://schemas.microsoft.com/office/powerpoint/2010/main" val="3572302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0" y="228600"/>
            <a:ext cx="8594725" cy="6629400"/>
          </a:xfrm>
        </p:spPr>
        <p:txBody>
          <a:bodyPr>
            <a:normAutofit fontScale="70000" lnSpcReduction="20000"/>
          </a:bodyPr>
          <a:lstStyle/>
          <a:p>
            <a:pPr marL="0" indent="0" algn="ctr">
              <a:buNone/>
            </a:pPr>
            <a:endParaRPr lang="en-US" sz="7200" b="1" dirty="0">
              <a:solidFill>
                <a:schemeClr val="accent1"/>
              </a:solidFill>
            </a:endParaRPr>
          </a:p>
          <a:p>
            <a:pPr marL="0" indent="0" algn="ctr">
              <a:buNone/>
            </a:pPr>
            <a:endParaRPr lang="en-US" sz="7200" b="1" dirty="0">
              <a:solidFill>
                <a:schemeClr val="accent1"/>
              </a:solidFill>
            </a:endParaRPr>
          </a:p>
          <a:p>
            <a:pPr marL="0" indent="0" algn="ctr">
              <a:buNone/>
            </a:pPr>
            <a:endParaRPr lang="en-US" sz="7200" b="1" dirty="0">
              <a:solidFill>
                <a:schemeClr val="accent1"/>
              </a:solidFill>
            </a:endParaRPr>
          </a:p>
          <a:p>
            <a:pPr marL="0" indent="0" algn="ctr">
              <a:buNone/>
            </a:pPr>
            <a:r>
              <a:rPr lang="en-US" sz="7200" b="1" dirty="0">
                <a:solidFill>
                  <a:schemeClr val="accent1"/>
                </a:solidFill>
              </a:rPr>
              <a:t>Thank You</a:t>
            </a:r>
          </a:p>
          <a:p>
            <a:pPr marL="0" indent="0" algn="ctr">
              <a:buNone/>
            </a:pPr>
            <a:endParaRPr lang="en-US" sz="3200" dirty="0"/>
          </a:p>
          <a:p>
            <a:pPr marL="0" indent="0" algn="ctr">
              <a:buNone/>
            </a:pPr>
            <a:r>
              <a:rPr lang="en-US" sz="4400" dirty="0">
                <a:solidFill>
                  <a:schemeClr val="accent1"/>
                </a:solidFill>
              </a:rPr>
              <a:t>Darlene Thomas</a:t>
            </a:r>
          </a:p>
          <a:p>
            <a:pPr marL="0" indent="0" algn="ctr">
              <a:buNone/>
            </a:pPr>
            <a:r>
              <a:rPr lang="en-US" sz="3200" dirty="0">
                <a:hlinkClick r:id="rId2"/>
              </a:rPr>
              <a:t>dthomas@greenhouse17.org</a:t>
            </a:r>
            <a:endParaRPr lang="en-US" sz="3200" dirty="0"/>
          </a:p>
          <a:p>
            <a:pPr marL="0" indent="0" algn="ctr">
              <a:buNone/>
            </a:pPr>
            <a:r>
              <a:rPr lang="en-US" sz="3200" dirty="0">
                <a:solidFill>
                  <a:schemeClr val="accent3">
                    <a:lumMod val="50000"/>
                  </a:schemeClr>
                </a:solidFill>
              </a:rPr>
              <a:t>859.519.1903</a:t>
            </a:r>
          </a:p>
          <a:p>
            <a:pPr marL="0" indent="0" algn="ctr">
              <a:buNone/>
            </a:pPr>
            <a:r>
              <a:rPr lang="en-US" sz="3200" dirty="0"/>
              <a:t>Crisis Support</a:t>
            </a:r>
          </a:p>
          <a:p>
            <a:pPr marL="0" indent="0" algn="ctr">
              <a:buNone/>
            </a:pPr>
            <a:r>
              <a:rPr lang="en-US" sz="3200" dirty="0">
                <a:solidFill>
                  <a:schemeClr val="accent3">
                    <a:lumMod val="50000"/>
                  </a:schemeClr>
                </a:solidFill>
              </a:rPr>
              <a:t>800.544.2022</a:t>
            </a:r>
          </a:p>
          <a:p>
            <a:pPr marL="0" indent="0" algn="ctr">
              <a:buNone/>
            </a:pPr>
            <a:r>
              <a:rPr lang="en-US" sz="3200">
                <a:solidFill>
                  <a:schemeClr val="accent2">
                    <a:lumMod val="75000"/>
                  </a:schemeClr>
                </a:solidFill>
              </a:rPr>
              <a:t>GreenHouse17</a:t>
            </a:r>
            <a:r>
              <a:rPr lang="en-US" sz="3200" dirty="0">
                <a:solidFill>
                  <a:schemeClr val="accent2">
                    <a:lumMod val="75000"/>
                  </a:schemeClr>
                </a:solidFill>
              </a:rPr>
              <a:t>.org</a:t>
            </a:r>
          </a:p>
          <a:p>
            <a:pPr marL="0" indent="0" algn="ctr">
              <a:buNone/>
            </a:pPr>
            <a:r>
              <a:rPr lang="en-US" dirty="0">
                <a:solidFill>
                  <a:schemeClr val="accent1"/>
                </a:solidFill>
              </a:rPr>
              <a:t>Follow us on Facebook, Twitter and Instagram</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5882" y="228599"/>
            <a:ext cx="9525000" cy="1811215"/>
          </a:xfrm>
          <a:prstGeom prst="rect">
            <a:avLst/>
          </a:prstGeom>
        </p:spPr>
      </p:pic>
    </p:spTree>
    <p:extLst>
      <p:ext uri="{BB962C8B-B14F-4D97-AF65-F5344CB8AC3E}">
        <p14:creationId xmlns:p14="http://schemas.microsoft.com/office/powerpoint/2010/main" val="2705005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E6F6E-8508-41CF-A4FC-A4A25F5DFC2B}"/>
              </a:ext>
            </a:extLst>
          </p:cNvPr>
          <p:cNvSpPr>
            <a:spLocks noGrp="1"/>
          </p:cNvSpPr>
          <p:nvPr>
            <p:ph type="title"/>
          </p:nvPr>
        </p:nvSpPr>
        <p:spPr/>
        <p:txBody>
          <a:bodyPr/>
          <a:lstStyle/>
          <a:p>
            <a:r>
              <a:rPr lang="en-US" dirty="0"/>
              <a:t>Technology Facilitated Gender Based Violence</a:t>
            </a:r>
          </a:p>
        </p:txBody>
      </p:sp>
      <p:sp>
        <p:nvSpPr>
          <p:cNvPr id="3" name="Content Placeholder 2">
            <a:extLst>
              <a:ext uri="{FF2B5EF4-FFF2-40B4-BE49-F238E27FC236}">
                <a16:creationId xmlns:a16="http://schemas.microsoft.com/office/drawing/2014/main" id="{73578E03-C9E4-4294-8225-D74DD16A9242}"/>
              </a:ext>
            </a:extLst>
          </p:cNvPr>
          <p:cNvSpPr>
            <a:spLocks noGrp="1"/>
          </p:cNvSpPr>
          <p:nvPr>
            <p:ph idx="1"/>
          </p:nvPr>
        </p:nvSpPr>
        <p:spPr/>
        <p:txBody>
          <a:bodyPr>
            <a:normAutofit/>
          </a:bodyPr>
          <a:lstStyle/>
          <a:p>
            <a:r>
              <a:rPr lang="en-US" dirty="0"/>
              <a:t>Sextortion (blackmail by threatening </a:t>
            </a:r>
            <a:r>
              <a:rPr lang="en-US" dirty="0" err="1"/>
              <a:t>suxual</a:t>
            </a:r>
            <a:r>
              <a:rPr lang="en-US" dirty="0"/>
              <a:t> information, photos, videos</a:t>
            </a:r>
          </a:p>
          <a:p>
            <a:r>
              <a:rPr lang="en-US" dirty="0"/>
              <a:t>Image based abuse, Revenge Porn (sharing intimate photos without consent)</a:t>
            </a:r>
          </a:p>
          <a:p>
            <a:r>
              <a:rPr lang="en-US" dirty="0" err="1"/>
              <a:t>Doxxing</a:t>
            </a:r>
            <a:r>
              <a:rPr lang="en-US" dirty="0"/>
              <a:t> ( publishing private person information)</a:t>
            </a:r>
          </a:p>
          <a:p>
            <a:r>
              <a:rPr lang="en-US" dirty="0"/>
              <a:t>Cyber bullying, harassment, hate speech.</a:t>
            </a:r>
          </a:p>
          <a:p>
            <a:r>
              <a:rPr lang="en-US" dirty="0"/>
              <a:t>Controlling phone, computer, personal accounts, social media etc.</a:t>
            </a:r>
          </a:p>
          <a:p>
            <a:r>
              <a:rPr lang="en-US" dirty="0"/>
              <a:t>Stalking by monitoring or tracking locations (trackers)  and communications to inflict further harm (54% </a:t>
            </a:r>
            <a:r>
              <a:rPr lang="en-US" dirty="0" err="1"/>
              <a:t>stalkerware</a:t>
            </a:r>
            <a:r>
              <a:rPr lang="en-US" dirty="0"/>
              <a:t>, 71% monitored)</a:t>
            </a:r>
          </a:p>
          <a:p>
            <a:r>
              <a:rPr lang="en-US" dirty="0"/>
              <a:t>Continuous calls, threatening texts and communications.</a:t>
            </a:r>
          </a:p>
          <a:p>
            <a:r>
              <a:rPr lang="en-US" dirty="0"/>
              <a:t>Online impersonation/Spoofing/Trolling</a:t>
            </a:r>
          </a:p>
          <a:p>
            <a:r>
              <a:rPr lang="en-US" dirty="0"/>
              <a:t>Alexa listen to private conversations</a:t>
            </a:r>
          </a:p>
          <a:p>
            <a:endParaRPr lang="en-US" dirty="0"/>
          </a:p>
        </p:txBody>
      </p:sp>
    </p:spTree>
    <p:extLst>
      <p:ext uri="{BB962C8B-B14F-4D97-AF65-F5344CB8AC3E}">
        <p14:creationId xmlns:p14="http://schemas.microsoft.com/office/powerpoint/2010/main" val="257925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Questions</a:t>
            </a:r>
          </a:p>
        </p:txBody>
      </p:sp>
      <p:sp>
        <p:nvSpPr>
          <p:cNvPr id="3" name="Content Placeholder 2"/>
          <p:cNvSpPr>
            <a:spLocks noGrp="1"/>
          </p:cNvSpPr>
          <p:nvPr>
            <p:ph idx="1"/>
          </p:nvPr>
        </p:nvSpPr>
        <p:spPr/>
        <p:txBody>
          <a:bodyPr/>
          <a:lstStyle/>
          <a:p>
            <a:pPr marL="0" indent="0">
              <a:buNone/>
            </a:pPr>
            <a:r>
              <a:rPr lang="en-US" sz="2800" b="1" dirty="0"/>
              <a:t>Do you:</a:t>
            </a:r>
            <a:endParaRPr lang="en-US" sz="2800" dirty="0"/>
          </a:p>
          <a:p>
            <a:r>
              <a:rPr lang="en-US" dirty="0"/>
              <a:t>feel afraid of your partner much of the time?</a:t>
            </a:r>
          </a:p>
          <a:p>
            <a:r>
              <a:rPr lang="en-US" dirty="0"/>
              <a:t>avoid certain topics out of fear of angering your partner?</a:t>
            </a:r>
          </a:p>
          <a:p>
            <a:r>
              <a:rPr lang="en-US" dirty="0"/>
              <a:t>feel that you can’t do anything right for your partner?</a:t>
            </a:r>
          </a:p>
          <a:p>
            <a:r>
              <a:rPr lang="en-US" dirty="0"/>
              <a:t>believe that you deserve to be hurt or mistreated?</a:t>
            </a:r>
          </a:p>
          <a:p>
            <a:r>
              <a:rPr lang="en-US" dirty="0"/>
              <a:t>wonder if you’re the one who is crazy?</a:t>
            </a:r>
          </a:p>
          <a:p>
            <a:r>
              <a:rPr lang="en-US" dirty="0"/>
              <a:t>feel emotionally numb or helpless?</a:t>
            </a:r>
          </a:p>
          <a:p>
            <a:r>
              <a:rPr lang="en-US" dirty="0"/>
              <a:t>believe your partner is tracking you or harassing you via technology?</a:t>
            </a:r>
          </a:p>
          <a:p>
            <a:endParaRPr lang="en-US" dirty="0"/>
          </a:p>
        </p:txBody>
      </p:sp>
    </p:spTree>
    <p:extLst>
      <p:ext uri="{BB962C8B-B14F-4D97-AF65-F5344CB8AC3E}">
        <p14:creationId xmlns:p14="http://schemas.microsoft.com/office/powerpoint/2010/main" val="13382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800" b="1" dirty="0"/>
              <a:t>Does your partner:</a:t>
            </a:r>
            <a:endParaRPr lang="en-US" sz="2800" dirty="0"/>
          </a:p>
          <a:p>
            <a:r>
              <a:rPr lang="en-US" dirty="0"/>
              <a:t>humiliate or yell at you?</a:t>
            </a:r>
          </a:p>
          <a:p>
            <a:r>
              <a:rPr lang="en-US" dirty="0"/>
              <a:t>criticize you and put you down?</a:t>
            </a:r>
          </a:p>
          <a:p>
            <a:r>
              <a:rPr lang="en-US" dirty="0"/>
              <a:t>treat you so badly that you’re embarrassed for your friends or family to see?</a:t>
            </a:r>
          </a:p>
          <a:p>
            <a:r>
              <a:rPr lang="en-US" dirty="0"/>
              <a:t>ignore or put down your opinions or accomplishments?</a:t>
            </a:r>
          </a:p>
          <a:p>
            <a:r>
              <a:rPr lang="en-US" dirty="0"/>
              <a:t>blame you for their own abusive behavior?</a:t>
            </a:r>
          </a:p>
          <a:p>
            <a:r>
              <a:rPr lang="en-US" dirty="0"/>
              <a:t>see you as property or a sex object, rather than as a person?</a:t>
            </a:r>
          </a:p>
          <a:p>
            <a:endParaRPr lang="en-US" dirty="0"/>
          </a:p>
        </p:txBody>
      </p:sp>
    </p:spTree>
    <p:extLst>
      <p:ext uri="{BB962C8B-B14F-4D97-AF65-F5344CB8AC3E}">
        <p14:creationId xmlns:p14="http://schemas.microsoft.com/office/powerpoint/2010/main" val="1175560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800" b="1" dirty="0"/>
              <a:t>Does your partner:</a:t>
            </a:r>
            <a:endParaRPr lang="en-US" sz="2800" dirty="0"/>
          </a:p>
          <a:p>
            <a:r>
              <a:rPr lang="en-US" dirty="0"/>
              <a:t>have a bad and unpredictable temper?</a:t>
            </a:r>
          </a:p>
          <a:p>
            <a:r>
              <a:rPr lang="en-US" dirty="0"/>
              <a:t>hurt you, or threaten to hurt or kill you?</a:t>
            </a:r>
          </a:p>
          <a:p>
            <a:r>
              <a:rPr lang="en-US" dirty="0"/>
              <a:t>threaten to take your children away or harm them?</a:t>
            </a:r>
          </a:p>
          <a:p>
            <a:r>
              <a:rPr lang="en-US" dirty="0"/>
              <a:t>threaten to commit suicide if you leave?</a:t>
            </a:r>
          </a:p>
          <a:p>
            <a:r>
              <a:rPr lang="en-US" dirty="0"/>
              <a:t>force you to have sex?</a:t>
            </a:r>
          </a:p>
          <a:p>
            <a:r>
              <a:rPr lang="en-US" dirty="0"/>
              <a:t>destroy your belongings?</a:t>
            </a:r>
          </a:p>
          <a:p>
            <a:endParaRPr lang="en-US" dirty="0"/>
          </a:p>
        </p:txBody>
      </p:sp>
    </p:spTree>
    <p:extLst>
      <p:ext uri="{BB962C8B-B14F-4D97-AF65-F5344CB8AC3E}">
        <p14:creationId xmlns:p14="http://schemas.microsoft.com/office/powerpoint/2010/main" val="584742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800" b="1" dirty="0"/>
              <a:t>Does your partner:</a:t>
            </a:r>
            <a:endParaRPr lang="en-US" sz="2800" dirty="0"/>
          </a:p>
          <a:p>
            <a:r>
              <a:rPr lang="en-US" dirty="0"/>
              <a:t>act excessively jealous and possessive?</a:t>
            </a:r>
          </a:p>
          <a:p>
            <a:r>
              <a:rPr lang="en-US" dirty="0"/>
              <a:t>control where you go or what you do?</a:t>
            </a:r>
          </a:p>
          <a:p>
            <a:r>
              <a:rPr lang="en-US" dirty="0"/>
              <a:t>keep you from seeing your friends or family?</a:t>
            </a:r>
          </a:p>
          <a:p>
            <a:r>
              <a:rPr lang="en-US" dirty="0"/>
              <a:t>limit your access to money, the phone, or the car?</a:t>
            </a:r>
          </a:p>
          <a:p>
            <a:r>
              <a:rPr lang="en-US" dirty="0"/>
              <a:t>constantly check up on you?</a:t>
            </a:r>
          </a:p>
          <a:p>
            <a:endParaRPr lang="en-US" dirty="0"/>
          </a:p>
        </p:txBody>
      </p:sp>
    </p:spTree>
    <p:extLst>
      <p:ext uri="{BB962C8B-B14F-4D97-AF65-F5344CB8AC3E}">
        <p14:creationId xmlns:p14="http://schemas.microsoft.com/office/powerpoint/2010/main" val="4064963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Profile of Batterers</a:t>
            </a:r>
          </a:p>
        </p:txBody>
      </p:sp>
      <p:sp>
        <p:nvSpPr>
          <p:cNvPr id="3" name="Content Placeholder 2"/>
          <p:cNvSpPr>
            <a:spLocks noGrp="1"/>
          </p:cNvSpPr>
          <p:nvPr>
            <p:ph idx="1"/>
          </p:nvPr>
        </p:nvSpPr>
        <p:spPr>
          <a:xfrm>
            <a:off x="2133599" y="2160590"/>
            <a:ext cx="6347714" cy="4316410"/>
          </a:xfrm>
        </p:spPr>
        <p:txBody>
          <a:bodyPr>
            <a:normAutofit/>
          </a:bodyPr>
          <a:lstStyle/>
          <a:p>
            <a:r>
              <a:rPr lang="en-US" sz="2000" dirty="0"/>
              <a:t>They have a full range of personality types</a:t>
            </a:r>
          </a:p>
          <a:p>
            <a:r>
              <a:rPr lang="en-US" sz="2000" dirty="0"/>
              <a:t>They are difficult to profile</a:t>
            </a:r>
          </a:p>
          <a:p>
            <a:r>
              <a:rPr lang="en-US" sz="2000" dirty="0"/>
              <a:t>They often test well psychologically, frequently better than victims do.</a:t>
            </a:r>
          </a:p>
          <a:p>
            <a:r>
              <a:rPr lang="en-US" sz="2000" dirty="0"/>
              <a:t>Outside acquaintances do not perceive the abuser as abusive and often defend or deny behaviors even when presented with facts.</a:t>
            </a:r>
          </a:p>
          <a:p>
            <a:r>
              <a:rPr lang="en-US" sz="2000" dirty="0"/>
              <a:t>Children and non-offending partner are exposed to behaviors that he hides from others; controlling and manipulative behavior such as not twisting arguments and incidents of abuse, blames others, and the public vs. private image.</a:t>
            </a:r>
          </a:p>
          <a:p>
            <a:endParaRPr lang="en-US" dirty="0"/>
          </a:p>
        </p:txBody>
      </p:sp>
    </p:spTree>
    <p:extLst>
      <p:ext uri="{BB962C8B-B14F-4D97-AF65-F5344CB8AC3E}">
        <p14:creationId xmlns:p14="http://schemas.microsoft.com/office/powerpoint/2010/main" val="2337583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Batterers</a:t>
            </a:r>
            <a:r>
              <a:rPr lang="en-US" dirty="0"/>
              <a:t> </a:t>
            </a:r>
            <a:r>
              <a:rPr lang="en-US" b="1" dirty="0"/>
              <a:t>Perception</a:t>
            </a:r>
            <a:r>
              <a:rPr lang="en-US" dirty="0"/>
              <a:t> </a:t>
            </a:r>
            <a:r>
              <a:rPr lang="en-US" b="1" dirty="0"/>
              <a:t>of Self</a:t>
            </a:r>
          </a:p>
        </p:txBody>
      </p:sp>
      <p:sp>
        <p:nvSpPr>
          <p:cNvPr id="3" name="Content Placeholder 2"/>
          <p:cNvSpPr>
            <a:spLocks noGrp="1"/>
          </p:cNvSpPr>
          <p:nvPr>
            <p:ph idx="1"/>
          </p:nvPr>
        </p:nvSpPr>
        <p:spPr>
          <a:xfrm>
            <a:off x="2133599" y="2160590"/>
            <a:ext cx="6347714" cy="4316410"/>
          </a:xfrm>
        </p:spPr>
        <p:txBody>
          <a:bodyPr>
            <a:normAutofit lnSpcReduction="10000"/>
          </a:bodyPr>
          <a:lstStyle/>
          <a:p>
            <a:r>
              <a:rPr lang="en-US" sz="2000" dirty="0"/>
              <a:t>Believes they are the victim</a:t>
            </a:r>
          </a:p>
          <a:p>
            <a:r>
              <a:rPr lang="en-US" sz="2000" dirty="0"/>
              <a:t>View resistance by victim or the children as an act of aggression, being wronged that they must make right.</a:t>
            </a:r>
          </a:p>
          <a:p>
            <a:r>
              <a:rPr lang="en-US" sz="2000" dirty="0"/>
              <a:t>Skilled at convincing others they are the victim.</a:t>
            </a:r>
          </a:p>
          <a:p>
            <a:r>
              <a:rPr lang="en-US" sz="2000" dirty="0"/>
              <a:t>Manipulates “incidences” or “grievances” that may lead professionals to conclude that they are the victim or that the relationship is mutually abusive.</a:t>
            </a:r>
          </a:p>
          <a:p>
            <a:r>
              <a:rPr lang="en-US" sz="2000" dirty="0"/>
              <a:t>Most have no psychological problems.</a:t>
            </a:r>
          </a:p>
          <a:p>
            <a:r>
              <a:rPr lang="en-US" sz="2000" dirty="0"/>
              <a:t>Battering is primarily driven by culture rather than individual psychology.</a:t>
            </a:r>
          </a:p>
          <a:p>
            <a:endParaRPr lang="en-US" dirty="0"/>
          </a:p>
        </p:txBody>
      </p:sp>
    </p:spTree>
    <p:extLst>
      <p:ext uri="{BB962C8B-B14F-4D97-AF65-F5344CB8AC3E}">
        <p14:creationId xmlns:p14="http://schemas.microsoft.com/office/powerpoint/2010/main" val="2078607042"/>
      </p:ext>
    </p:extLst>
  </p:cSld>
  <p:clrMapOvr>
    <a:masterClrMapping/>
  </p:clrMapOvr>
</p:sld>
</file>

<file path=ppt/theme/theme1.xml><?xml version="1.0" encoding="utf-8"?>
<a:theme xmlns:a="http://schemas.openxmlformats.org/drawingml/2006/main" name="Facet">
  <a:themeElements>
    <a:clrScheme name="Custom 1">
      <a:dk1>
        <a:sysClr val="windowText" lastClr="000000"/>
      </a:dk1>
      <a:lt1>
        <a:sysClr val="window" lastClr="FFFFFF"/>
      </a:lt1>
      <a:dk2>
        <a:srgbClr val="2C3C43"/>
      </a:dk2>
      <a:lt2>
        <a:srgbClr val="EBEBEB"/>
      </a:lt2>
      <a:accent1>
        <a:srgbClr val="7030A0"/>
      </a:accent1>
      <a:accent2>
        <a:srgbClr val="92D050"/>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B18F9968724046A5B1922F5BE6BCF0" ma:contentTypeVersion="20" ma:contentTypeDescription="Create a new document." ma:contentTypeScope="" ma:versionID="4c30108537868a8bee2abb21a1956ed4">
  <xsd:schema xmlns:xsd="http://www.w3.org/2001/XMLSchema" xmlns:xs="http://www.w3.org/2001/XMLSchema" xmlns:p="http://schemas.microsoft.com/office/2006/metadata/properties" xmlns:ns1="http://schemas.microsoft.com/sharepoint/v3" xmlns:ns2="4665fedd-8def-4cb3-8bdb-c539d4f67db1" xmlns:ns3="f9550d2d-d04a-440f-ac5d-a6e748cc7561" targetNamespace="http://schemas.microsoft.com/office/2006/metadata/properties" ma:root="true" ma:fieldsID="10deda1e39dd85349d8014955c38c6b8" ns1:_="" ns2:_="" ns3:_="">
    <xsd:import namespace="http://schemas.microsoft.com/sharepoint/v3"/>
    <xsd:import namespace="4665fedd-8def-4cb3-8bdb-c539d4f67db1"/>
    <xsd:import namespace="f9550d2d-d04a-440f-ac5d-a6e748cc75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1:_ip_UnifiedCompliancePolicyProperties" minOccurs="0"/>
                <xsd:element ref="ns1:_ip_UnifiedCompliancePolicyUIAc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65fedd-8def-4cb3-8bdb-c539d4f67d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13c2c3f6-e1e3-4361-a031-e5e084a5cb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9550d2d-d04a-440f-ac5d-a6e748cc756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5d602fd0-050c-4f6c-9cc8-fd4eb5842aa1}" ma:internalName="TaxCatchAll" ma:showField="CatchAllData" ma:web="f9550d2d-d04a-440f-ac5d-a6e748cc75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4665fedd-8def-4cb3-8bdb-c539d4f67db1">
      <Terms xmlns="http://schemas.microsoft.com/office/infopath/2007/PartnerControls"/>
    </lcf76f155ced4ddcb4097134ff3c332f>
    <TaxCatchAll xmlns="f9550d2d-d04a-440f-ac5d-a6e748cc7561" xsi:nil="true"/>
  </documentManagement>
</p:properties>
</file>

<file path=customXml/itemProps1.xml><?xml version="1.0" encoding="utf-8"?>
<ds:datastoreItem xmlns:ds="http://schemas.openxmlformats.org/officeDocument/2006/customXml" ds:itemID="{716947F4-27FF-406A-B6D1-E15A2643FF6E}"/>
</file>

<file path=customXml/itemProps2.xml><?xml version="1.0" encoding="utf-8"?>
<ds:datastoreItem xmlns:ds="http://schemas.openxmlformats.org/officeDocument/2006/customXml" ds:itemID="{AACF2A3F-FC3B-4665-A253-1AB031D65DBC}"/>
</file>

<file path=customXml/itemProps3.xml><?xml version="1.0" encoding="utf-8"?>
<ds:datastoreItem xmlns:ds="http://schemas.openxmlformats.org/officeDocument/2006/customXml" ds:itemID="{7A982CFC-A13C-47AC-A1C9-626E761C3AB7}"/>
</file>

<file path=docProps/app.xml><?xml version="1.0" encoding="utf-8"?>
<Properties xmlns="http://schemas.openxmlformats.org/officeDocument/2006/extended-properties" xmlns:vt="http://schemas.openxmlformats.org/officeDocument/2006/docPropsVTypes">
  <Template>Facet</Template>
  <TotalTime>6317</TotalTime>
  <Words>1843</Words>
  <Application>Microsoft Office PowerPoint</Application>
  <PresentationFormat>Widescreen</PresentationFormat>
  <Paragraphs>195</Paragraphs>
  <Slides>29</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 BLANCA</vt:lpstr>
      <vt:lpstr>Arial</vt:lpstr>
      <vt:lpstr>Calibri</vt:lpstr>
      <vt:lpstr>Comic Sans MS</vt:lpstr>
      <vt:lpstr>Trebuchet MS</vt:lpstr>
      <vt:lpstr>Wingdings 3</vt:lpstr>
      <vt:lpstr>Facet</vt:lpstr>
      <vt:lpstr>Document</vt:lpstr>
      <vt:lpstr>Intimate Partner Violence: Understanding the Batterer and the impact on families  </vt:lpstr>
      <vt:lpstr>PowerPoint Presentation</vt:lpstr>
      <vt:lpstr>Technology Facilitated Gender Based Violence</vt:lpstr>
      <vt:lpstr>Assessment Questions</vt:lpstr>
      <vt:lpstr>PowerPoint Presentation</vt:lpstr>
      <vt:lpstr>PowerPoint Presentation</vt:lpstr>
      <vt:lpstr>PowerPoint Presentation</vt:lpstr>
      <vt:lpstr>Profile of Batterers</vt:lpstr>
      <vt:lpstr>Batterers Perception of Self</vt:lpstr>
      <vt:lpstr>Greatest Predictors are……..</vt:lpstr>
      <vt:lpstr>Batterer Personality </vt:lpstr>
      <vt:lpstr>PowerPoint Presentation</vt:lpstr>
      <vt:lpstr>Three Subtypes of Batterers Severity of Marital Violence, Generality of Violence, and Psychopathology/personality disorders.  </vt:lpstr>
      <vt:lpstr>PowerPoint Presentation</vt:lpstr>
      <vt:lpstr>Risks to Victims</vt:lpstr>
      <vt:lpstr>Trauma Symptoms</vt:lpstr>
      <vt:lpstr>PowerPoint Presentation</vt:lpstr>
      <vt:lpstr> Children Exposed to Batterers Research is increasingly clear that children are not passive onlookers, they actively seek to make meaning of their experiences and navigate the situations which confront them. Laing, (2000)  </vt:lpstr>
      <vt:lpstr>PowerPoint Presentation</vt:lpstr>
      <vt:lpstr>Lethality/Assessment</vt:lpstr>
      <vt:lpstr>PowerPoint Presentation</vt:lpstr>
      <vt:lpstr>Safety Planning</vt:lpstr>
      <vt:lpstr>Legal Considerations</vt:lpstr>
      <vt:lpstr>PowerPoint Presentation</vt:lpstr>
      <vt:lpstr>KRS 209</vt:lpstr>
      <vt:lpstr>PowerPoint Presentation</vt:lpstr>
      <vt:lpstr>PowerPoint Presentation</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Darlene Thomas</dc:creator>
  <cp:lastModifiedBy>Melany Aldridge</cp:lastModifiedBy>
  <cp:revision>16</cp:revision>
  <cp:lastPrinted>2018-11-08T16:09:02Z</cp:lastPrinted>
  <dcterms:created xsi:type="dcterms:W3CDTF">2018-11-04T20:05:53Z</dcterms:created>
  <dcterms:modified xsi:type="dcterms:W3CDTF">2024-09-13T13:06:30Z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0x0101006AB18F9968724046A5B1922F5BE6BCF0</vt:lpwstr>
  </property>
</Properties>
</file>