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9" r:id="rId5"/>
    <p:sldId id="285" r:id="rId6"/>
    <p:sldId id="287" r:id="rId7"/>
    <p:sldId id="305" r:id="rId8"/>
    <p:sldId id="294" r:id="rId9"/>
    <p:sldId id="307" r:id="rId10"/>
    <p:sldId id="308" r:id="rId11"/>
    <p:sldId id="304" r:id="rId12"/>
    <p:sldId id="296" r:id="rId13"/>
    <p:sldId id="306" r:id="rId14"/>
    <p:sldId id="298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07409-00CA-435D-AE8C-A74C50CF76A5}" v="8" dt="2024-10-25T12:37:41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94"/>
  </p:normalViewPr>
  <p:slideViewPr>
    <p:cSldViewPr snapToGrid="0">
      <p:cViewPr varScale="1">
        <p:scale>
          <a:sx n="57" d="100"/>
          <a:sy n="57" d="100"/>
        </p:scale>
        <p:origin x="15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Fisher" userId="f27c8f91-7919-40fc-ad9b-fdf39a9440e9" providerId="ADAL" clId="{0CF07409-00CA-435D-AE8C-A74C50CF76A5}"/>
    <pc:docChg chg="custSel addSld modSld">
      <pc:chgData name="Michelle Fisher" userId="f27c8f91-7919-40fc-ad9b-fdf39a9440e9" providerId="ADAL" clId="{0CF07409-00CA-435D-AE8C-A74C50CF76A5}" dt="2024-10-25T13:07:44.382" v="4033" actId="1076"/>
      <pc:docMkLst>
        <pc:docMk/>
      </pc:docMkLst>
      <pc:sldChg chg="addSp modSp mod">
        <pc:chgData name="Michelle Fisher" userId="f27c8f91-7919-40fc-ad9b-fdf39a9440e9" providerId="ADAL" clId="{0CF07409-00CA-435D-AE8C-A74C50CF76A5}" dt="2024-10-25T12:10:37.369" v="1686" actId="20577"/>
        <pc:sldMkLst>
          <pc:docMk/>
          <pc:sldMk cId="1092919440" sldId="287"/>
        </pc:sldMkLst>
        <pc:spChg chg="add mod">
          <ac:chgData name="Michelle Fisher" userId="f27c8f91-7919-40fc-ad9b-fdf39a9440e9" providerId="ADAL" clId="{0CF07409-00CA-435D-AE8C-A74C50CF76A5}" dt="2024-10-25T12:10:37.369" v="1686" actId="20577"/>
          <ac:spMkLst>
            <pc:docMk/>
            <pc:sldMk cId="1092919440" sldId="287"/>
            <ac:spMk id="2" creationId="{7F248641-B6C7-A337-5AA4-23207309B826}"/>
          </ac:spMkLst>
        </pc:spChg>
      </pc:sldChg>
      <pc:sldChg chg="addSp modSp mod">
        <pc:chgData name="Michelle Fisher" userId="f27c8f91-7919-40fc-ad9b-fdf39a9440e9" providerId="ADAL" clId="{0CF07409-00CA-435D-AE8C-A74C50CF76A5}" dt="2024-10-25T12:25:22.209" v="1843" actId="2711"/>
        <pc:sldMkLst>
          <pc:docMk/>
          <pc:sldMk cId="3838234886" sldId="294"/>
        </pc:sldMkLst>
        <pc:spChg chg="add mod">
          <ac:chgData name="Michelle Fisher" userId="f27c8f91-7919-40fc-ad9b-fdf39a9440e9" providerId="ADAL" clId="{0CF07409-00CA-435D-AE8C-A74C50CF76A5}" dt="2024-10-25T11:51:21.476" v="359" actId="1076"/>
          <ac:spMkLst>
            <pc:docMk/>
            <pc:sldMk cId="3838234886" sldId="294"/>
            <ac:spMk id="2" creationId="{CED30DCE-3951-C5C4-15FA-D24E6382E444}"/>
          </ac:spMkLst>
        </pc:spChg>
        <pc:spChg chg="mod">
          <ac:chgData name="Michelle Fisher" userId="f27c8f91-7919-40fc-ad9b-fdf39a9440e9" providerId="ADAL" clId="{0CF07409-00CA-435D-AE8C-A74C50CF76A5}" dt="2024-10-25T11:52:07.283" v="447" actId="20577"/>
          <ac:spMkLst>
            <pc:docMk/>
            <pc:sldMk cId="3838234886" sldId="294"/>
            <ac:spMk id="4" creationId="{4154B60C-7CE6-4829-87C0-7B4B3E16851E}"/>
          </ac:spMkLst>
        </pc:spChg>
        <pc:spChg chg="add mod">
          <ac:chgData name="Michelle Fisher" userId="f27c8f91-7919-40fc-ad9b-fdf39a9440e9" providerId="ADAL" clId="{0CF07409-00CA-435D-AE8C-A74C50CF76A5}" dt="2024-10-25T12:25:22.209" v="1843" actId="2711"/>
          <ac:spMkLst>
            <pc:docMk/>
            <pc:sldMk cId="3838234886" sldId="294"/>
            <ac:spMk id="5" creationId="{50A9BE7F-2294-0838-2253-00A0FC644D1B}"/>
          </ac:spMkLst>
        </pc:spChg>
      </pc:sldChg>
      <pc:sldChg chg="modSp mod">
        <pc:chgData name="Michelle Fisher" userId="f27c8f91-7919-40fc-ad9b-fdf39a9440e9" providerId="ADAL" clId="{0CF07409-00CA-435D-AE8C-A74C50CF76A5}" dt="2024-10-25T13:05:55.534" v="4018" actId="113"/>
        <pc:sldMkLst>
          <pc:docMk/>
          <pc:sldMk cId="3054502417" sldId="296"/>
        </pc:sldMkLst>
        <pc:spChg chg="mod">
          <ac:chgData name="Michelle Fisher" userId="f27c8f91-7919-40fc-ad9b-fdf39a9440e9" providerId="ADAL" clId="{0CF07409-00CA-435D-AE8C-A74C50CF76A5}" dt="2024-10-25T13:05:55.534" v="4018" actId="113"/>
          <ac:spMkLst>
            <pc:docMk/>
            <pc:sldMk cId="3054502417" sldId="296"/>
            <ac:spMk id="5" creationId="{4886EE38-2957-C862-1C4F-9B0157829E20}"/>
          </ac:spMkLst>
        </pc:spChg>
        <pc:spChg chg="mod">
          <ac:chgData name="Michelle Fisher" userId="f27c8f91-7919-40fc-ad9b-fdf39a9440e9" providerId="ADAL" clId="{0CF07409-00CA-435D-AE8C-A74C50CF76A5}" dt="2024-10-25T13:05:52.588" v="4017" actId="113"/>
          <ac:spMkLst>
            <pc:docMk/>
            <pc:sldMk cId="3054502417" sldId="296"/>
            <ac:spMk id="9" creationId="{5214E3D1-6639-F466-7FDE-6564E439499A}"/>
          </ac:spMkLst>
        </pc:spChg>
      </pc:sldChg>
      <pc:sldChg chg="modSp mod">
        <pc:chgData name="Michelle Fisher" userId="f27c8f91-7919-40fc-ad9b-fdf39a9440e9" providerId="ADAL" clId="{0CF07409-00CA-435D-AE8C-A74C50CF76A5}" dt="2024-10-25T13:06:15.195" v="4023" actId="2711"/>
        <pc:sldMkLst>
          <pc:docMk/>
          <pc:sldMk cId="3959568641" sldId="298"/>
        </pc:sldMkLst>
        <pc:spChg chg="mod">
          <ac:chgData name="Michelle Fisher" userId="f27c8f91-7919-40fc-ad9b-fdf39a9440e9" providerId="ADAL" clId="{0CF07409-00CA-435D-AE8C-A74C50CF76A5}" dt="2024-10-25T13:06:15.195" v="4023" actId="2711"/>
          <ac:spMkLst>
            <pc:docMk/>
            <pc:sldMk cId="3959568641" sldId="298"/>
            <ac:spMk id="19" creationId="{AB6583FE-B653-4C01-9ADF-EC8514A0B5ED}"/>
          </ac:spMkLst>
        </pc:spChg>
      </pc:sldChg>
      <pc:sldChg chg="addSp modSp mod">
        <pc:chgData name="Michelle Fisher" userId="f27c8f91-7919-40fc-ad9b-fdf39a9440e9" providerId="ADAL" clId="{0CF07409-00CA-435D-AE8C-A74C50CF76A5}" dt="2024-10-25T13:06:32.093" v="4024" actId="113"/>
        <pc:sldMkLst>
          <pc:docMk/>
          <pc:sldMk cId="656111442" sldId="304"/>
        </pc:sldMkLst>
        <pc:spChg chg="add mod">
          <ac:chgData name="Michelle Fisher" userId="f27c8f91-7919-40fc-ad9b-fdf39a9440e9" providerId="ADAL" clId="{0CF07409-00CA-435D-AE8C-A74C50CF76A5}" dt="2024-10-25T12:05:22.195" v="1440" actId="20577"/>
          <ac:spMkLst>
            <pc:docMk/>
            <pc:sldMk cId="656111442" sldId="304"/>
            <ac:spMk id="2" creationId="{DA364287-A140-2B4F-E402-B367B26ECCC3}"/>
          </ac:spMkLst>
        </pc:spChg>
        <pc:spChg chg="add mod">
          <ac:chgData name="Michelle Fisher" userId="f27c8f91-7919-40fc-ad9b-fdf39a9440e9" providerId="ADAL" clId="{0CF07409-00CA-435D-AE8C-A74C50CF76A5}" dt="2024-10-25T12:03:43.121" v="1283" actId="1076"/>
          <ac:spMkLst>
            <pc:docMk/>
            <pc:sldMk cId="656111442" sldId="304"/>
            <ac:spMk id="3" creationId="{7C9B5286-15A7-6D99-1B03-C39793F4B4A3}"/>
          </ac:spMkLst>
        </pc:spChg>
        <pc:spChg chg="mod">
          <ac:chgData name="Michelle Fisher" userId="f27c8f91-7919-40fc-ad9b-fdf39a9440e9" providerId="ADAL" clId="{0CF07409-00CA-435D-AE8C-A74C50CF76A5}" dt="2024-10-25T11:52:40.203" v="448" actId="1076"/>
          <ac:spMkLst>
            <pc:docMk/>
            <pc:sldMk cId="656111442" sldId="304"/>
            <ac:spMk id="9" creationId="{3625C164-6C60-2A68-7287-EA4B97737DC8}"/>
          </ac:spMkLst>
        </pc:spChg>
        <pc:spChg chg="mod">
          <ac:chgData name="Michelle Fisher" userId="f27c8f91-7919-40fc-ad9b-fdf39a9440e9" providerId="ADAL" clId="{0CF07409-00CA-435D-AE8C-A74C50CF76A5}" dt="2024-10-25T13:06:32.093" v="4024" actId="113"/>
          <ac:spMkLst>
            <pc:docMk/>
            <pc:sldMk cId="656111442" sldId="304"/>
            <ac:spMk id="11" creationId="{23F4C87C-25C4-A6EA-C211-A643523079FA}"/>
          </ac:spMkLst>
        </pc:spChg>
      </pc:sldChg>
      <pc:sldChg chg="modSp mod">
        <pc:chgData name="Michelle Fisher" userId="f27c8f91-7919-40fc-ad9b-fdf39a9440e9" providerId="ADAL" clId="{0CF07409-00CA-435D-AE8C-A74C50CF76A5}" dt="2024-10-25T12:07:13.125" v="1518" actId="1076"/>
        <pc:sldMkLst>
          <pc:docMk/>
          <pc:sldMk cId="2671229177" sldId="305"/>
        </pc:sldMkLst>
        <pc:spChg chg="mod">
          <ac:chgData name="Michelle Fisher" userId="f27c8f91-7919-40fc-ad9b-fdf39a9440e9" providerId="ADAL" clId="{0CF07409-00CA-435D-AE8C-A74C50CF76A5}" dt="2024-10-25T12:07:13.125" v="1518" actId="1076"/>
          <ac:spMkLst>
            <pc:docMk/>
            <pc:sldMk cId="2671229177" sldId="305"/>
            <ac:spMk id="12" creationId="{AEAC0465-1751-47C8-9200-CF24EEB5E133}"/>
          </ac:spMkLst>
        </pc:spChg>
      </pc:sldChg>
      <pc:sldChg chg="modSp mod">
        <pc:chgData name="Michelle Fisher" userId="f27c8f91-7919-40fc-ad9b-fdf39a9440e9" providerId="ADAL" clId="{0CF07409-00CA-435D-AE8C-A74C50CF76A5}" dt="2024-10-25T12:28:46.652" v="1897" actId="113"/>
        <pc:sldMkLst>
          <pc:docMk/>
          <pc:sldMk cId="2354027941" sldId="306"/>
        </pc:sldMkLst>
        <pc:spChg chg="mod">
          <ac:chgData name="Michelle Fisher" userId="f27c8f91-7919-40fc-ad9b-fdf39a9440e9" providerId="ADAL" clId="{0CF07409-00CA-435D-AE8C-A74C50CF76A5}" dt="2024-10-25T12:28:40.164" v="1896" actId="113"/>
          <ac:spMkLst>
            <pc:docMk/>
            <pc:sldMk cId="2354027941" sldId="306"/>
            <ac:spMk id="4" creationId="{C8DF3FFD-8279-A9DE-3C88-41A3F288004D}"/>
          </ac:spMkLst>
        </pc:spChg>
        <pc:spChg chg="mod">
          <ac:chgData name="Michelle Fisher" userId="f27c8f91-7919-40fc-ad9b-fdf39a9440e9" providerId="ADAL" clId="{0CF07409-00CA-435D-AE8C-A74C50CF76A5}" dt="2024-10-25T12:28:46.652" v="1897" actId="113"/>
          <ac:spMkLst>
            <pc:docMk/>
            <pc:sldMk cId="2354027941" sldId="306"/>
            <ac:spMk id="7" creationId="{74843FDC-128E-E69D-EC89-11E4E201E614}"/>
          </ac:spMkLst>
        </pc:spChg>
      </pc:sldChg>
      <pc:sldChg chg="addSp modSp new mod">
        <pc:chgData name="Michelle Fisher" userId="f27c8f91-7919-40fc-ad9b-fdf39a9440e9" providerId="ADAL" clId="{0CF07409-00CA-435D-AE8C-A74C50CF76A5}" dt="2024-10-25T13:07:44.382" v="4033" actId="1076"/>
        <pc:sldMkLst>
          <pc:docMk/>
          <pc:sldMk cId="1684218742" sldId="307"/>
        </pc:sldMkLst>
        <pc:spChg chg="mod">
          <ac:chgData name="Michelle Fisher" userId="f27c8f91-7919-40fc-ad9b-fdf39a9440e9" providerId="ADAL" clId="{0CF07409-00CA-435D-AE8C-A74C50CF76A5}" dt="2024-10-25T12:31:29.721" v="1942" actId="20577"/>
          <ac:spMkLst>
            <pc:docMk/>
            <pc:sldMk cId="1684218742" sldId="307"/>
            <ac:spMk id="2" creationId="{22E98920-2155-EF3C-4955-40A26187D899}"/>
          </ac:spMkLst>
        </pc:spChg>
        <pc:spChg chg="mod">
          <ac:chgData name="Michelle Fisher" userId="f27c8f91-7919-40fc-ad9b-fdf39a9440e9" providerId="ADAL" clId="{0CF07409-00CA-435D-AE8C-A74C50CF76A5}" dt="2024-10-25T13:07:30.332" v="4030" actId="113"/>
          <ac:spMkLst>
            <pc:docMk/>
            <pc:sldMk cId="1684218742" sldId="307"/>
            <ac:spMk id="3" creationId="{48121145-E56B-F695-A022-2F48602167B6}"/>
          </ac:spMkLst>
        </pc:spChg>
        <pc:spChg chg="add mod">
          <ac:chgData name="Michelle Fisher" userId="f27c8f91-7919-40fc-ad9b-fdf39a9440e9" providerId="ADAL" clId="{0CF07409-00CA-435D-AE8C-A74C50CF76A5}" dt="2024-10-25T13:07:44.382" v="4033" actId="1076"/>
          <ac:spMkLst>
            <pc:docMk/>
            <pc:sldMk cId="1684218742" sldId="307"/>
            <ac:spMk id="4" creationId="{67FC689B-417A-EC59-3586-37B40240E87F}"/>
          </ac:spMkLst>
        </pc:spChg>
      </pc:sldChg>
      <pc:sldChg chg="modSp new mod">
        <pc:chgData name="Michelle Fisher" userId="f27c8f91-7919-40fc-ad9b-fdf39a9440e9" providerId="ADAL" clId="{0CF07409-00CA-435D-AE8C-A74C50CF76A5}" dt="2024-10-25T13:07:20.786" v="4028" actId="2711"/>
        <pc:sldMkLst>
          <pc:docMk/>
          <pc:sldMk cId="1117612772" sldId="308"/>
        </pc:sldMkLst>
        <pc:spChg chg="mod">
          <ac:chgData name="Michelle Fisher" userId="f27c8f91-7919-40fc-ad9b-fdf39a9440e9" providerId="ADAL" clId="{0CF07409-00CA-435D-AE8C-A74C50CF76A5}" dt="2024-10-25T12:43:36.929" v="3049" actId="20577"/>
          <ac:spMkLst>
            <pc:docMk/>
            <pc:sldMk cId="1117612772" sldId="308"/>
            <ac:spMk id="2" creationId="{AC0863D0-3066-948B-3B68-E23F76CABC50}"/>
          </ac:spMkLst>
        </pc:spChg>
        <pc:spChg chg="mod">
          <ac:chgData name="Michelle Fisher" userId="f27c8f91-7919-40fc-ad9b-fdf39a9440e9" providerId="ADAL" clId="{0CF07409-00CA-435D-AE8C-A74C50CF76A5}" dt="2024-10-25T13:07:10.568" v="4027" actId="2711"/>
          <ac:spMkLst>
            <pc:docMk/>
            <pc:sldMk cId="1117612772" sldId="308"/>
            <ac:spMk id="3" creationId="{6596674A-2CD1-3FC9-1B8D-17B488A1A4A2}"/>
          </ac:spMkLst>
        </pc:spChg>
        <pc:spChg chg="mod">
          <ac:chgData name="Michelle Fisher" userId="f27c8f91-7919-40fc-ad9b-fdf39a9440e9" providerId="ADAL" clId="{0CF07409-00CA-435D-AE8C-A74C50CF76A5}" dt="2024-10-25T13:07:20.786" v="4028" actId="2711"/>
          <ac:spMkLst>
            <pc:docMk/>
            <pc:sldMk cId="1117612772" sldId="308"/>
            <ac:spMk id="4" creationId="{9F793C47-2649-12D9-2F3C-5D2955EC85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0E45-4150-774C-926C-C38E8D3D53A2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21FDE-8B98-8341-81C2-8A3D3E8A1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0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C5307-140F-447F-BCBA-BB92E3A290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9094F-44ED-46E6-A51E-52761DD3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42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3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4A20-9E70-4ADF-93C1-5AE458194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749808"/>
            <a:ext cx="6812280" cy="4206240"/>
          </a:xfrm>
        </p:spPr>
        <p:txBody>
          <a:bodyPr anchor="t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1A2C5-995E-4938-A286-FF484EFA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3" y="5257800"/>
            <a:ext cx="6812279" cy="130759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C6A8E625-65C2-D767-7DCE-651B5503EA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523744"/>
            <a:ext cx="2862072" cy="356616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67912" y="2523744"/>
            <a:ext cx="7808976" cy="3694176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0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295144"/>
            <a:ext cx="6464808" cy="4379976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/>
            </a:lvl1pPr>
            <a:lvl2pPr marL="6858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2pPr>
            <a:lvl3pPr marL="11430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3pPr>
            <a:lvl4pPr marL="16002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4pPr>
            <a:lvl5pPr marL="20574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71816" y="2295144"/>
            <a:ext cx="3749040" cy="38404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57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523744"/>
            <a:ext cx="10707624" cy="3657600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/>
            </a:lvl1pPr>
            <a:lvl2pPr marL="6858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2pPr>
            <a:lvl3pPr marL="11430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3pPr>
            <a:lvl4pPr marL="16002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4pPr>
            <a:lvl5pPr marL="2057400">
              <a:spcBef>
                <a:spcPts val="5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3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20A8F-16C2-B12B-3951-097B62DB8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25079"/>
            <a:ext cx="12192000" cy="3332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AF23EB-182C-6270-2663-CB53680A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813048"/>
            <a:ext cx="10780776" cy="2651760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900416" cy="35295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1051560"/>
            <a:ext cx="3566160" cy="15544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932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908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0"/>
            <a:ext cx="3648456" cy="5358384"/>
          </a:xfrm>
        </p:spPr>
        <p:txBody>
          <a:bodyPr anchor="b">
            <a:normAutofit/>
          </a:bodyPr>
          <a:lstStyle>
            <a:lvl1pPr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90872" y="0"/>
            <a:ext cx="7498080" cy="34198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4064" y="3841750"/>
            <a:ext cx="660196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85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34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560" y="685800"/>
            <a:ext cx="5943600" cy="4379976"/>
          </a:xfrm>
        </p:spPr>
        <p:txBody>
          <a:bodyPr anchor="t">
            <a:normAutofit/>
          </a:bodyPr>
          <a:lstStyle>
            <a:lvl1pPr>
              <a:defRPr sz="6000"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560" y="5065776"/>
            <a:ext cx="5945393" cy="1108335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054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0201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6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85800"/>
            <a:ext cx="3867912" cy="5504688"/>
          </a:xfrm>
        </p:spPr>
        <p:txBody>
          <a:bodyPr anchor="ctr">
            <a:normAutofit/>
          </a:bodyPr>
          <a:lstStyle>
            <a:lvl1pPr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65776" y="0"/>
            <a:ext cx="7123176" cy="19659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4144" y="2496312"/>
            <a:ext cx="5705856" cy="38221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6A403-3582-ABB6-755A-ED7896C1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18520" cy="4105656"/>
          </a:xfrm>
          <a:gradFill flip="none" rotWithShape="1"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1"/>
            <a:tileRect/>
          </a:gradFill>
        </p:spPr>
        <p:txBody>
          <a:bodyPr lIns="82296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B191740-DD54-A5D6-67AB-87EEAB0DD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05656"/>
            <a:ext cx="11018519" cy="2459736"/>
          </a:xfrm>
          <a:gradFill flip="none" rotWithShape="1"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1"/>
            <a:tileRect/>
          </a:gradFill>
        </p:spPr>
        <p:txBody>
          <a:bodyPr lIns="822960" tIns="45720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3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377440"/>
            <a:ext cx="5157216" cy="38404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4496" y="2377440"/>
            <a:ext cx="5157216" cy="38404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52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23176" y="-1"/>
            <a:ext cx="506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6680" y="667512"/>
            <a:ext cx="3867912" cy="552297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8136" y="859536"/>
            <a:ext cx="5166360" cy="1499616"/>
          </a:xfrm>
        </p:spPr>
        <p:txBody>
          <a:bodyPr/>
          <a:lstStyle>
            <a:lvl1pPr marL="512064" indent="-512064"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 sz="2000"/>
            </a:lvl1pPr>
            <a:lvl2pPr marL="1097280" indent="-457200"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+mj-lt"/>
              <a:buAutoNum type="alphaLcPeriod"/>
              <a:defRPr/>
            </a:lvl2pPr>
            <a:lvl3pPr marL="164592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2706624"/>
            <a:ext cx="5084064" cy="3383280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B786C7-B8F9-4072-AAAA-17258464D7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9580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45" y="363854"/>
            <a:ext cx="10780955" cy="124371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C13D6-1FC2-78F6-EBE9-2E851CAD7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615184"/>
            <a:ext cx="5614416" cy="384048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978FE6-72A5-C193-FEA5-1EE9D77AD9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3176" y="1958009"/>
            <a:ext cx="5068824" cy="4899991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2pPr>
            <a:lvl3pPr marL="6858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3pPr>
            <a:lvl4pPr marL="11430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4pPr>
            <a:lvl5pPr marL="1600200">
              <a:spcBef>
                <a:spcPts val="1000"/>
              </a:spcBef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2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E518CBA-D8B4-47B2-892B-826C26D1B46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7" r:id="rId3"/>
    <p:sldLayoutId id="2147483668" r:id="rId4"/>
    <p:sldLayoutId id="2147483669" r:id="rId5"/>
    <p:sldLayoutId id="2147483662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hotline.org/plan-for-safety/create-your-personal-safety-pl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safety.org/resources-survivors/technology-safety-pla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749808"/>
            <a:ext cx="6812280" cy="4206240"/>
          </a:xfrm>
        </p:spPr>
        <p:txBody>
          <a:bodyPr anchor="t">
            <a:noAutofit/>
          </a:bodyPr>
          <a:lstStyle/>
          <a:p>
            <a:r>
              <a:rPr lang="en-US" dirty="0"/>
              <a:t>Safety Planning</a:t>
            </a:r>
            <a:br>
              <a:rPr lang="en-US" dirty="0"/>
            </a:br>
            <a:r>
              <a:rPr lang="en-US" dirty="0"/>
              <a:t>with Survivors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135" y="5053263"/>
            <a:ext cx="7105367" cy="1512129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/>
              <a:t>Michelle Fisher</a:t>
            </a:r>
          </a:p>
          <a:p>
            <a:r>
              <a:rPr lang="en-US" dirty="0"/>
              <a:t>Senior LAV Staff Attorney</a:t>
            </a:r>
          </a:p>
          <a:p>
            <a:r>
              <a:rPr lang="en-US" dirty="0" err="1"/>
              <a:t>AppalReD</a:t>
            </a:r>
            <a:r>
              <a:rPr lang="en-US" dirty="0"/>
              <a:t> Legal Aid</a:t>
            </a:r>
          </a:p>
          <a:p>
            <a:r>
              <a:rPr lang="en-US" dirty="0"/>
              <a:t>michellef@ardfky.org</a:t>
            </a:r>
          </a:p>
        </p:txBody>
      </p:sp>
      <p:pic>
        <p:nvPicPr>
          <p:cNvPr id="5" name="Picture Placeholder 4" descr="View of the mountains at sunset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8113533" y="0"/>
            <a:ext cx="4082983" cy="6858000"/>
          </a:xfrm>
        </p:spPr>
      </p:pic>
    </p:spTree>
    <p:extLst>
      <p:ext uri="{BB962C8B-B14F-4D97-AF65-F5344CB8AC3E}">
        <p14:creationId xmlns:p14="http://schemas.microsoft.com/office/powerpoint/2010/main" val="9346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1377-725D-70DC-9855-C49E6D07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0" y="667512"/>
            <a:ext cx="3867912" cy="5522976"/>
          </a:xfrm>
        </p:spPr>
        <p:txBody>
          <a:bodyPr anchor="ctr">
            <a:normAutofit/>
          </a:bodyPr>
          <a:lstStyle/>
          <a:p>
            <a:r>
              <a:rPr lang="en-US" dirty="0"/>
              <a:t>Update your safety plan!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F3FFD-8279-A9DE-3C88-41A3F28800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272" y="607835"/>
            <a:ext cx="5455599" cy="18470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Needs change</a:t>
            </a:r>
          </a:p>
          <a:p>
            <a:pPr lvl="1"/>
            <a:r>
              <a:rPr lang="en-US" b="1" dirty="0"/>
              <a:t>Example: Before, During, and After Court</a:t>
            </a:r>
          </a:p>
          <a:p>
            <a:r>
              <a:rPr lang="en-US" b="1" dirty="0"/>
              <a:t>Wants change</a:t>
            </a:r>
          </a:p>
          <a:p>
            <a:r>
              <a:rPr lang="en-US" b="1" dirty="0"/>
              <a:t>Circumstances change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843FDC-128E-E69D-EC89-11E4E201E6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88136" y="2706624"/>
            <a:ext cx="5084064" cy="3383280"/>
          </a:xfrm>
        </p:spPr>
        <p:txBody>
          <a:bodyPr/>
          <a:lstStyle/>
          <a:p>
            <a:r>
              <a:rPr lang="en-US" b="1" dirty="0"/>
              <a:t>Use basic building blocks so survivors can adjust—without you. </a:t>
            </a:r>
          </a:p>
          <a:p>
            <a:pPr lvl="1"/>
            <a:r>
              <a:rPr lang="en-US" b="1" dirty="0"/>
              <a:t>Consider where they may see the abuser</a:t>
            </a:r>
          </a:p>
          <a:p>
            <a:pPr lvl="1"/>
            <a:r>
              <a:rPr lang="en-US" b="1" dirty="0"/>
              <a:t>Thought experiment re: safety</a:t>
            </a:r>
          </a:p>
          <a:p>
            <a:pPr lvl="1"/>
            <a:r>
              <a:rPr lang="en-US" b="1" dirty="0"/>
              <a:t>Share local, state, and national resources</a:t>
            </a:r>
          </a:p>
          <a:p>
            <a:pPr lvl="1"/>
            <a:r>
              <a:rPr lang="en-US" b="1" dirty="0"/>
              <a:t>Discuss risks…but help them plan for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2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3854"/>
            <a:ext cx="10780955" cy="1243717"/>
          </a:xfrm>
        </p:spPr>
        <p:txBody>
          <a:bodyPr>
            <a:normAutofit/>
          </a:bodyPr>
          <a:lstStyle/>
          <a:p>
            <a:r>
              <a:rPr lang="en-US" dirty="0"/>
              <a:t>Speak life.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615184"/>
            <a:ext cx="5614416" cy="38404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We are uniquely situated to point out all the times survivors were strong, smart, kind, good, resourceful, and capable.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Remind them of these times, often, so they can start reminding themselves.</a:t>
            </a:r>
          </a:p>
        </p:txBody>
      </p:sp>
      <p:pic>
        <p:nvPicPr>
          <p:cNvPr id="11" name="Content Placeholder 10" descr="People climbing to the top of a mountain at sunset">
            <a:extLst>
              <a:ext uri="{FF2B5EF4-FFF2-40B4-BE49-F238E27FC236}">
                <a16:creationId xmlns:a16="http://schemas.microsoft.com/office/drawing/2014/main" id="{E85594BF-0FC5-688B-B531-7233DECD450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23" y="1957388"/>
            <a:ext cx="5062066" cy="4900612"/>
          </a:xfrm>
        </p:spPr>
      </p:pic>
    </p:spTree>
    <p:extLst>
      <p:ext uri="{BB962C8B-B14F-4D97-AF65-F5344CB8AC3E}">
        <p14:creationId xmlns:p14="http://schemas.microsoft.com/office/powerpoint/2010/main" val="395956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CEDB60-0E6A-C912-682F-BCCCFA33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813048"/>
            <a:ext cx="10780776" cy="265176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52" name="Picture Placeholder 51" descr="Mountains at sunset">
            <a:extLst>
              <a:ext uri="{FF2B5EF4-FFF2-40B4-BE49-F238E27FC236}">
                <a16:creationId xmlns:a16="http://schemas.microsoft.com/office/drawing/2014/main" id="{45DFCBF0-F91E-40C0-A4E6-24E8250C3B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b="5035"/>
          <a:stretch/>
        </p:blipFill>
        <p:spPr>
          <a:xfrm>
            <a:off x="0" y="0"/>
            <a:ext cx="7900416" cy="3529584"/>
          </a:xfrm>
        </p:spPr>
      </p:pic>
      <p:sp>
        <p:nvSpPr>
          <p:cNvPr id="33" name="Subtitle 32">
            <a:extLst>
              <a:ext uri="{FF2B5EF4-FFF2-40B4-BE49-F238E27FC236}">
                <a16:creationId xmlns:a16="http://schemas.microsoft.com/office/drawing/2014/main" id="{0EEAA874-288B-4330-9FA4-F1144ACD4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8200" y="1051560"/>
            <a:ext cx="3566160" cy="1554480"/>
          </a:xfrm>
        </p:spPr>
        <p:txBody>
          <a:bodyPr>
            <a:normAutofit/>
          </a:bodyPr>
          <a:lstStyle/>
          <a:p>
            <a:r>
              <a:rPr lang="en-US" dirty="0"/>
              <a:t>Michelle Fisher, Esq.</a:t>
            </a:r>
          </a:p>
          <a:p>
            <a:r>
              <a:rPr lang="en-US" dirty="0"/>
              <a:t>michellef@ardfky.org</a:t>
            </a:r>
          </a:p>
          <a:p>
            <a:r>
              <a:rPr lang="en-US" dirty="0"/>
              <a:t>(606)679-7313 Ext. 7209</a:t>
            </a:r>
          </a:p>
        </p:txBody>
      </p:sp>
    </p:spTree>
    <p:extLst>
      <p:ext uri="{BB962C8B-B14F-4D97-AF65-F5344CB8AC3E}">
        <p14:creationId xmlns:p14="http://schemas.microsoft.com/office/powerpoint/2010/main" val="76761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lit up tent on the mountains with a cloudy sky at night">
            <a:extLst>
              <a:ext uri="{FF2B5EF4-FFF2-40B4-BE49-F238E27FC236}">
                <a16:creationId xmlns:a16="http://schemas.microsoft.com/office/drawing/2014/main" id="{284A1AA7-2E90-4B15-88DA-97825B6448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418" y="350603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C7AC30-1251-40E1-9808-1FB902C4C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18" y="0"/>
            <a:ext cx="12108582" cy="1491917"/>
          </a:xfrm>
        </p:spPr>
        <p:txBody>
          <a:bodyPr>
            <a:normAutofit/>
          </a:bodyPr>
          <a:lstStyle/>
          <a:p>
            <a:r>
              <a:rPr lang="en-US" dirty="0"/>
              <a:t>KNOW WHO IS IN THE 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8F23B-D7B3-0156-FA4B-2150FEC01CD9}"/>
              </a:ext>
            </a:extLst>
          </p:cNvPr>
          <p:cNvSpPr txBox="1"/>
          <p:nvPr/>
        </p:nvSpPr>
        <p:spPr>
          <a:xfrm>
            <a:off x="1068404" y="1659638"/>
            <a:ext cx="280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61% of bisexual women face IPV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E091B-A9D7-B9DE-95DD-9A8D856EE308}"/>
              </a:ext>
            </a:extLst>
          </p:cNvPr>
          <p:cNvSpPr txBox="1"/>
          <p:nvPr/>
        </p:nvSpPr>
        <p:spPr>
          <a:xfrm>
            <a:off x="3936733" y="2584805"/>
            <a:ext cx="330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65% of immigrant victims report some form of immigration related abuse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0A045-0035-7913-2EC8-2FCDE31D842E}"/>
              </a:ext>
            </a:extLst>
          </p:cNvPr>
          <p:cNvSpPr txBox="1"/>
          <p:nvPr/>
        </p:nvSpPr>
        <p:spPr>
          <a:xfrm>
            <a:off x="7677752" y="3456437"/>
            <a:ext cx="358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3 out of 4 disabled people experience some form of abuse</a:t>
            </a:r>
          </a:p>
        </p:txBody>
      </p:sp>
    </p:spTree>
    <p:extLst>
      <p:ext uri="{BB962C8B-B14F-4D97-AF65-F5344CB8AC3E}">
        <p14:creationId xmlns:p14="http://schemas.microsoft.com/office/powerpoint/2010/main" val="384021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DED76B9-5273-4139-ACC9-B6E36ADE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0"/>
            <a:ext cx="3648456" cy="1870007"/>
          </a:xfrm>
        </p:spPr>
        <p:txBody>
          <a:bodyPr>
            <a:noAutofit/>
          </a:bodyPr>
          <a:lstStyle/>
          <a:p>
            <a:r>
              <a:rPr lang="en-US" dirty="0"/>
              <a:t>What does safety mean for them?</a:t>
            </a:r>
          </a:p>
        </p:txBody>
      </p:sp>
      <p:pic>
        <p:nvPicPr>
          <p:cNvPr id="28" name="Picture Placeholder 25" descr="View of the mountains with a light, low fog with stars and clouds in the sky">
            <a:extLst>
              <a:ext uri="{FF2B5EF4-FFF2-40B4-BE49-F238E27FC236}">
                <a16:creationId xmlns:a16="http://schemas.microsoft.com/office/drawing/2014/main" id="{942CFB23-F3C8-8053-C30A-7D86AAE418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1770" b="21770"/>
          <a:stretch/>
        </p:blipFill>
        <p:spPr>
          <a:xfrm>
            <a:off x="4690872" y="0"/>
            <a:ext cx="7498080" cy="3419856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2C169-25EA-4609-BC8A-BCA7C433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4064" y="3841750"/>
            <a:ext cx="6601968" cy="25590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How are they meeting basic needs?</a:t>
            </a:r>
          </a:p>
          <a:p>
            <a:r>
              <a:rPr lang="en-US" b="1" dirty="0"/>
              <a:t>What are their goals?</a:t>
            </a:r>
          </a:p>
          <a:p>
            <a:r>
              <a:rPr lang="en-US" b="1" dirty="0"/>
              <a:t>What are important considerations for them?</a:t>
            </a:r>
          </a:p>
          <a:p>
            <a:r>
              <a:rPr lang="en-US" b="1" dirty="0"/>
              <a:t>Are there connections you can help them make?</a:t>
            </a:r>
          </a:p>
          <a:p>
            <a:r>
              <a:rPr lang="en-US" b="1" dirty="0"/>
              <a:t>Reinforce and build good practices to address immediate safety, identify escape routes, gather important documents, and build an emergency kit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48641-B6C7-A337-5AA4-23207309B826}"/>
              </a:ext>
            </a:extLst>
          </p:cNvPr>
          <p:cNvSpPr txBox="1"/>
          <p:nvPr/>
        </p:nvSpPr>
        <p:spPr>
          <a:xfrm>
            <a:off x="327260" y="3419855"/>
            <a:ext cx="3734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NCADV interactive guide to safety planning at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https://www.thehotline.org/plan-for-safety/create-your-personal-safety-plan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1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560" y="685800"/>
            <a:ext cx="5943600" cy="1106424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Physical Safety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EAC0465-1751-47C8-9200-CF24EEB5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560" y="2610371"/>
            <a:ext cx="5945393" cy="3273553"/>
          </a:xfrm>
        </p:spPr>
        <p:txBody>
          <a:bodyPr anchor="b">
            <a:noAutofit/>
          </a:bodyPr>
          <a:lstStyle/>
          <a:p>
            <a:r>
              <a:rPr lang="en-US" sz="1800" b="1" dirty="0"/>
              <a:t>Safety in shelter: locks, security systems, safety apps</a:t>
            </a:r>
          </a:p>
          <a:p>
            <a:r>
              <a:rPr lang="en-US" sz="1800" b="1" dirty="0"/>
              <a:t>Discuss safe spaces—if you do meet, do so in these conditions</a:t>
            </a:r>
          </a:p>
          <a:p>
            <a:r>
              <a:rPr lang="en-US" sz="1800" b="1" dirty="0"/>
              <a:t>$$$--Discuss bills, necessary expenses, and how those are going to be met</a:t>
            </a:r>
          </a:p>
          <a:p>
            <a:r>
              <a:rPr lang="en-US" sz="1800" b="1" dirty="0"/>
              <a:t>Identify shared spaces (routes, stores, public areas, and how to minimize them)</a:t>
            </a:r>
          </a:p>
          <a:p>
            <a:endParaRPr lang="en-US" sz="1800" b="1" dirty="0"/>
          </a:p>
          <a:p>
            <a:r>
              <a:rPr lang="en-US" sz="1800" b="1" dirty="0"/>
              <a:t>Know their options—are you prepared to describe what life in shelter might be like? What kind of a relationship do you have with local domestic violence shelters, victim advocates, and homeless shelters?</a:t>
            </a:r>
          </a:p>
        </p:txBody>
      </p:sp>
      <p:pic>
        <p:nvPicPr>
          <p:cNvPr id="7" name="Picture Placeholder 17" descr="A person with a backpack looking out over the mountains">
            <a:extLst>
              <a:ext uri="{FF2B5EF4-FFF2-40B4-BE49-F238E27FC236}">
                <a16:creationId xmlns:a16="http://schemas.microsoft.com/office/drawing/2014/main" id="{17AE28DB-6A67-4368-B973-0AF9753460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"/>
          <a:stretch/>
        </p:blipFill>
        <p:spPr>
          <a:xfrm>
            <a:off x="0" y="0"/>
            <a:ext cx="5105400" cy="6858000"/>
          </a:xfrm>
        </p:spPr>
      </p:pic>
    </p:spTree>
    <p:extLst>
      <p:ext uri="{BB962C8B-B14F-4D97-AF65-F5344CB8AC3E}">
        <p14:creationId xmlns:p14="http://schemas.microsoft.com/office/powerpoint/2010/main" val="267122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satellite at night with the mountains behind it and a sky with lots of stars and light cloud coverage">
            <a:extLst>
              <a:ext uri="{FF2B5EF4-FFF2-40B4-BE49-F238E27FC236}">
                <a16:creationId xmlns:a16="http://schemas.microsoft.com/office/drawing/2014/main" id="{284A1AA7-2E90-4B15-88DA-97825B6448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 flipH="1"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C7AC30-1251-40E1-9808-1FB902C4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18520" cy="972152"/>
          </a:xfrm>
          <a:noFill/>
        </p:spPr>
        <p:txBody>
          <a:bodyPr>
            <a:normAutofit/>
          </a:bodyPr>
          <a:lstStyle/>
          <a:p>
            <a:r>
              <a:rPr lang="en-US" dirty="0"/>
              <a:t>Digital Safety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54B60C-7CE6-4829-87C0-7B4B3E168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4" y="1554580"/>
            <a:ext cx="11018838" cy="2460625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/>
              <a:t>Social Media</a:t>
            </a:r>
          </a:p>
          <a:p>
            <a:r>
              <a:rPr lang="en-US" dirty="0"/>
              <a:t>Secure Communication</a:t>
            </a:r>
          </a:p>
          <a:p>
            <a:r>
              <a:rPr lang="en-US" dirty="0"/>
              <a:t>Location sharing and passwords</a:t>
            </a:r>
          </a:p>
          <a:p>
            <a:r>
              <a:rPr lang="en-US" dirty="0"/>
              <a:t>Pictures</a:t>
            </a:r>
          </a:p>
          <a:p>
            <a:r>
              <a:rPr lang="en-US" dirty="0"/>
              <a:t>Air tags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30DCE-3951-C5C4-15FA-D24E6382E444}"/>
              </a:ext>
            </a:extLst>
          </p:cNvPr>
          <p:cNvSpPr txBox="1"/>
          <p:nvPr/>
        </p:nvSpPr>
        <p:spPr>
          <a:xfrm>
            <a:off x="8161141" y="3429000"/>
            <a:ext cx="5714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RING Doorbells, </a:t>
            </a:r>
          </a:p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Amazon Alexa and Echo</a:t>
            </a:r>
          </a:p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Google Home Hub</a:t>
            </a:r>
          </a:p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Nest systems/smart thermostats</a:t>
            </a:r>
          </a:p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Smart TVs</a:t>
            </a:r>
          </a:p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Smart Plugs</a:t>
            </a:r>
          </a:p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Fitness trackers/Smartwatches</a:t>
            </a:r>
          </a:p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Wireless systems</a:t>
            </a:r>
          </a:p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Smart locks</a:t>
            </a:r>
          </a:p>
          <a:p>
            <a:r>
              <a:rPr lang="en-US" b="1" dirty="0">
                <a:solidFill>
                  <a:schemeClr val="bg1"/>
                </a:solidFill>
                <a:latin typeface="Amasis MT Pro Black" panose="020F0502020204030204" pitchFamily="18" charset="0"/>
              </a:rPr>
              <a:t>CCTV Cameras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BE7F-2294-0838-2253-00A0FC644D1B}"/>
              </a:ext>
            </a:extLst>
          </p:cNvPr>
          <p:cNvSpPr txBox="1"/>
          <p:nvPr/>
        </p:nvSpPr>
        <p:spPr>
          <a:xfrm>
            <a:off x="1161626" y="4597633"/>
            <a:ext cx="4482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2">
                    <a:lumMod val="90000"/>
                  </a:schemeClr>
                </a:solidFill>
                <a:latin typeface="Amasis MT Pro Black" panose="02040A04050005020304" pitchFamily="18" charset="0"/>
              </a:rPr>
              <a:t>Recommend:</a:t>
            </a:r>
          </a:p>
          <a:p>
            <a:r>
              <a:rPr lang="en-US" b="1" u="sng" dirty="0">
                <a:solidFill>
                  <a:schemeClr val="bg2">
                    <a:lumMod val="90000"/>
                  </a:schemeClr>
                </a:solidFill>
                <a:latin typeface="Amasis MT Pro Black" panose="02040A04050005020304" pitchFamily="18" charset="0"/>
              </a:rPr>
              <a:t>The Safety Net Project by NNEDV</a:t>
            </a:r>
          </a:p>
          <a:p>
            <a:r>
              <a:rPr lang="en-US" b="1" u="sng" dirty="0">
                <a:solidFill>
                  <a:schemeClr val="bg2">
                    <a:lumMod val="90000"/>
                  </a:schemeClr>
                </a:solidFill>
                <a:latin typeface="Amasis MT Pro Black" panose="02040A04050005020304" pitchFamily="18" charset="0"/>
                <a:hlinkClick r:id="rId3"/>
              </a:rPr>
              <a:t>https://www.techsafety.org/resources-survivors/technology-safety-plan</a:t>
            </a:r>
            <a:r>
              <a:rPr lang="en-US" b="1" u="sng" dirty="0">
                <a:solidFill>
                  <a:schemeClr val="bg2">
                    <a:lumMod val="90000"/>
                  </a:schemeClr>
                </a:solidFill>
                <a:latin typeface="Amasis MT Pro Black" panose="02040A040500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23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8920-2155-EF3C-4955-40A26187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Tech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1145-E56B-F695-A022-2F48602167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4277" y="1936602"/>
            <a:ext cx="5446712" cy="492139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 all devices and accounts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 which of these the perp. has access to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Think about what info is on those accounts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Change all passwords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not use the same password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 a unique passphrase for each account or password manager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Change password to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Consider security question answers—fake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Auto saved passwords—OFF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Sign out when not in use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Factor Authentication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not use one account to log in to another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Remove email addresses from shared accounts/devices/Trusted Devices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C689B-417A-EC59-3586-37B40240E87F}"/>
              </a:ext>
            </a:extLst>
          </p:cNvPr>
          <p:cNvSpPr txBox="1"/>
          <p:nvPr/>
        </p:nvSpPr>
        <p:spPr>
          <a:xfrm>
            <a:off x="5977289" y="1936602"/>
            <a:ext cx="6214711" cy="500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Block, delete, unfriend 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i="1" u="sng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16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gathering evidence</a:t>
            </a:r>
            <a:endParaRPr kumimoji="0" lang="en-US" sz="1600" b="1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Camera cover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Different device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Guard personal information online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Location sharing/GPS/Find My Phone, Find </a:t>
            </a:r>
            <a:r>
              <a:rPr lang="en-US" sz="16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Friends—turn off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**Delete history**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of checking in</a:t>
            </a:r>
            <a:endParaRPr kumimoji="0" lang="en-US" sz="1600" b="1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 privacy settings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screenshot v. photo for metadata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Check Last Account Activity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P.O. Box</a:t>
            </a:r>
          </a:p>
        </p:txBody>
      </p:sp>
    </p:spTree>
    <p:extLst>
      <p:ext uri="{BB962C8B-B14F-4D97-AF65-F5344CB8AC3E}">
        <p14:creationId xmlns:p14="http://schemas.microsoft.com/office/powerpoint/2010/main" val="168421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63D0-3066-948B-3B68-E23F76CA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Tech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6674A-2CD1-3FC9-1B8D-17B488A1A4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0632" y="2030931"/>
            <a:ext cx="5565872" cy="4754879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Untether phone/other devices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Search belongings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Examine gifts/unusual items for hidden cameras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Check children’s accounts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Home security system access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Network scanners/port scanners/</a:t>
            </a:r>
            <a:r>
              <a:rPr kumimoji="0" lang="en-US" sz="1600" b="1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detect hidden cameras</a:t>
            </a:r>
            <a:endParaRPr kumimoji="0" lang="en-US" sz="1600" b="1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Check apps! Delete anything unfamiliar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Spyware—law enforcement can check (running slow, battery draining, data being used, device hot, lighting up when not in use, clicks/sounds/calls, long time to shut down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Devices up to date! Then check privacy settings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93C47-2649-12D9-2F3C-5D2955EC85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5496" y="2387065"/>
            <a:ext cx="5696872" cy="489444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Replacing devices entirely if an option—do not back up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Unusual hardware (keyloggers between keyboard/desktop)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email accounts, social media—do not sign into on personal or shared devices </a:t>
            </a:r>
            <a:endParaRPr kumimoji="0" lang="en-US" sz="1600" b="1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Consider automatic content uploaded/connected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List images/videos they may access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Reverse image search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Google alert for name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Back ups for your back ups—evidence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1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25C164-6C60-2A68-7287-EA4B9773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42900"/>
            <a:ext cx="3867912" cy="1280160"/>
          </a:xfrm>
        </p:spPr>
        <p:txBody>
          <a:bodyPr/>
          <a:lstStyle/>
          <a:p>
            <a:r>
              <a:rPr lang="en-US" dirty="0"/>
              <a:t>Emotional safety</a:t>
            </a:r>
          </a:p>
        </p:txBody>
      </p:sp>
      <p:pic>
        <p:nvPicPr>
          <p:cNvPr id="19" name="Picture Placeholder 18" descr="View of the mountains with a light, low fog with stars and clouds in the sky">
            <a:extLst>
              <a:ext uri="{FF2B5EF4-FFF2-40B4-BE49-F238E27FC236}">
                <a16:creationId xmlns:a16="http://schemas.microsoft.com/office/drawing/2014/main" id="{F4BD5086-7304-1284-62FC-2A7B3F88A9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8" r="238"/>
          <a:stretch/>
        </p:blipFill>
        <p:spPr>
          <a:xfrm>
            <a:off x="5065776" y="0"/>
            <a:ext cx="7123176" cy="196596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F4C87C-25C4-A6EA-C211-A64352307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0475" y="2169053"/>
            <a:ext cx="5705856" cy="441966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Identify triggers/traumas/reactions</a:t>
            </a:r>
          </a:p>
          <a:p>
            <a:r>
              <a:rPr lang="en-US" b="1" dirty="0"/>
              <a:t>Create a safe space—grounding techniques</a:t>
            </a:r>
          </a:p>
          <a:p>
            <a:pPr lvl="1"/>
            <a:r>
              <a:rPr lang="en-US" b="1" dirty="0"/>
              <a:t>Discuss how to do this in public</a:t>
            </a:r>
          </a:p>
          <a:p>
            <a:r>
              <a:rPr lang="en-US" b="1" dirty="0"/>
              <a:t>Identify self care for body and mind</a:t>
            </a:r>
          </a:p>
          <a:p>
            <a:r>
              <a:rPr lang="en-US" b="1" dirty="0"/>
              <a:t>Affirmations—Identify what is uplifting and good (books, podcasts, tv, movies, social media, people</a:t>
            </a:r>
          </a:p>
          <a:p>
            <a:r>
              <a:rPr lang="en-US" b="1" dirty="0"/>
              <a:t>Coping strategies—discuss the s word.</a:t>
            </a:r>
          </a:p>
          <a:p>
            <a:r>
              <a:rPr lang="en-US" b="1" dirty="0"/>
              <a:t>Support—build connections</a:t>
            </a:r>
          </a:p>
          <a:p>
            <a:r>
              <a:rPr lang="en-US" b="1" dirty="0"/>
              <a:t>Set boundaries</a:t>
            </a:r>
          </a:p>
          <a:p>
            <a:pPr lvl="1"/>
            <a:r>
              <a:rPr lang="en-US" b="1" dirty="0"/>
              <a:t>Emotional, mental, physical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64287-A140-2B4F-E402-B367B26ECCC3}"/>
              </a:ext>
            </a:extLst>
          </p:cNvPr>
          <p:cNvSpPr txBox="1"/>
          <p:nvPr/>
        </p:nvSpPr>
        <p:spPr>
          <a:xfrm>
            <a:off x="0" y="1619149"/>
            <a:ext cx="5207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Plan for boundary crossing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	Parenting apps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	Parenting conduct orders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	Emergency plan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B5286-15A7-6D99-1B03-C39793F4B4A3}"/>
              </a:ext>
            </a:extLst>
          </p:cNvPr>
          <p:cNvSpPr txBox="1"/>
          <p:nvPr/>
        </p:nvSpPr>
        <p:spPr>
          <a:xfrm>
            <a:off x="5210315" y="1046724"/>
            <a:ext cx="698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“That is emotional manipulation that only benefits you”</a:t>
            </a:r>
          </a:p>
        </p:txBody>
      </p:sp>
    </p:spTree>
    <p:extLst>
      <p:ext uri="{BB962C8B-B14F-4D97-AF65-F5344CB8AC3E}">
        <p14:creationId xmlns:p14="http://schemas.microsoft.com/office/powerpoint/2010/main" val="65611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BB6F2D-E78A-6FE5-1A36-75C74FD9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3854"/>
            <a:ext cx="10780955" cy="1243717"/>
          </a:xfrm>
        </p:spPr>
        <p:txBody>
          <a:bodyPr/>
          <a:lstStyle/>
          <a:p>
            <a:r>
              <a:rPr lang="en-US" dirty="0"/>
              <a:t>Legal Options : Protective Orders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14E3D1-6639-F466-7FDE-6564E43949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88" y="2377440"/>
            <a:ext cx="5157216" cy="3840480"/>
          </a:xfrm>
        </p:spPr>
        <p:txBody>
          <a:bodyPr/>
          <a:lstStyle/>
          <a:p>
            <a:r>
              <a:rPr lang="en-US" b="1" dirty="0"/>
              <a:t>Advantages</a:t>
            </a:r>
          </a:p>
          <a:p>
            <a:pPr lvl="1"/>
            <a:r>
              <a:rPr lang="en-US" b="1" dirty="0"/>
              <a:t>Documentation</a:t>
            </a:r>
          </a:p>
          <a:p>
            <a:pPr lvl="1"/>
            <a:r>
              <a:rPr lang="en-US" b="1" dirty="0"/>
              <a:t>Speaking their truth can be freeing, even if they don’t “win”</a:t>
            </a:r>
          </a:p>
          <a:p>
            <a:pPr lvl="1"/>
            <a:r>
              <a:rPr lang="en-US" b="1" dirty="0"/>
              <a:t>Temporary Custody Orders</a:t>
            </a:r>
          </a:p>
          <a:p>
            <a:pPr lvl="1"/>
            <a:r>
              <a:rPr lang="en-US" b="1" dirty="0"/>
              <a:t>Get basic belongings</a:t>
            </a:r>
          </a:p>
          <a:p>
            <a:pPr lvl="1"/>
            <a:r>
              <a:rPr lang="en-US" b="1" dirty="0"/>
              <a:t>No guns!....?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6EE38-2957-C862-1C4F-9B0157829E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4496" y="2377440"/>
            <a:ext cx="5157216" cy="3840480"/>
          </a:xfrm>
        </p:spPr>
        <p:txBody>
          <a:bodyPr>
            <a:normAutofit/>
          </a:bodyPr>
          <a:lstStyle/>
          <a:p>
            <a:r>
              <a:rPr lang="en-US" b="1" dirty="0"/>
              <a:t>Disadvantages</a:t>
            </a:r>
          </a:p>
          <a:p>
            <a:pPr lvl="1"/>
            <a:r>
              <a:rPr lang="en-US" b="1" dirty="0"/>
              <a:t>Reveals county location</a:t>
            </a:r>
          </a:p>
          <a:p>
            <a:pPr lvl="1"/>
            <a:r>
              <a:rPr lang="en-US" b="1" dirty="0"/>
              <a:t>Must stay for court proceeding</a:t>
            </a:r>
          </a:p>
          <a:p>
            <a:pPr lvl="1"/>
            <a:r>
              <a:rPr lang="en-US" b="1" dirty="0"/>
              <a:t>Can be re-traumatizing </a:t>
            </a:r>
          </a:p>
          <a:p>
            <a:pPr lvl="1"/>
            <a:r>
              <a:rPr lang="en-US" b="1" dirty="0"/>
              <a:t>What if they lose?</a:t>
            </a:r>
          </a:p>
          <a:p>
            <a:pPr lvl="1"/>
            <a:r>
              <a:rPr lang="en-US" b="1" dirty="0"/>
              <a:t>The cost of dismissal</a:t>
            </a:r>
          </a:p>
          <a:p>
            <a:pPr lvl="1"/>
            <a:r>
              <a:rPr lang="en-US" b="1" dirty="0"/>
              <a:t>*Immigration*</a:t>
            </a:r>
          </a:p>
        </p:txBody>
      </p:sp>
    </p:spTree>
    <p:extLst>
      <p:ext uri="{BB962C8B-B14F-4D97-AF65-F5344CB8AC3E}">
        <p14:creationId xmlns:p14="http://schemas.microsoft.com/office/powerpoint/2010/main" val="3054502417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2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Design_win32_CP_v3" id="{814715DD-6C76-4F1A-ACBC-CB50DF76A204}" vid="{32B98461-600B-47E5-8B97-25031B2AA7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Background xmlns="71af3243-3dd4-4a8d-8c0d-dd76da1f02a5">false</Background>
    <Status xmlns="71af3243-3dd4-4a8d-8c0d-dd76da1f02a5">Not started</Status>
    <TaxCatchAll xmlns="230e9df3-be65-4c73-a93b-d1236ebd677e" xsi:nil="true"/>
    <ImageTagsTaxHTField xmlns="71af3243-3dd4-4a8d-8c0d-dd76da1f02a5">
      <Terms xmlns="http://schemas.microsoft.com/office/infopath/2007/PartnerControls"/>
    </ImageTagsTaxHTField>
    <Image xmlns="71af3243-3dd4-4a8d-8c0d-dd76da1f02a5">
      <Url xsi:nil="true"/>
      <Description xsi:nil="true"/>
    </Image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D5551C-388C-42EB-B1BB-B0BF4434B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4B3662-E706-427A-8C63-55F1C5B1CA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526E5B-BE06-44ED-944C-46B3BE1A406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230e9df3-be65-4c73-a93b-d1236ebd677e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{6B1786F5-9E13-4605-839F-EC5F81AC4553}tf89117832_win32</Template>
  <TotalTime>5669</TotalTime>
  <Words>865</Words>
  <Application>Microsoft Office PowerPoint</Application>
  <PresentationFormat>Widescreen</PresentationFormat>
  <Paragraphs>139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Amasis MT Pro Black</vt:lpstr>
      <vt:lpstr>Aptos</vt:lpstr>
      <vt:lpstr>Arial</vt:lpstr>
      <vt:lpstr>Avenir Next LT Pro</vt:lpstr>
      <vt:lpstr>Avenir Next LT Pro Light</vt:lpstr>
      <vt:lpstr>Calibri</vt:lpstr>
      <vt:lpstr>ColorBlockVTI</vt:lpstr>
      <vt:lpstr>Safety Planning with Survivors</vt:lpstr>
      <vt:lpstr>KNOW WHO IS IN THE ROOM</vt:lpstr>
      <vt:lpstr>What does safety mean for them?</vt:lpstr>
      <vt:lpstr>Physical Safety </vt:lpstr>
      <vt:lpstr>Digital Safety</vt:lpstr>
      <vt:lpstr>                              Tech Check</vt:lpstr>
      <vt:lpstr>                               Tech Check</vt:lpstr>
      <vt:lpstr>Emotional safety</vt:lpstr>
      <vt:lpstr>Legal Options : Protective Orders </vt:lpstr>
      <vt:lpstr>Update your safety plan!</vt:lpstr>
      <vt:lpstr>Speak life.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Fisher</dc:creator>
  <cp:lastModifiedBy>Michelle Fisher</cp:lastModifiedBy>
  <cp:revision>1</cp:revision>
  <dcterms:created xsi:type="dcterms:W3CDTF">2024-10-21T13:08:14Z</dcterms:created>
  <dcterms:modified xsi:type="dcterms:W3CDTF">2024-10-25T13:07:46Z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0x01010079F111ED35F8CC479449609E8A0923A6</vt:lpwstr>
  </property>
</Properties>
</file>