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3"/>
  </p:sldMasterIdLst>
  <p:notesMasterIdLst>
    <p:notesMasterId r:id="rId21"/>
  </p:notesMasterIdLst>
  <p:sldIdLst>
    <p:sldId id="256" r:id="rId4"/>
    <p:sldId id="257" r:id="rId5"/>
    <p:sldId id="268" r:id="rId6"/>
    <p:sldId id="258" r:id="rId7"/>
    <p:sldId id="259" r:id="rId8"/>
    <p:sldId id="260" r:id="rId9"/>
    <p:sldId id="265" r:id="rId10"/>
    <p:sldId id="270" r:id="rId11"/>
    <p:sldId id="271" r:id="rId12"/>
    <p:sldId id="272" r:id="rId13"/>
    <p:sldId id="261" r:id="rId14"/>
    <p:sldId id="273" r:id="rId15"/>
    <p:sldId id="274" r:id="rId16"/>
    <p:sldId id="262" r:id="rId17"/>
    <p:sldId id="263" r:id="rId18"/>
    <p:sldId id="264"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A10C3-A88E-4AB2-97A5-5A7EF40F1A15}" v="43" dt="2024-08-21T16:09:57.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34" autoAdjust="0"/>
  </p:normalViewPr>
  <p:slideViewPr>
    <p:cSldViewPr snapToGrid="0">
      <p:cViewPr varScale="1">
        <p:scale>
          <a:sx n="51" d="100"/>
          <a:sy n="51" d="100"/>
        </p:scale>
        <p:origin x="9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A6E36-D362-4B61-AB31-FA7137373FE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25C9AB-8784-479B-82FF-2A3D5E4DD30D}">
      <dgm:prSet custT="1"/>
      <dgm:spPr/>
      <dgm:t>
        <a:bodyPr/>
        <a:lstStyle/>
        <a:p>
          <a:r>
            <a:rPr lang="en-US" sz="2800" dirty="0"/>
            <a:t>Legal Representation changes lives.</a:t>
          </a:r>
        </a:p>
      </dgm:t>
    </dgm:pt>
    <dgm:pt modelId="{643B5E99-F951-4ECE-81A4-ED32B55844EF}" type="parTrans" cxnId="{B022B4A1-0241-459F-95FA-E45012C23F7E}">
      <dgm:prSet/>
      <dgm:spPr/>
      <dgm:t>
        <a:bodyPr/>
        <a:lstStyle/>
        <a:p>
          <a:endParaRPr lang="en-US"/>
        </a:p>
      </dgm:t>
    </dgm:pt>
    <dgm:pt modelId="{C5651FB0-CA25-4B53-82A6-930C6471B024}" type="sibTrans" cxnId="{B022B4A1-0241-459F-95FA-E45012C23F7E}">
      <dgm:prSet/>
      <dgm:spPr/>
      <dgm:t>
        <a:bodyPr/>
        <a:lstStyle/>
        <a:p>
          <a:endParaRPr lang="en-US"/>
        </a:p>
      </dgm:t>
    </dgm:pt>
    <dgm:pt modelId="{97DDD551-968A-4294-B762-6B24EEF546E9}">
      <dgm:prSet custT="1"/>
      <dgm:spPr/>
      <dgm:t>
        <a:bodyPr/>
        <a:lstStyle/>
        <a:p>
          <a:r>
            <a:rPr lang="en-US" sz="2000" dirty="0"/>
            <a:t>Individuals who cannot afford an attorney or access critical information are unlikely to prevail in complex court systems designed for those with legal representation. But with you by their side, clients win. And we all win when the result is safer and more secure lives for members of our communities.</a:t>
          </a:r>
        </a:p>
      </dgm:t>
    </dgm:pt>
    <dgm:pt modelId="{A2DB7C1D-3D64-485C-9CFE-0442159C967F}" type="parTrans" cxnId="{474733AD-91D5-4E4C-97D1-1D94357EBD71}">
      <dgm:prSet/>
      <dgm:spPr/>
      <dgm:t>
        <a:bodyPr/>
        <a:lstStyle/>
        <a:p>
          <a:endParaRPr lang="en-US"/>
        </a:p>
      </dgm:t>
    </dgm:pt>
    <dgm:pt modelId="{E4F49D0D-50AA-4092-BE07-84CE4840A316}" type="sibTrans" cxnId="{474733AD-91D5-4E4C-97D1-1D94357EBD71}">
      <dgm:prSet/>
      <dgm:spPr/>
      <dgm:t>
        <a:bodyPr/>
        <a:lstStyle/>
        <a:p>
          <a:endParaRPr lang="en-US"/>
        </a:p>
      </dgm:t>
    </dgm:pt>
    <dgm:pt modelId="{D6E67238-45AF-45BC-B5D3-80B78FE8B4E5}">
      <dgm:prSet custT="1"/>
      <dgm:spPr/>
      <dgm:t>
        <a:bodyPr/>
        <a:lstStyle/>
        <a:p>
          <a:r>
            <a:rPr lang="en-US" sz="2000" dirty="0"/>
            <a:t>AppalReD Legal Aid’s Pro Bono program helps meet the tremendous need for civil legal help in eastern and south-central Kentucky.</a:t>
          </a:r>
        </a:p>
      </dgm:t>
    </dgm:pt>
    <dgm:pt modelId="{54DDC22F-13C2-4962-9F6A-E39EEC75F859}" type="parTrans" cxnId="{78E3B372-49A3-427B-B839-1A5086560100}">
      <dgm:prSet/>
      <dgm:spPr/>
      <dgm:t>
        <a:bodyPr/>
        <a:lstStyle/>
        <a:p>
          <a:endParaRPr lang="en-US"/>
        </a:p>
      </dgm:t>
    </dgm:pt>
    <dgm:pt modelId="{C6BE10B5-1077-4F33-A2FE-44F3A873BDF7}" type="sibTrans" cxnId="{78E3B372-49A3-427B-B839-1A5086560100}">
      <dgm:prSet/>
      <dgm:spPr/>
      <dgm:t>
        <a:bodyPr/>
        <a:lstStyle/>
        <a:p>
          <a:endParaRPr lang="en-US"/>
        </a:p>
      </dgm:t>
    </dgm:pt>
    <dgm:pt modelId="{1DF30396-C7AC-4D4D-A016-77BDA7BDCAAE}" type="pres">
      <dgm:prSet presAssocID="{41BA6E36-D362-4B61-AB31-FA7137373FE5}" presName="root" presStyleCnt="0">
        <dgm:presLayoutVars>
          <dgm:dir/>
          <dgm:resizeHandles val="exact"/>
        </dgm:presLayoutVars>
      </dgm:prSet>
      <dgm:spPr/>
    </dgm:pt>
    <dgm:pt modelId="{C1CE35D1-C94D-4C43-B6D0-024F26BFC951}" type="pres">
      <dgm:prSet presAssocID="{4225C9AB-8784-479B-82FF-2A3D5E4DD30D}" presName="compNode" presStyleCnt="0"/>
      <dgm:spPr/>
    </dgm:pt>
    <dgm:pt modelId="{CFE2C586-A3B0-44EB-939F-DC8B8E2727CF}" type="pres">
      <dgm:prSet presAssocID="{4225C9AB-8784-479B-82FF-2A3D5E4DD30D}" presName="bgRect" presStyleLbl="bgShp" presStyleIdx="0" presStyleCnt="3"/>
      <dgm:spPr/>
    </dgm:pt>
    <dgm:pt modelId="{348EFFC5-532F-4DD0-A8F3-CCEB0A68DE03}" type="pres">
      <dgm:prSet presAssocID="{4225C9AB-8784-479B-82FF-2A3D5E4DD3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09B53AF-4D24-45E8-8923-19827128CD5E}" type="pres">
      <dgm:prSet presAssocID="{4225C9AB-8784-479B-82FF-2A3D5E4DD30D}" presName="spaceRect" presStyleCnt="0"/>
      <dgm:spPr/>
    </dgm:pt>
    <dgm:pt modelId="{56A5A51B-3F48-4535-BB34-F0A30C6B5CCF}" type="pres">
      <dgm:prSet presAssocID="{4225C9AB-8784-479B-82FF-2A3D5E4DD30D}" presName="parTx" presStyleLbl="revTx" presStyleIdx="0" presStyleCnt="3">
        <dgm:presLayoutVars>
          <dgm:chMax val="0"/>
          <dgm:chPref val="0"/>
        </dgm:presLayoutVars>
      </dgm:prSet>
      <dgm:spPr/>
    </dgm:pt>
    <dgm:pt modelId="{B6E84BA9-C5CE-4396-AA37-0BBD841D595D}" type="pres">
      <dgm:prSet presAssocID="{C5651FB0-CA25-4B53-82A6-930C6471B024}" presName="sibTrans" presStyleCnt="0"/>
      <dgm:spPr/>
    </dgm:pt>
    <dgm:pt modelId="{1B96D1C8-D1D5-46E5-91D5-71B3A0EE0193}" type="pres">
      <dgm:prSet presAssocID="{97DDD551-968A-4294-B762-6B24EEF546E9}" presName="compNode" presStyleCnt="0"/>
      <dgm:spPr/>
    </dgm:pt>
    <dgm:pt modelId="{F6E74B0F-B30C-4E40-803F-2ED942C44A21}" type="pres">
      <dgm:prSet presAssocID="{97DDD551-968A-4294-B762-6B24EEF546E9}" presName="bgRect" presStyleLbl="bgShp" presStyleIdx="1" presStyleCnt="3" custLinFactNeighborY="-1259"/>
      <dgm:spPr/>
    </dgm:pt>
    <dgm:pt modelId="{ACE98F79-41AE-492C-9978-D4F841E4AA0F}" type="pres">
      <dgm:prSet presAssocID="{97DDD551-968A-4294-B762-6B24EEF546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35D1D87-BBD3-4A18-8E95-6DCB3D818951}" type="pres">
      <dgm:prSet presAssocID="{97DDD551-968A-4294-B762-6B24EEF546E9}" presName="spaceRect" presStyleCnt="0"/>
      <dgm:spPr/>
    </dgm:pt>
    <dgm:pt modelId="{7E6EEEC1-8C86-4B37-B9ED-E41133C7EB18}" type="pres">
      <dgm:prSet presAssocID="{97DDD551-968A-4294-B762-6B24EEF546E9}" presName="parTx" presStyleLbl="revTx" presStyleIdx="1" presStyleCnt="3">
        <dgm:presLayoutVars>
          <dgm:chMax val="0"/>
          <dgm:chPref val="0"/>
        </dgm:presLayoutVars>
      </dgm:prSet>
      <dgm:spPr/>
    </dgm:pt>
    <dgm:pt modelId="{676371BE-5C4E-4DDA-A08E-8B733A1E8159}" type="pres">
      <dgm:prSet presAssocID="{E4F49D0D-50AA-4092-BE07-84CE4840A316}" presName="sibTrans" presStyleCnt="0"/>
      <dgm:spPr/>
    </dgm:pt>
    <dgm:pt modelId="{9F158DC8-E120-47AB-A1D8-F2DCDEF380DC}" type="pres">
      <dgm:prSet presAssocID="{D6E67238-45AF-45BC-B5D3-80B78FE8B4E5}" presName="compNode" presStyleCnt="0"/>
      <dgm:spPr/>
    </dgm:pt>
    <dgm:pt modelId="{A6AD06A5-12BB-422D-97C0-ADDD9222499D}" type="pres">
      <dgm:prSet presAssocID="{D6E67238-45AF-45BC-B5D3-80B78FE8B4E5}" presName="bgRect" presStyleLbl="bgShp" presStyleIdx="2" presStyleCnt="3"/>
      <dgm:spPr/>
    </dgm:pt>
    <dgm:pt modelId="{7544F56C-A4B5-448B-8528-096A7CA8D401}" type="pres">
      <dgm:prSet presAssocID="{D6E67238-45AF-45BC-B5D3-80B78FE8B4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AAF826E-B9B8-4239-B399-5C070483BF27}" type="pres">
      <dgm:prSet presAssocID="{D6E67238-45AF-45BC-B5D3-80B78FE8B4E5}" presName="spaceRect" presStyleCnt="0"/>
      <dgm:spPr/>
    </dgm:pt>
    <dgm:pt modelId="{365CB6DB-AB04-4BED-B92C-8F3FA408B6EB}" type="pres">
      <dgm:prSet presAssocID="{D6E67238-45AF-45BC-B5D3-80B78FE8B4E5}" presName="parTx" presStyleLbl="revTx" presStyleIdx="2" presStyleCnt="3">
        <dgm:presLayoutVars>
          <dgm:chMax val="0"/>
          <dgm:chPref val="0"/>
        </dgm:presLayoutVars>
      </dgm:prSet>
      <dgm:spPr/>
    </dgm:pt>
  </dgm:ptLst>
  <dgm:cxnLst>
    <dgm:cxn modelId="{A612B627-B7A2-48B4-9F34-A687D06FAF4C}" type="presOf" srcId="{D6E67238-45AF-45BC-B5D3-80B78FE8B4E5}" destId="{365CB6DB-AB04-4BED-B92C-8F3FA408B6EB}" srcOrd="0" destOrd="0" presId="urn:microsoft.com/office/officeart/2018/2/layout/IconVerticalSolidList"/>
    <dgm:cxn modelId="{4E87AC4D-6C15-466A-BF8D-6DE77E70678F}" type="presOf" srcId="{41BA6E36-D362-4B61-AB31-FA7137373FE5}" destId="{1DF30396-C7AC-4D4D-A016-77BDA7BDCAAE}" srcOrd="0" destOrd="0" presId="urn:microsoft.com/office/officeart/2018/2/layout/IconVerticalSolidList"/>
    <dgm:cxn modelId="{78E3B372-49A3-427B-B839-1A5086560100}" srcId="{41BA6E36-D362-4B61-AB31-FA7137373FE5}" destId="{D6E67238-45AF-45BC-B5D3-80B78FE8B4E5}" srcOrd="2" destOrd="0" parTransId="{54DDC22F-13C2-4962-9F6A-E39EEC75F859}" sibTransId="{C6BE10B5-1077-4F33-A2FE-44F3A873BDF7}"/>
    <dgm:cxn modelId="{B022B4A1-0241-459F-95FA-E45012C23F7E}" srcId="{41BA6E36-D362-4B61-AB31-FA7137373FE5}" destId="{4225C9AB-8784-479B-82FF-2A3D5E4DD30D}" srcOrd="0" destOrd="0" parTransId="{643B5E99-F951-4ECE-81A4-ED32B55844EF}" sibTransId="{C5651FB0-CA25-4B53-82A6-930C6471B024}"/>
    <dgm:cxn modelId="{DD29BDAC-02DF-4E9E-9162-F1356086A8FD}" type="presOf" srcId="{97DDD551-968A-4294-B762-6B24EEF546E9}" destId="{7E6EEEC1-8C86-4B37-B9ED-E41133C7EB18}" srcOrd="0" destOrd="0" presId="urn:microsoft.com/office/officeart/2018/2/layout/IconVerticalSolidList"/>
    <dgm:cxn modelId="{474733AD-91D5-4E4C-97D1-1D94357EBD71}" srcId="{41BA6E36-D362-4B61-AB31-FA7137373FE5}" destId="{97DDD551-968A-4294-B762-6B24EEF546E9}" srcOrd="1" destOrd="0" parTransId="{A2DB7C1D-3D64-485C-9CFE-0442159C967F}" sibTransId="{E4F49D0D-50AA-4092-BE07-84CE4840A316}"/>
    <dgm:cxn modelId="{C898F1E1-94BC-4FF7-964B-4916D9B31E44}" type="presOf" srcId="{4225C9AB-8784-479B-82FF-2A3D5E4DD30D}" destId="{56A5A51B-3F48-4535-BB34-F0A30C6B5CCF}" srcOrd="0" destOrd="0" presId="urn:microsoft.com/office/officeart/2018/2/layout/IconVerticalSolidList"/>
    <dgm:cxn modelId="{CC2ABAD5-837A-4693-8654-3DC6E59F94C9}" type="presParOf" srcId="{1DF30396-C7AC-4D4D-A016-77BDA7BDCAAE}" destId="{C1CE35D1-C94D-4C43-B6D0-024F26BFC951}" srcOrd="0" destOrd="0" presId="urn:microsoft.com/office/officeart/2018/2/layout/IconVerticalSolidList"/>
    <dgm:cxn modelId="{EF9685C2-ADF9-406C-9EEC-3372BDA13D6C}" type="presParOf" srcId="{C1CE35D1-C94D-4C43-B6D0-024F26BFC951}" destId="{CFE2C586-A3B0-44EB-939F-DC8B8E2727CF}" srcOrd="0" destOrd="0" presId="urn:microsoft.com/office/officeart/2018/2/layout/IconVerticalSolidList"/>
    <dgm:cxn modelId="{B6A0B2B6-CC3B-43F9-94C8-8DC705A8682B}" type="presParOf" srcId="{C1CE35D1-C94D-4C43-B6D0-024F26BFC951}" destId="{348EFFC5-532F-4DD0-A8F3-CCEB0A68DE03}" srcOrd="1" destOrd="0" presId="urn:microsoft.com/office/officeart/2018/2/layout/IconVerticalSolidList"/>
    <dgm:cxn modelId="{2D6DD50C-6D17-4E23-B2C9-3AD82F0B53AA}" type="presParOf" srcId="{C1CE35D1-C94D-4C43-B6D0-024F26BFC951}" destId="{809B53AF-4D24-45E8-8923-19827128CD5E}" srcOrd="2" destOrd="0" presId="urn:microsoft.com/office/officeart/2018/2/layout/IconVerticalSolidList"/>
    <dgm:cxn modelId="{21D39C45-0C0D-4D6B-B8C6-C52089B0AFA5}" type="presParOf" srcId="{C1CE35D1-C94D-4C43-B6D0-024F26BFC951}" destId="{56A5A51B-3F48-4535-BB34-F0A30C6B5CCF}" srcOrd="3" destOrd="0" presId="urn:microsoft.com/office/officeart/2018/2/layout/IconVerticalSolidList"/>
    <dgm:cxn modelId="{19A67449-FFD9-4D89-A090-AE56EB8163F9}" type="presParOf" srcId="{1DF30396-C7AC-4D4D-A016-77BDA7BDCAAE}" destId="{B6E84BA9-C5CE-4396-AA37-0BBD841D595D}" srcOrd="1" destOrd="0" presId="urn:microsoft.com/office/officeart/2018/2/layout/IconVerticalSolidList"/>
    <dgm:cxn modelId="{AE4C9E1E-E56B-4526-BEE6-01A166444DD4}" type="presParOf" srcId="{1DF30396-C7AC-4D4D-A016-77BDA7BDCAAE}" destId="{1B96D1C8-D1D5-46E5-91D5-71B3A0EE0193}" srcOrd="2" destOrd="0" presId="urn:microsoft.com/office/officeart/2018/2/layout/IconVerticalSolidList"/>
    <dgm:cxn modelId="{DD606563-D417-4671-9102-F96EA2252082}" type="presParOf" srcId="{1B96D1C8-D1D5-46E5-91D5-71B3A0EE0193}" destId="{F6E74B0F-B30C-4E40-803F-2ED942C44A21}" srcOrd="0" destOrd="0" presId="urn:microsoft.com/office/officeart/2018/2/layout/IconVerticalSolidList"/>
    <dgm:cxn modelId="{284DD485-5763-4D2B-9415-0C1681167008}" type="presParOf" srcId="{1B96D1C8-D1D5-46E5-91D5-71B3A0EE0193}" destId="{ACE98F79-41AE-492C-9978-D4F841E4AA0F}" srcOrd="1" destOrd="0" presId="urn:microsoft.com/office/officeart/2018/2/layout/IconVerticalSolidList"/>
    <dgm:cxn modelId="{5A4A5CC8-0F7B-45EF-80C9-B3BF10A6E085}" type="presParOf" srcId="{1B96D1C8-D1D5-46E5-91D5-71B3A0EE0193}" destId="{E35D1D87-BBD3-4A18-8E95-6DCB3D818951}" srcOrd="2" destOrd="0" presId="urn:microsoft.com/office/officeart/2018/2/layout/IconVerticalSolidList"/>
    <dgm:cxn modelId="{1ABB8A22-9E81-4F73-9C15-AD833EB9F7F6}" type="presParOf" srcId="{1B96D1C8-D1D5-46E5-91D5-71B3A0EE0193}" destId="{7E6EEEC1-8C86-4B37-B9ED-E41133C7EB18}" srcOrd="3" destOrd="0" presId="urn:microsoft.com/office/officeart/2018/2/layout/IconVerticalSolidList"/>
    <dgm:cxn modelId="{222E5A28-477D-4F0C-85D0-AE5DBCE352F5}" type="presParOf" srcId="{1DF30396-C7AC-4D4D-A016-77BDA7BDCAAE}" destId="{676371BE-5C4E-4DDA-A08E-8B733A1E8159}" srcOrd="3" destOrd="0" presId="urn:microsoft.com/office/officeart/2018/2/layout/IconVerticalSolidList"/>
    <dgm:cxn modelId="{F35BBC02-E2F6-4EDB-A4B8-1E404598F7E0}" type="presParOf" srcId="{1DF30396-C7AC-4D4D-A016-77BDA7BDCAAE}" destId="{9F158DC8-E120-47AB-A1D8-F2DCDEF380DC}" srcOrd="4" destOrd="0" presId="urn:microsoft.com/office/officeart/2018/2/layout/IconVerticalSolidList"/>
    <dgm:cxn modelId="{8668628D-B984-4717-9B33-54F5FB500B11}" type="presParOf" srcId="{9F158DC8-E120-47AB-A1D8-F2DCDEF380DC}" destId="{A6AD06A5-12BB-422D-97C0-ADDD9222499D}" srcOrd="0" destOrd="0" presId="urn:microsoft.com/office/officeart/2018/2/layout/IconVerticalSolidList"/>
    <dgm:cxn modelId="{DA67FB17-BA3E-4DA4-A1CC-1D23EC3E370A}" type="presParOf" srcId="{9F158DC8-E120-47AB-A1D8-F2DCDEF380DC}" destId="{7544F56C-A4B5-448B-8528-096A7CA8D401}" srcOrd="1" destOrd="0" presId="urn:microsoft.com/office/officeart/2018/2/layout/IconVerticalSolidList"/>
    <dgm:cxn modelId="{793F6687-5EA9-4EED-B1E1-31390DDE5785}" type="presParOf" srcId="{9F158DC8-E120-47AB-A1D8-F2DCDEF380DC}" destId="{0AAF826E-B9B8-4239-B399-5C070483BF27}" srcOrd="2" destOrd="0" presId="urn:microsoft.com/office/officeart/2018/2/layout/IconVerticalSolidList"/>
    <dgm:cxn modelId="{DE99B59F-278A-478B-87C0-5184FC59BDF8}" type="presParOf" srcId="{9F158DC8-E120-47AB-A1D8-F2DCDEF380DC}" destId="{365CB6DB-AB04-4BED-B92C-8F3FA408B6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2D09A-F557-42D6-B842-41591549B12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C3CCF0-EC57-4732-ADCA-CC4FE32C693C}">
      <dgm:prSet/>
      <dgm:spPr/>
      <dgm:t>
        <a:bodyPr/>
        <a:lstStyle/>
        <a:p>
          <a:r>
            <a:rPr lang="en-US" dirty="0"/>
            <a:t>Support: AppalReD provides training, mentoring, and co-counseling opportunities for volunteer attorneys.</a:t>
          </a:r>
        </a:p>
      </dgm:t>
    </dgm:pt>
    <dgm:pt modelId="{7E130C3B-E381-41C2-B0E4-3CB35218C5B9}" type="parTrans" cxnId="{B54BC9A1-FE45-4629-A533-EA20DAE458E0}">
      <dgm:prSet/>
      <dgm:spPr/>
      <dgm:t>
        <a:bodyPr/>
        <a:lstStyle/>
        <a:p>
          <a:endParaRPr lang="en-US"/>
        </a:p>
      </dgm:t>
    </dgm:pt>
    <dgm:pt modelId="{314A23C3-FDDD-4248-9254-1D0E48DECAC3}" type="sibTrans" cxnId="{B54BC9A1-FE45-4629-A533-EA20DAE458E0}">
      <dgm:prSet/>
      <dgm:spPr/>
      <dgm:t>
        <a:bodyPr/>
        <a:lstStyle/>
        <a:p>
          <a:endParaRPr lang="en-US"/>
        </a:p>
      </dgm:t>
    </dgm:pt>
    <dgm:pt modelId="{8351B141-4067-4BB8-BB8D-07726C2C56B2}">
      <dgm:prSet/>
      <dgm:spPr/>
      <dgm:t>
        <a:bodyPr/>
        <a:lstStyle/>
        <a:p>
          <a:r>
            <a:rPr lang="en-US"/>
            <a:t>Coverage: AppalReD Legal Aid’s malpractice insurance covers the activities of our volunteer attorneys.</a:t>
          </a:r>
        </a:p>
      </dgm:t>
    </dgm:pt>
    <dgm:pt modelId="{6D07B22B-6359-4EF6-B60E-DD8EB6E48257}" type="parTrans" cxnId="{7B1299EA-CCC3-45DE-A462-46DC01AC71B8}">
      <dgm:prSet/>
      <dgm:spPr/>
      <dgm:t>
        <a:bodyPr/>
        <a:lstStyle/>
        <a:p>
          <a:endParaRPr lang="en-US"/>
        </a:p>
      </dgm:t>
    </dgm:pt>
    <dgm:pt modelId="{FBF9CF1C-F704-4013-BFAE-0639B062E3A7}" type="sibTrans" cxnId="{7B1299EA-CCC3-45DE-A462-46DC01AC71B8}">
      <dgm:prSet/>
      <dgm:spPr/>
      <dgm:t>
        <a:bodyPr/>
        <a:lstStyle/>
        <a:p>
          <a:endParaRPr lang="en-US"/>
        </a:p>
      </dgm:t>
    </dgm:pt>
    <dgm:pt modelId="{7DBF2BBA-BB66-455C-A0D4-E569C9CE6298}">
      <dgm:prSet/>
      <dgm:spPr/>
      <dgm:t>
        <a:bodyPr/>
        <a:lstStyle/>
        <a:p>
          <a:r>
            <a:rPr lang="en-US"/>
            <a:t>Meeting Space: AppalReD Legal Aid’s six offices can provide space to meet with clients.</a:t>
          </a:r>
        </a:p>
      </dgm:t>
    </dgm:pt>
    <dgm:pt modelId="{5DD12EEE-84F7-4EF2-AA1F-033E25A05AD0}" type="parTrans" cxnId="{01E25533-C752-4635-94CC-E22C1518F0B7}">
      <dgm:prSet/>
      <dgm:spPr/>
      <dgm:t>
        <a:bodyPr/>
        <a:lstStyle/>
        <a:p>
          <a:endParaRPr lang="en-US"/>
        </a:p>
      </dgm:t>
    </dgm:pt>
    <dgm:pt modelId="{C8B55E9F-8BEB-474F-AFC1-C8D7D797B207}" type="sibTrans" cxnId="{01E25533-C752-4635-94CC-E22C1518F0B7}">
      <dgm:prSet/>
      <dgm:spPr/>
      <dgm:t>
        <a:bodyPr/>
        <a:lstStyle/>
        <a:p>
          <a:endParaRPr lang="en-US"/>
        </a:p>
      </dgm:t>
    </dgm:pt>
    <dgm:pt modelId="{85EB1D0B-F54C-4742-9BF4-D67AE9A0360D}">
      <dgm:prSet/>
      <dgm:spPr/>
      <dgm:t>
        <a:bodyPr/>
        <a:lstStyle/>
        <a:p>
          <a:r>
            <a:rPr lang="en-US"/>
            <a:t>Fees: “Low Bono” or Private Attorney Involvement contracts are available! Volunteer attorneys receive the maximum fee to assist.</a:t>
          </a:r>
        </a:p>
      </dgm:t>
    </dgm:pt>
    <dgm:pt modelId="{C8699B10-5915-47A5-9F83-4D84C7713ED5}" type="parTrans" cxnId="{93F99C75-5048-4451-9A1C-180F449D8212}">
      <dgm:prSet/>
      <dgm:spPr/>
      <dgm:t>
        <a:bodyPr/>
        <a:lstStyle/>
        <a:p>
          <a:endParaRPr lang="en-US"/>
        </a:p>
      </dgm:t>
    </dgm:pt>
    <dgm:pt modelId="{23C79638-73A1-439A-837E-482EF0452418}" type="sibTrans" cxnId="{93F99C75-5048-4451-9A1C-180F449D8212}">
      <dgm:prSet/>
      <dgm:spPr/>
      <dgm:t>
        <a:bodyPr/>
        <a:lstStyle/>
        <a:p>
          <a:endParaRPr lang="en-US"/>
        </a:p>
      </dgm:t>
    </dgm:pt>
    <dgm:pt modelId="{7492BC7C-94CA-418B-9D77-3AEFC6C18CCD}" type="pres">
      <dgm:prSet presAssocID="{32B2D09A-F557-42D6-B842-41591549B12A}" presName="root" presStyleCnt="0">
        <dgm:presLayoutVars>
          <dgm:dir/>
          <dgm:resizeHandles val="exact"/>
        </dgm:presLayoutVars>
      </dgm:prSet>
      <dgm:spPr/>
    </dgm:pt>
    <dgm:pt modelId="{2B4C2A10-7AD0-4A1F-8892-910DA794B194}" type="pres">
      <dgm:prSet presAssocID="{32B2D09A-F557-42D6-B842-41591549B12A}" presName="container" presStyleCnt="0">
        <dgm:presLayoutVars>
          <dgm:dir/>
          <dgm:resizeHandles val="exact"/>
        </dgm:presLayoutVars>
      </dgm:prSet>
      <dgm:spPr/>
    </dgm:pt>
    <dgm:pt modelId="{8E71CE78-49F9-4953-81E7-9F5C9604E47A}" type="pres">
      <dgm:prSet presAssocID="{30C3CCF0-EC57-4732-ADCA-CC4FE32C693C}" presName="compNode" presStyleCnt="0"/>
      <dgm:spPr/>
    </dgm:pt>
    <dgm:pt modelId="{49B7D542-2804-48F5-80E8-4517B55713FC}" type="pres">
      <dgm:prSet presAssocID="{30C3CCF0-EC57-4732-ADCA-CC4FE32C693C}" presName="iconBgRect" presStyleLbl="bgShp" presStyleIdx="0" presStyleCnt="4"/>
      <dgm:spPr/>
    </dgm:pt>
    <dgm:pt modelId="{EFBB2073-057B-4FA9-8F06-AD8B12EE1590}" type="pres">
      <dgm:prSet presAssocID="{30C3CCF0-EC57-4732-ADCA-CC4FE32C69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72B2BD24-E5A0-420B-8458-709CF149E9C5}" type="pres">
      <dgm:prSet presAssocID="{30C3CCF0-EC57-4732-ADCA-CC4FE32C693C}" presName="spaceRect" presStyleCnt="0"/>
      <dgm:spPr/>
    </dgm:pt>
    <dgm:pt modelId="{7727E27F-B59B-4267-87DB-E42D7B22F07C}" type="pres">
      <dgm:prSet presAssocID="{30C3CCF0-EC57-4732-ADCA-CC4FE32C693C}" presName="textRect" presStyleLbl="revTx" presStyleIdx="0" presStyleCnt="4">
        <dgm:presLayoutVars>
          <dgm:chMax val="1"/>
          <dgm:chPref val="1"/>
        </dgm:presLayoutVars>
      </dgm:prSet>
      <dgm:spPr/>
    </dgm:pt>
    <dgm:pt modelId="{D41CA217-A608-4F7E-A20F-4C8D5688D9CD}" type="pres">
      <dgm:prSet presAssocID="{314A23C3-FDDD-4248-9254-1D0E48DECAC3}" presName="sibTrans" presStyleLbl="sibTrans2D1" presStyleIdx="0" presStyleCnt="0"/>
      <dgm:spPr/>
    </dgm:pt>
    <dgm:pt modelId="{B7D055CF-F96B-4D63-9C4D-A1EF2DF91448}" type="pres">
      <dgm:prSet presAssocID="{8351B141-4067-4BB8-BB8D-07726C2C56B2}" presName="compNode" presStyleCnt="0"/>
      <dgm:spPr/>
    </dgm:pt>
    <dgm:pt modelId="{492953A3-781E-4E21-ABF0-A040DD9C58A8}" type="pres">
      <dgm:prSet presAssocID="{8351B141-4067-4BB8-BB8D-07726C2C56B2}" presName="iconBgRect" presStyleLbl="bgShp" presStyleIdx="1" presStyleCnt="4"/>
      <dgm:spPr/>
    </dgm:pt>
    <dgm:pt modelId="{B4E5D946-25AE-41FB-98A9-9647E37D7DB8}" type="pres">
      <dgm:prSet presAssocID="{8351B141-4067-4BB8-BB8D-07726C2C56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E06F3BF3-27AA-4FE3-9AF6-31200C7B6015}" type="pres">
      <dgm:prSet presAssocID="{8351B141-4067-4BB8-BB8D-07726C2C56B2}" presName="spaceRect" presStyleCnt="0"/>
      <dgm:spPr/>
    </dgm:pt>
    <dgm:pt modelId="{81E7A65D-D2A6-40F0-98CF-8C069C158202}" type="pres">
      <dgm:prSet presAssocID="{8351B141-4067-4BB8-BB8D-07726C2C56B2}" presName="textRect" presStyleLbl="revTx" presStyleIdx="1" presStyleCnt="4">
        <dgm:presLayoutVars>
          <dgm:chMax val="1"/>
          <dgm:chPref val="1"/>
        </dgm:presLayoutVars>
      </dgm:prSet>
      <dgm:spPr/>
    </dgm:pt>
    <dgm:pt modelId="{2C918167-BCB6-4946-93A9-BD7673D360EB}" type="pres">
      <dgm:prSet presAssocID="{FBF9CF1C-F704-4013-BFAE-0639B062E3A7}" presName="sibTrans" presStyleLbl="sibTrans2D1" presStyleIdx="0" presStyleCnt="0"/>
      <dgm:spPr/>
    </dgm:pt>
    <dgm:pt modelId="{B0B6FA7A-4059-4C83-85DE-D28225213FFB}" type="pres">
      <dgm:prSet presAssocID="{7DBF2BBA-BB66-455C-A0D4-E569C9CE6298}" presName="compNode" presStyleCnt="0"/>
      <dgm:spPr/>
    </dgm:pt>
    <dgm:pt modelId="{8E38684D-E870-4499-B8A5-B202F51647D2}" type="pres">
      <dgm:prSet presAssocID="{7DBF2BBA-BB66-455C-A0D4-E569C9CE6298}" presName="iconBgRect" presStyleLbl="bgShp" presStyleIdx="2" presStyleCnt="4"/>
      <dgm:spPr/>
    </dgm:pt>
    <dgm:pt modelId="{5F94906E-1FC5-4F64-9EF7-A77B687287B1}" type="pres">
      <dgm:prSet presAssocID="{7DBF2BBA-BB66-455C-A0D4-E569C9CE62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B7DDE94E-54F3-4ED8-A70B-64CB2EBF8324}" type="pres">
      <dgm:prSet presAssocID="{7DBF2BBA-BB66-455C-A0D4-E569C9CE6298}" presName="spaceRect" presStyleCnt="0"/>
      <dgm:spPr/>
    </dgm:pt>
    <dgm:pt modelId="{B44524D7-EE73-45B5-8266-3482E441CA63}" type="pres">
      <dgm:prSet presAssocID="{7DBF2BBA-BB66-455C-A0D4-E569C9CE6298}" presName="textRect" presStyleLbl="revTx" presStyleIdx="2" presStyleCnt="4">
        <dgm:presLayoutVars>
          <dgm:chMax val="1"/>
          <dgm:chPref val="1"/>
        </dgm:presLayoutVars>
      </dgm:prSet>
      <dgm:spPr/>
    </dgm:pt>
    <dgm:pt modelId="{6F6F99E8-9B5B-439F-9B39-3084BC3FD4AD}" type="pres">
      <dgm:prSet presAssocID="{C8B55E9F-8BEB-474F-AFC1-C8D7D797B207}" presName="sibTrans" presStyleLbl="sibTrans2D1" presStyleIdx="0" presStyleCnt="0"/>
      <dgm:spPr/>
    </dgm:pt>
    <dgm:pt modelId="{DA060A8E-D917-4800-B503-047B199C7BFA}" type="pres">
      <dgm:prSet presAssocID="{85EB1D0B-F54C-4742-9BF4-D67AE9A0360D}" presName="compNode" presStyleCnt="0"/>
      <dgm:spPr/>
    </dgm:pt>
    <dgm:pt modelId="{9263EEA1-049D-486C-B66F-A446E26C5311}" type="pres">
      <dgm:prSet presAssocID="{85EB1D0B-F54C-4742-9BF4-D67AE9A0360D}" presName="iconBgRect" presStyleLbl="bgShp" presStyleIdx="3" presStyleCnt="4"/>
      <dgm:spPr/>
    </dgm:pt>
    <dgm:pt modelId="{ED1FD7A7-8E6F-433C-85BA-FD5B8F53C955}" type="pres">
      <dgm:prSet presAssocID="{85EB1D0B-F54C-4742-9BF4-D67AE9A036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C17D77DB-A9CF-4D42-ADC1-39F259AC667C}" type="pres">
      <dgm:prSet presAssocID="{85EB1D0B-F54C-4742-9BF4-D67AE9A0360D}" presName="spaceRect" presStyleCnt="0"/>
      <dgm:spPr/>
    </dgm:pt>
    <dgm:pt modelId="{A4EDDF27-FD7A-4A5B-B951-1D05F7089645}" type="pres">
      <dgm:prSet presAssocID="{85EB1D0B-F54C-4742-9BF4-D67AE9A0360D}" presName="textRect" presStyleLbl="revTx" presStyleIdx="3" presStyleCnt="4">
        <dgm:presLayoutVars>
          <dgm:chMax val="1"/>
          <dgm:chPref val="1"/>
        </dgm:presLayoutVars>
      </dgm:prSet>
      <dgm:spPr/>
    </dgm:pt>
  </dgm:ptLst>
  <dgm:cxnLst>
    <dgm:cxn modelId="{E27F0017-53AF-4538-A713-EDA1944BB243}" type="presOf" srcId="{32B2D09A-F557-42D6-B842-41591549B12A}" destId="{7492BC7C-94CA-418B-9D77-3AEFC6C18CCD}" srcOrd="0" destOrd="0" presId="urn:microsoft.com/office/officeart/2018/2/layout/IconCircleList"/>
    <dgm:cxn modelId="{01E25533-C752-4635-94CC-E22C1518F0B7}" srcId="{32B2D09A-F557-42D6-B842-41591549B12A}" destId="{7DBF2BBA-BB66-455C-A0D4-E569C9CE6298}" srcOrd="2" destOrd="0" parTransId="{5DD12EEE-84F7-4EF2-AA1F-033E25A05AD0}" sibTransId="{C8B55E9F-8BEB-474F-AFC1-C8D7D797B207}"/>
    <dgm:cxn modelId="{D6BB1E35-15FC-42FC-8B69-32CD08F498E5}" type="presOf" srcId="{8351B141-4067-4BB8-BB8D-07726C2C56B2}" destId="{81E7A65D-D2A6-40F0-98CF-8C069C158202}" srcOrd="0" destOrd="0" presId="urn:microsoft.com/office/officeart/2018/2/layout/IconCircleList"/>
    <dgm:cxn modelId="{BE616F60-0E8E-489D-8419-BB239BF5CF09}" type="presOf" srcId="{30C3CCF0-EC57-4732-ADCA-CC4FE32C693C}" destId="{7727E27F-B59B-4267-87DB-E42D7B22F07C}" srcOrd="0" destOrd="0" presId="urn:microsoft.com/office/officeart/2018/2/layout/IconCircleList"/>
    <dgm:cxn modelId="{536E0941-DF19-46A6-926F-B87DCE5BC0C9}" type="presOf" srcId="{FBF9CF1C-F704-4013-BFAE-0639B062E3A7}" destId="{2C918167-BCB6-4946-93A9-BD7673D360EB}" srcOrd="0" destOrd="0" presId="urn:microsoft.com/office/officeart/2018/2/layout/IconCircleList"/>
    <dgm:cxn modelId="{93F99C75-5048-4451-9A1C-180F449D8212}" srcId="{32B2D09A-F557-42D6-B842-41591549B12A}" destId="{85EB1D0B-F54C-4742-9BF4-D67AE9A0360D}" srcOrd="3" destOrd="0" parTransId="{C8699B10-5915-47A5-9F83-4D84C7713ED5}" sibTransId="{23C79638-73A1-439A-837E-482EF0452418}"/>
    <dgm:cxn modelId="{B54BC9A1-FE45-4629-A533-EA20DAE458E0}" srcId="{32B2D09A-F557-42D6-B842-41591549B12A}" destId="{30C3CCF0-EC57-4732-ADCA-CC4FE32C693C}" srcOrd="0" destOrd="0" parTransId="{7E130C3B-E381-41C2-B0E4-3CB35218C5B9}" sibTransId="{314A23C3-FDDD-4248-9254-1D0E48DECAC3}"/>
    <dgm:cxn modelId="{1AE6B3AC-FD4B-4C2A-B857-6474B9811EE2}" type="presOf" srcId="{314A23C3-FDDD-4248-9254-1D0E48DECAC3}" destId="{D41CA217-A608-4F7E-A20F-4C8D5688D9CD}" srcOrd="0" destOrd="0" presId="urn:microsoft.com/office/officeart/2018/2/layout/IconCircleList"/>
    <dgm:cxn modelId="{264A98C4-D138-4DBD-80A2-9F9484727981}" type="presOf" srcId="{85EB1D0B-F54C-4742-9BF4-D67AE9A0360D}" destId="{A4EDDF27-FD7A-4A5B-B951-1D05F7089645}" srcOrd="0" destOrd="0" presId="urn:microsoft.com/office/officeart/2018/2/layout/IconCircleList"/>
    <dgm:cxn modelId="{1396CEE2-0347-4768-94BE-DE0EA3533730}" type="presOf" srcId="{C8B55E9F-8BEB-474F-AFC1-C8D7D797B207}" destId="{6F6F99E8-9B5B-439F-9B39-3084BC3FD4AD}" srcOrd="0" destOrd="0" presId="urn:microsoft.com/office/officeart/2018/2/layout/IconCircleList"/>
    <dgm:cxn modelId="{7B1299EA-CCC3-45DE-A462-46DC01AC71B8}" srcId="{32B2D09A-F557-42D6-B842-41591549B12A}" destId="{8351B141-4067-4BB8-BB8D-07726C2C56B2}" srcOrd="1" destOrd="0" parTransId="{6D07B22B-6359-4EF6-B60E-DD8EB6E48257}" sibTransId="{FBF9CF1C-F704-4013-BFAE-0639B062E3A7}"/>
    <dgm:cxn modelId="{F33DB8EC-6272-4F20-8246-A7DE4FDF7A19}" type="presOf" srcId="{7DBF2BBA-BB66-455C-A0D4-E569C9CE6298}" destId="{B44524D7-EE73-45B5-8266-3482E441CA63}" srcOrd="0" destOrd="0" presId="urn:microsoft.com/office/officeart/2018/2/layout/IconCircleList"/>
    <dgm:cxn modelId="{AE710AFD-B371-430D-AA01-F40BEC359FDC}" type="presParOf" srcId="{7492BC7C-94CA-418B-9D77-3AEFC6C18CCD}" destId="{2B4C2A10-7AD0-4A1F-8892-910DA794B194}" srcOrd="0" destOrd="0" presId="urn:microsoft.com/office/officeart/2018/2/layout/IconCircleList"/>
    <dgm:cxn modelId="{76F7E903-6B8E-4800-B3AB-23D85D02F492}" type="presParOf" srcId="{2B4C2A10-7AD0-4A1F-8892-910DA794B194}" destId="{8E71CE78-49F9-4953-81E7-9F5C9604E47A}" srcOrd="0" destOrd="0" presId="urn:microsoft.com/office/officeart/2018/2/layout/IconCircleList"/>
    <dgm:cxn modelId="{4EFE6C38-3B14-4ABF-B5CC-DB635BDB412E}" type="presParOf" srcId="{8E71CE78-49F9-4953-81E7-9F5C9604E47A}" destId="{49B7D542-2804-48F5-80E8-4517B55713FC}" srcOrd="0" destOrd="0" presId="urn:microsoft.com/office/officeart/2018/2/layout/IconCircleList"/>
    <dgm:cxn modelId="{637436C0-F78A-4B30-A9EF-7E4AE3C2BB7E}" type="presParOf" srcId="{8E71CE78-49F9-4953-81E7-9F5C9604E47A}" destId="{EFBB2073-057B-4FA9-8F06-AD8B12EE1590}" srcOrd="1" destOrd="0" presId="urn:microsoft.com/office/officeart/2018/2/layout/IconCircleList"/>
    <dgm:cxn modelId="{C9337E13-82D6-4318-A5D5-0249AC5D5F62}" type="presParOf" srcId="{8E71CE78-49F9-4953-81E7-9F5C9604E47A}" destId="{72B2BD24-E5A0-420B-8458-709CF149E9C5}" srcOrd="2" destOrd="0" presId="urn:microsoft.com/office/officeart/2018/2/layout/IconCircleList"/>
    <dgm:cxn modelId="{4D5913B5-270B-4545-B069-61A78DCD4D61}" type="presParOf" srcId="{8E71CE78-49F9-4953-81E7-9F5C9604E47A}" destId="{7727E27F-B59B-4267-87DB-E42D7B22F07C}" srcOrd="3" destOrd="0" presId="urn:microsoft.com/office/officeart/2018/2/layout/IconCircleList"/>
    <dgm:cxn modelId="{DA3A383E-67AF-4711-B52E-05299D69A32F}" type="presParOf" srcId="{2B4C2A10-7AD0-4A1F-8892-910DA794B194}" destId="{D41CA217-A608-4F7E-A20F-4C8D5688D9CD}" srcOrd="1" destOrd="0" presId="urn:microsoft.com/office/officeart/2018/2/layout/IconCircleList"/>
    <dgm:cxn modelId="{6A801CDD-CDF4-4633-9348-8C5A4F04DC8C}" type="presParOf" srcId="{2B4C2A10-7AD0-4A1F-8892-910DA794B194}" destId="{B7D055CF-F96B-4D63-9C4D-A1EF2DF91448}" srcOrd="2" destOrd="0" presId="urn:microsoft.com/office/officeart/2018/2/layout/IconCircleList"/>
    <dgm:cxn modelId="{AE9A0ED0-72BE-47AA-ACBC-E6B072F69467}" type="presParOf" srcId="{B7D055CF-F96B-4D63-9C4D-A1EF2DF91448}" destId="{492953A3-781E-4E21-ABF0-A040DD9C58A8}" srcOrd="0" destOrd="0" presId="urn:microsoft.com/office/officeart/2018/2/layout/IconCircleList"/>
    <dgm:cxn modelId="{F80BA232-FB09-4778-B857-31143F85DE02}" type="presParOf" srcId="{B7D055CF-F96B-4D63-9C4D-A1EF2DF91448}" destId="{B4E5D946-25AE-41FB-98A9-9647E37D7DB8}" srcOrd="1" destOrd="0" presId="urn:microsoft.com/office/officeart/2018/2/layout/IconCircleList"/>
    <dgm:cxn modelId="{A26353A6-6C83-49E8-B67E-DCEA309BDC9D}" type="presParOf" srcId="{B7D055CF-F96B-4D63-9C4D-A1EF2DF91448}" destId="{E06F3BF3-27AA-4FE3-9AF6-31200C7B6015}" srcOrd="2" destOrd="0" presId="urn:microsoft.com/office/officeart/2018/2/layout/IconCircleList"/>
    <dgm:cxn modelId="{F7AEEDEA-241E-4488-AE23-E096D4602A76}" type="presParOf" srcId="{B7D055CF-F96B-4D63-9C4D-A1EF2DF91448}" destId="{81E7A65D-D2A6-40F0-98CF-8C069C158202}" srcOrd="3" destOrd="0" presId="urn:microsoft.com/office/officeart/2018/2/layout/IconCircleList"/>
    <dgm:cxn modelId="{CCF71A07-F0AE-401F-B8E5-C502E6DB3155}" type="presParOf" srcId="{2B4C2A10-7AD0-4A1F-8892-910DA794B194}" destId="{2C918167-BCB6-4946-93A9-BD7673D360EB}" srcOrd="3" destOrd="0" presId="urn:microsoft.com/office/officeart/2018/2/layout/IconCircleList"/>
    <dgm:cxn modelId="{F330ED47-AB88-4D9B-9959-769B6080FB86}" type="presParOf" srcId="{2B4C2A10-7AD0-4A1F-8892-910DA794B194}" destId="{B0B6FA7A-4059-4C83-85DE-D28225213FFB}" srcOrd="4" destOrd="0" presId="urn:microsoft.com/office/officeart/2018/2/layout/IconCircleList"/>
    <dgm:cxn modelId="{71E39D21-2AEA-4BC8-BBDC-8899AE167726}" type="presParOf" srcId="{B0B6FA7A-4059-4C83-85DE-D28225213FFB}" destId="{8E38684D-E870-4499-B8A5-B202F51647D2}" srcOrd="0" destOrd="0" presId="urn:microsoft.com/office/officeart/2018/2/layout/IconCircleList"/>
    <dgm:cxn modelId="{86143B55-F558-4B66-9384-2B31A1025546}" type="presParOf" srcId="{B0B6FA7A-4059-4C83-85DE-D28225213FFB}" destId="{5F94906E-1FC5-4F64-9EF7-A77B687287B1}" srcOrd="1" destOrd="0" presId="urn:microsoft.com/office/officeart/2018/2/layout/IconCircleList"/>
    <dgm:cxn modelId="{6AB667E8-CECF-42AB-8887-C2A5A8EA7C7B}" type="presParOf" srcId="{B0B6FA7A-4059-4C83-85DE-D28225213FFB}" destId="{B7DDE94E-54F3-4ED8-A70B-64CB2EBF8324}" srcOrd="2" destOrd="0" presId="urn:microsoft.com/office/officeart/2018/2/layout/IconCircleList"/>
    <dgm:cxn modelId="{159827E1-330F-449C-96FE-C875EFEE62F0}" type="presParOf" srcId="{B0B6FA7A-4059-4C83-85DE-D28225213FFB}" destId="{B44524D7-EE73-45B5-8266-3482E441CA63}" srcOrd="3" destOrd="0" presId="urn:microsoft.com/office/officeart/2018/2/layout/IconCircleList"/>
    <dgm:cxn modelId="{C16A8957-CF18-4FA4-9E6A-84691DD56665}" type="presParOf" srcId="{2B4C2A10-7AD0-4A1F-8892-910DA794B194}" destId="{6F6F99E8-9B5B-439F-9B39-3084BC3FD4AD}" srcOrd="5" destOrd="0" presId="urn:microsoft.com/office/officeart/2018/2/layout/IconCircleList"/>
    <dgm:cxn modelId="{BFCDF9D5-4751-4F85-AF15-9CE4B2629B59}" type="presParOf" srcId="{2B4C2A10-7AD0-4A1F-8892-910DA794B194}" destId="{DA060A8E-D917-4800-B503-047B199C7BFA}" srcOrd="6" destOrd="0" presId="urn:microsoft.com/office/officeart/2018/2/layout/IconCircleList"/>
    <dgm:cxn modelId="{6945EB49-9D98-4B3B-98C4-E302F19202E3}" type="presParOf" srcId="{DA060A8E-D917-4800-B503-047B199C7BFA}" destId="{9263EEA1-049D-486C-B66F-A446E26C5311}" srcOrd="0" destOrd="0" presId="urn:microsoft.com/office/officeart/2018/2/layout/IconCircleList"/>
    <dgm:cxn modelId="{EE81DEF9-5298-41E7-AE32-57259042459F}" type="presParOf" srcId="{DA060A8E-D917-4800-B503-047B199C7BFA}" destId="{ED1FD7A7-8E6F-433C-85BA-FD5B8F53C955}" srcOrd="1" destOrd="0" presId="urn:microsoft.com/office/officeart/2018/2/layout/IconCircleList"/>
    <dgm:cxn modelId="{A99CBA8B-9143-495C-9071-F8389A119FAB}" type="presParOf" srcId="{DA060A8E-D917-4800-B503-047B199C7BFA}" destId="{C17D77DB-A9CF-4D42-ADC1-39F259AC667C}" srcOrd="2" destOrd="0" presId="urn:microsoft.com/office/officeart/2018/2/layout/IconCircleList"/>
    <dgm:cxn modelId="{EDCD2AFA-8BC1-4A02-A8F8-86FAB84D0474}" type="presParOf" srcId="{DA060A8E-D917-4800-B503-047B199C7BFA}" destId="{A4EDDF27-FD7A-4A5B-B951-1D05F708964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94B95-E56B-452B-BE07-DDD9B09A12EE}"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104136E9-B58E-4FD6-8817-57DB44B6C0DA}">
      <dgm:prSet custT="1"/>
      <dgm:spPr/>
      <dgm:t>
        <a:bodyPr/>
        <a:lstStyle/>
        <a:p>
          <a:pPr algn="ctr"/>
          <a:r>
            <a:rPr lang="en-US" sz="1600" dirty="0"/>
            <a:t>Pro Bono Case Referrals</a:t>
          </a:r>
        </a:p>
        <a:p>
          <a:pPr algn="l"/>
          <a:r>
            <a:rPr lang="en-US" sz="1600" dirty="0"/>
            <a:t>We can send you case referrals for pro bono representation in the following areas:</a:t>
          </a:r>
        </a:p>
        <a:p>
          <a:pPr algn="l"/>
          <a:r>
            <a:rPr lang="en-US" sz="1600" dirty="0"/>
            <a:t>family law, bankruptcies, collection cases, and evictions.</a:t>
          </a:r>
        </a:p>
      </dgm:t>
    </dgm:pt>
    <dgm:pt modelId="{C79FCE52-4E59-4BC7-9862-A444720B3E0B}" type="parTrans" cxnId="{DE9298CB-7C63-4FB6-B594-41074BEB4EC8}">
      <dgm:prSet/>
      <dgm:spPr/>
      <dgm:t>
        <a:bodyPr/>
        <a:lstStyle/>
        <a:p>
          <a:endParaRPr lang="en-US"/>
        </a:p>
      </dgm:t>
    </dgm:pt>
    <dgm:pt modelId="{4671BAE4-7BF2-4791-ADE7-6F9A839FE29A}" type="sibTrans" cxnId="{DE9298CB-7C63-4FB6-B594-41074BEB4EC8}">
      <dgm:prSet phldrT="1" phldr="0"/>
      <dgm:spPr/>
      <dgm:t>
        <a:bodyPr/>
        <a:lstStyle/>
        <a:p>
          <a:r>
            <a:rPr lang="en-US"/>
            <a:t>1</a:t>
          </a:r>
        </a:p>
      </dgm:t>
    </dgm:pt>
    <dgm:pt modelId="{A0F2DD83-78B0-4625-841A-3373EB491219}">
      <dgm:prSet/>
      <dgm:spPr/>
      <dgm:t>
        <a:bodyPr/>
        <a:lstStyle/>
        <a:p>
          <a:pPr algn="ctr"/>
          <a:r>
            <a:rPr lang="en-US" dirty="0"/>
            <a:t>Low-Income Taxpayer Clinic</a:t>
          </a:r>
        </a:p>
        <a:p>
          <a:pPr algn="l"/>
          <a:r>
            <a:rPr lang="en-US" dirty="0"/>
            <a:t>You can volunteer to provide pro bono help to clients with IRS tax issues.</a:t>
          </a:r>
        </a:p>
      </dgm:t>
    </dgm:pt>
    <dgm:pt modelId="{1A0681E3-8425-4576-B6E5-6F4A513E9BDD}" type="parTrans" cxnId="{61CFF9EF-4AFC-4D08-A88D-02B6DAF60250}">
      <dgm:prSet/>
      <dgm:spPr/>
      <dgm:t>
        <a:bodyPr/>
        <a:lstStyle/>
        <a:p>
          <a:endParaRPr lang="en-US"/>
        </a:p>
      </dgm:t>
    </dgm:pt>
    <dgm:pt modelId="{F1B441F7-4D69-428F-BE7D-7FB5E40B3FA3}" type="sibTrans" cxnId="{61CFF9EF-4AFC-4D08-A88D-02B6DAF60250}">
      <dgm:prSet phldrT="2" phldr="0"/>
      <dgm:spPr/>
      <dgm:t>
        <a:bodyPr/>
        <a:lstStyle/>
        <a:p>
          <a:r>
            <a:rPr lang="en-US"/>
            <a:t>2</a:t>
          </a:r>
        </a:p>
      </dgm:t>
    </dgm:pt>
    <dgm:pt modelId="{C92BE4AB-932E-45FD-AB2A-0DAE116B502B}">
      <dgm:prSet/>
      <dgm:spPr/>
      <dgm:t>
        <a:bodyPr/>
        <a:lstStyle/>
        <a:p>
          <a:pPr algn="ctr"/>
          <a:r>
            <a:rPr lang="en-US" dirty="0"/>
            <a:t>Reduced-Fee Case Referrals</a:t>
          </a:r>
        </a:p>
        <a:p>
          <a:pPr algn="l"/>
          <a:r>
            <a:rPr lang="en-US" dirty="0"/>
            <a:t>We can send you case referrals in family law, bankruptcy, eviction, and collections for you to handle at a reduced fee.</a:t>
          </a:r>
        </a:p>
      </dgm:t>
    </dgm:pt>
    <dgm:pt modelId="{8CC6D3BC-3158-4A23-BC16-861F36D8CDD9}" type="parTrans" cxnId="{0648A7FE-4A91-4B17-B5F3-E940CB6A1CD1}">
      <dgm:prSet/>
      <dgm:spPr/>
      <dgm:t>
        <a:bodyPr/>
        <a:lstStyle/>
        <a:p>
          <a:endParaRPr lang="en-US"/>
        </a:p>
      </dgm:t>
    </dgm:pt>
    <dgm:pt modelId="{C632B90E-A8C9-466D-A9D4-5C397FCE219D}" type="sibTrans" cxnId="{0648A7FE-4A91-4B17-B5F3-E940CB6A1CD1}">
      <dgm:prSet phldrT="3" phldr="0"/>
      <dgm:spPr/>
      <dgm:t>
        <a:bodyPr/>
        <a:lstStyle/>
        <a:p>
          <a:r>
            <a:rPr lang="en-US"/>
            <a:t>3</a:t>
          </a:r>
        </a:p>
      </dgm:t>
    </dgm:pt>
    <dgm:pt modelId="{D9C14BCF-09A9-42DD-AB79-7F8EE60D5AB8}">
      <dgm:prSet/>
      <dgm:spPr/>
      <dgm:t>
        <a:bodyPr/>
        <a:lstStyle/>
        <a:p>
          <a:pPr algn="ctr"/>
          <a:r>
            <a:rPr lang="en-US" dirty="0"/>
            <a:t>Pro Se Clinics</a:t>
          </a:r>
        </a:p>
        <a:p>
          <a:pPr algn="l"/>
          <a:r>
            <a:rPr lang="en-US" dirty="0"/>
            <a:t>AppalReD holds clinics to help pro se litigants with divorces and other family law cases.  You can volunteer to help at a clinic.</a:t>
          </a:r>
        </a:p>
      </dgm:t>
    </dgm:pt>
    <dgm:pt modelId="{D5E14976-BC7B-4697-956E-E76856811F67}" type="parTrans" cxnId="{AB3E8838-42D4-42FD-BC54-A0E227216606}">
      <dgm:prSet/>
      <dgm:spPr/>
      <dgm:t>
        <a:bodyPr/>
        <a:lstStyle/>
        <a:p>
          <a:endParaRPr lang="en-US"/>
        </a:p>
      </dgm:t>
    </dgm:pt>
    <dgm:pt modelId="{AF876701-C105-489A-A2E2-EA198787D6B0}" type="sibTrans" cxnId="{AB3E8838-42D4-42FD-BC54-A0E227216606}">
      <dgm:prSet phldrT="4" phldr="0"/>
      <dgm:spPr/>
      <dgm:t>
        <a:bodyPr/>
        <a:lstStyle/>
        <a:p>
          <a:r>
            <a:rPr lang="en-US"/>
            <a:t>4</a:t>
          </a:r>
        </a:p>
      </dgm:t>
    </dgm:pt>
    <dgm:pt modelId="{7D1FBC1B-1EA6-4466-BC32-A18DF4BDB192}" type="pres">
      <dgm:prSet presAssocID="{BD394B95-E56B-452B-BE07-DDD9B09A12EE}" presName="linearFlow" presStyleCnt="0">
        <dgm:presLayoutVars>
          <dgm:dir/>
          <dgm:animLvl val="lvl"/>
          <dgm:resizeHandles val="exact"/>
        </dgm:presLayoutVars>
      </dgm:prSet>
      <dgm:spPr/>
    </dgm:pt>
    <dgm:pt modelId="{26A85ADF-B6FE-4CA8-8A72-54D9D51C9AD0}" type="pres">
      <dgm:prSet presAssocID="{104136E9-B58E-4FD6-8817-57DB44B6C0DA}" presName="compositeNode" presStyleCnt="0"/>
      <dgm:spPr/>
    </dgm:pt>
    <dgm:pt modelId="{FCCA9E44-EDD1-4A12-929C-62A5EADB2B36}" type="pres">
      <dgm:prSet presAssocID="{104136E9-B58E-4FD6-8817-57DB44B6C0DA}" presName="parTx" presStyleLbl="node1" presStyleIdx="0" presStyleCnt="0">
        <dgm:presLayoutVars>
          <dgm:chMax val="0"/>
          <dgm:chPref val="0"/>
          <dgm:bulletEnabled val="1"/>
        </dgm:presLayoutVars>
      </dgm:prSet>
      <dgm:spPr/>
    </dgm:pt>
    <dgm:pt modelId="{FCEB78D8-9ED3-4B91-9D87-7018FECC42D0}" type="pres">
      <dgm:prSet presAssocID="{104136E9-B58E-4FD6-8817-57DB44B6C0DA}" presName="parSh" presStyleCnt="0"/>
      <dgm:spPr/>
    </dgm:pt>
    <dgm:pt modelId="{AF59A912-1992-408F-A944-259C7FE39935}" type="pres">
      <dgm:prSet presAssocID="{104136E9-B58E-4FD6-8817-57DB44B6C0DA}" presName="lineNode" presStyleLbl="alignAccFollowNode1" presStyleIdx="0" presStyleCnt="12"/>
      <dgm:spPr/>
    </dgm:pt>
    <dgm:pt modelId="{2672F655-6514-4FDF-97FB-F00416D01855}" type="pres">
      <dgm:prSet presAssocID="{104136E9-B58E-4FD6-8817-57DB44B6C0DA}" presName="lineArrowNode" presStyleLbl="alignAccFollowNode1" presStyleIdx="1" presStyleCnt="12"/>
      <dgm:spPr/>
    </dgm:pt>
    <dgm:pt modelId="{BBAE8F4E-8CBD-4382-A3AB-2F904F0A1995}" type="pres">
      <dgm:prSet presAssocID="{4671BAE4-7BF2-4791-ADE7-6F9A839FE29A}" presName="sibTransNodeCircle" presStyleLbl="alignNode1" presStyleIdx="0" presStyleCnt="4">
        <dgm:presLayoutVars>
          <dgm:chMax val="0"/>
          <dgm:bulletEnabled/>
        </dgm:presLayoutVars>
      </dgm:prSet>
      <dgm:spPr/>
    </dgm:pt>
    <dgm:pt modelId="{EC0DC4E9-C8E2-473C-9EAF-5AD1C9E37194}" type="pres">
      <dgm:prSet presAssocID="{4671BAE4-7BF2-4791-ADE7-6F9A839FE29A}" presName="spacerBetweenCircleAndCallout" presStyleCnt="0">
        <dgm:presLayoutVars/>
      </dgm:prSet>
      <dgm:spPr/>
    </dgm:pt>
    <dgm:pt modelId="{BDBFD23B-4FED-4A3B-82FC-0569CE63B600}" type="pres">
      <dgm:prSet presAssocID="{104136E9-B58E-4FD6-8817-57DB44B6C0DA}" presName="nodeText" presStyleLbl="alignAccFollowNode1" presStyleIdx="2" presStyleCnt="12" custScaleY="100000">
        <dgm:presLayoutVars>
          <dgm:bulletEnabled val="1"/>
        </dgm:presLayoutVars>
      </dgm:prSet>
      <dgm:spPr/>
    </dgm:pt>
    <dgm:pt modelId="{F04CA34D-21D4-408F-A3DC-0D52FF4536DB}" type="pres">
      <dgm:prSet presAssocID="{4671BAE4-7BF2-4791-ADE7-6F9A839FE29A}" presName="sibTransComposite" presStyleCnt="0"/>
      <dgm:spPr/>
    </dgm:pt>
    <dgm:pt modelId="{CF053FC3-0076-400C-8220-767638F15756}" type="pres">
      <dgm:prSet presAssocID="{A0F2DD83-78B0-4625-841A-3373EB491219}" presName="compositeNode" presStyleCnt="0"/>
      <dgm:spPr/>
    </dgm:pt>
    <dgm:pt modelId="{4F1019D1-28DB-4382-BC1E-3C73C9DC9C5C}" type="pres">
      <dgm:prSet presAssocID="{A0F2DD83-78B0-4625-841A-3373EB491219}" presName="parTx" presStyleLbl="node1" presStyleIdx="0" presStyleCnt="0">
        <dgm:presLayoutVars>
          <dgm:chMax val="0"/>
          <dgm:chPref val="0"/>
          <dgm:bulletEnabled val="1"/>
        </dgm:presLayoutVars>
      </dgm:prSet>
      <dgm:spPr/>
    </dgm:pt>
    <dgm:pt modelId="{5A4032BB-D8BA-436C-8551-F4C958526A68}" type="pres">
      <dgm:prSet presAssocID="{A0F2DD83-78B0-4625-841A-3373EB491219}" presName="parSh" presStyleCnt="0"/>
      <dgm:spPr/>
    </dgm:pt>
    <dgm:pt modelId="{A247609F-75FA-4920-B3E3-541162AB9D43}" type="pres">
      <dgm:prSet presAssocID="{A0F2DD83-78B0-4625-841A-3373EB491219}" presName="lineNode" presStyleLbl="alignAccFollowNode1" presStyleIdx="3" presStyleCnt="12"/>
      <dgm:spPr/>
    </dgm:pt>
    <dgm:pt modelId="{D70BEFF2-9E64-43DD-9B04-D635CEF040F5}" type="pres">
      <dgm:prSet presAssocID="{A0F2DD83-78B0-4625-841A-3373EB491219}" presName="lineArrowNode" presStyleLbl="alignAccFollowNode1" presStyleIdx="4" presStyleCnt="12"/>
      <dgm:spPr/>
    </dgm:pt>
    <dgm:pt modelId="{B5C029DC-E7D0-4749-AD01-50CCD59EFCDC}" type="pres">
      <dgm:prSet presAssocID="{F1B441F7-4D69-428F-BE7D-7FB5E40B3FA3}" presName="sibTransNodeCircle" presStyleLbl="alignNode1" presStyleIdx="1" presStyleCnt="4">
        <dgm:presLayoutVars>
          <dgm:chMax val="0"/>
          <dgm:bulletEnabled/>
        </dgm:presLayoutVars>
      </dgm:prSet>
      <dgm:spPr/>
    </dgm:pt>
    <dgm:pt modelId="{2B983385-89E1-42A4-B393-3A71CCB2377F}" type="pres">
      <dgm:prSet presAssocID="{F1B441F7-4D69-428F-BE7D-7FB5E40B3FA3}" presName="spacerBetweenCircleAndCallout" presStyleCnt="0">
        <dgm:presLayoutVars/>
      </dgm:prSet>
      <dgm:spPr/>
    </dgm:pt>
    <dgm:pt modelId="{F4FC8EAC-A69A-44C1-A8EF-633DE5C13CEF}" type="pres">
      <dgm:prSet presAssocID="{A0F2DD83-78B0-4625-841A-3373EB491219}" presName="nodeText" presStyleLbl="alignAccFollowNode1" presStyleIdx="5" presStyleCnt="12">
        <dgm:presLayoutVars>
          <dgm:bulletEnabled val="1"/>
        </dgm:presLayoutVars>
      </dgm:prSet>
      <dgm:spPr/>
    </dgm:pt>
    <dgm:pt modelId="{ADB1288F-BD48-4C58-A2FD-B4D7D882A61D}" type="pres">
      <dgm:prSet presAssocID="{F1B441F7-4D69-428F-BE7D-7FB5E40B3FA3}" presName="sibTransComposite" presStyleCnt="0"/>
      <dgm:spPr/>
    </dgm:pt>
    <dgm:pt modelId="{4956F43A-7B30-49C6-BA27-CC5EA3F18942}" type="pres">
      <dgm:prSet presAssocID="{C92BE4AB-932E-45FD-AB2A-0DAE116B502B}" presName="compositeNode" presStyleCnt="0"/>
      <dgm:spPr/>
    </dgm:pt>
    <dgm:pt modelId="{87F60FFB-D796-478B-BBB5-FD2023554999}" type="pres">
      <dgm:prSet presAssocID="{C92BE4AB-932E-45FD-AB2A-0DAE116B502B}" presName="parTx" presStyleLbl="node1" presStyleIdx="0" presStyleCnt="0">
        <dgm:presLayoutVars>
          <dgm:chMax val="0"/>
          <dgm:chPref val="0"/>
          <dgm:bulletEnabled val="1"/>
        </dgm:presLayoutVars>
      </dgm:prSet>
      <dgm:spPr/>
    </dgm:pt>
    <dgm:pt modelId="{715BA375-674E-4043-934F-C51270472470}" type="pres">
      <dgm:prSet presAssocID="{C92BE4AB-932E-45FD-AB2A-0DAE116B502B}" presName="parSh" presStyleCnt="0"/>
      <dgm:spPr/>
    </dgm:pt>
    <dgm:pt modelId="{C0057448-7BFA-4B15-860E-F4B3503FD389}" type="pres">
      <dgm:prSet presAssocID="{C92BE4AB-932E-45FD-AB2A-0DAE116B502B}" presName="lineNode" presStyleLbl="alignAccFollowNode1" presStyleIdx="6" presStyleCnt="12"/>
      <dgm:spPr/>
    </dgm:pt>
    <dgm:pt modelId="{5E053BE0-5481-490A-BA03-234E0D2F0792}" type="pres">
      <dgm:prSet presAssocID="{C92BE4AB-932E-45FD-AB2A-0DAE116B502B}" presName="lineArrowNode" presStyleLbl="alignAccFollowNode1" presStyleIdx="7" presStyleCnt="12"/>
      <dgm:spPr/>
    </dgm:pt>
    <dgm:pt modelId="{D2FB2D2A-244F-4E8F-B648-D27018CA68EF}" type="pres">
      <dgm:prSet presAssocID="{C632B90E-A8C9-466D-A9D4-5C397FCE219D}" presName="sibTransNodeCircle" presStyleLbl="alignNode1" presStyleIdx="2" presStyleCnt="4">
        <dgm:presLayoutVars>
          <dgm:chMax val="0"/>
          <dgm:bulletEnabled/>
        </dgm:presLayoutVars>
      </dgm:prSet>
      <dgm:spPr/>
    </dgm:pt>
    <dgm:pt modelId="{BDF05744-4757-4BE5-8E29-6FF244370A1C}" type="pres">
      <dgm:prSet presAssocID="{C632B90E-A8C9-466D-A9D4-5C397FCE219D}" presName="spacerBetweenCircleAndCallout" presStyleCnt="0">
        <dgm:presLayoutVars/>
      </dgm:prSet>
      <dgm:spPr/>
    </dgm:pt>
    <dgm:pt modelId="{173F1077-DD49-4515-AB16-92C30FB46999}" type="pres">
      <dgm:prSet presAssocID="{C92BE4AB-932E-45FD-AB2A-0DAE116B502B}" presName="nodeText" presStyleLbl="alignAccFollowNode1" presStyleIdx="8" presStyleCnt="12">
        <dgm:presLayoutVars>
          <dgm:bulletEnabled val="1"/>
        </dgm:presLayoutVars>
      </dgm:prSet>
      <dgm:spPr/>
    </dgm:pt>
    <dgm:pt modelId="{9262109F-6212-4E91-A5DD-30CE187A6A5D}" type="pres">
      <dgm:prSet presAssocID="{C632B90E-A8C9-466D-A9D4-5C397FCE219D}" presName="sibTransComposite" presStyleCnt="0"/>
      <dgm:spPr/>
    </dgm:pt>
    <dgm:pt modelId="{880A70A3-71F6-41E7-B992-E51FE6C209A0}" type="pres">
      <dgm:prSet presAssocID="{D9C14BCF-09A9-42DD-AB79-7F8EE60D5AB8}" presName="compositeNode" presStyleCnt="0"/>
      <dgm:spPr/>
    </dgm:pt>
    <dgm:pt modelId="{A6D7A5C1-AB5B-4F38-BE84-4EB55BEA2C38}" type="pres">
      <dgm:prSet presAssocID="{D9C14BCF-09A9-42DD-AB79-7F8EE60D5AB8}" presName="parTx" presStyleLbl="node1" presStyleIdx="0" presStyleCnt="0">
        <dgm:presLayoutVars>
          <dgm:chMax val="0"/>
          <dgm:chPref val="0"/>
          <dgm:bulletEnabled val="1"/>
        </dgm:presLayoutVars>
      </dgm:prSet>
      <dgm:spPr/>
    </dgm:pt>
    <dgm:pt modelId="{BCBFD9AC-0753-4A5C-A26C-CB3DDD6442E9}" type="pres">
      <dgm:prSet presAssocID="{D9C14BCF-09A9-42DD-AB79-7F8EE60D5AB8}" presName="parSh" presStyleCnt="0"/>
      <dgm:spPr/>
    </dgm:pt>
    <dgm:pt modelId="{50853FF4-CCB9-49D7-A71A-F2A62D555389}" type="pres">
      <dgm:prSet presAssocID="{D9C14BCF-09A9-42DD-AB79-7F8EE60D5AB8}" presName="lineNode" presStyleLbl="alignAccFollowNode1" presStyleIdx="9" presStyleCnt="12"/>
      <dgm:spPr/>
    </dgm:pt>
    <dgm:pt modelId="{8DE275BC-0AAF-4E35-B453-C941A9AC1CB3}" type="pres">
      <dgm:prSet presAssocID="{D9C14BCF-09A9-42DD-AB79-7F8EE60D5AB8}" presName="lineArrowNode" presStyleLbl="alignAccFollowNode1" presStyleIdx="10" presStyleCnt="12"/>
      <dgm:spPr/>
    </dgm:pt>
    <dgm:pt modelId="{BC5F7C2D-9646-415A-ADA1-4AE432CE8B8B}" type="pres">
      <dgm:prSet presAssocID="{AF876701-C105-489A-A2E2-EA198787D6B0}" presName="sibTransNodeCircle" presStyleLbl="alignNode1" presStyleIdx="3" presStyleCnt="4">
        <dgm:presLayoutVars>
          <dgm:chMax val="0"/>
          <dgm:bulletEnabled/>
        </dgm:presLayoutVars>
      </dgm:prSet>
      <dgm:spPr/>
    </dgm:pt>
    <dgm:pt modelId="{B3E47106-CF03-4441-87AB-C5335039C629}" type="pres">
      <dgm:prSet presAssocID="{AF876701-C105-489A-A2E2-EA198787D6B0}" presName="spacerBetweenCircleAndCallout" presStyleCnt="0">
        <dgm:presLayoutVars/>
      </dgm:prSet>
      <dgm:spPr/>
    </dgm:pt>
    <dgm:pt modelId="{70C02BAD-848A-4A1F-BFB7-6D8ECDF73061}" type="pres">
      <dgm:prSet presAssocID="{D9C14BCF-09A9-42DD-AB79-7F8EE60D5AB8}" presName="nodeText" presStyleLbl="alignAccFollowNode1" presStyleIdx="11" presStyleCnt="12">
        <dgm:presLayoutVars>
          <dgm:bulletEnabled val="1"/>
        </dgm:presLayoutVars>
      </dgm:prSet>
      <dgm:spPr/>
    </dgm:pt>
  </dgm:ptLst>
  <dgm:cxnLst>
    <dgm:cxn modelId="{D5804D1A-91AF-4086-A10C-77521CBA909B}" type="presOf" srcId="{A0F2DD83-78B0-4625-841A-3373EB491219}" destId="{F4FC8EAC-A69A-44C1-A8EF-633DE5C13CEF}" srcOrd="0" destOrd="0" presId="urn:microsoft.com/office/officeart/2016/7/layout/LinearArrowProcessNumbered"/>
    <dgm:cxn modelId="{AB3E8838-42D4-42FD-BC54-A0E227216606}" srcId="{BD394B95-E56B-452B-BE07-DDD9B09A12EE}" destId="{D9C14BCF-09A9-42DD-AB79-7F8EE60D5AB8}" srcOrd="3" destOrd="0" parTransId="{D5E14976-BC7B-4697-956E-E76856811F67}" sibTransId="{AF876701-C105-489A-A2E2-EA198787D6B0}"/>
    <dgm:cxn modelId="{CA25533C-ADC7-481D-978B-C7A77CA8CBFA}" type="presOf" srcId="{AF876701-C105-489A-A2E2-EA198787D6B0}" destId="{BC5F7C2D-9646-415A-ADA1-4AE432CE8B8B}" srcOrd="0" destOrd="0" presId="urn:microsoft.com/office/officeart/2016/7/layout/LinearArrowProcessNumbered"/>
    <dgm:cxn modelId="{C364693E-E069-4F36-9162-F76FF6B44B3A}" type="presOf" srcId="{BD394B95-E56B-452B-BE07-DDD9B09A12EE}" destId="{7D1FBC1B-1EA6-4466-BC32-A18DF4BDB192}" srcOrd="0" destOrd="0" presId="urn:microsoft.com/office/officeart/2016/7/layout/LinearArrowProcessNumbered"/>
    <dgm:cxn modelId="{C9715F5B-0738-4608-9357-392925B8FEE2}" type="presOf" srcId="{D9C14BCF-09A9-42DD-AB79-7F8EE60D5AB8}" destId="{70C02BAD-848A-4A1F-BFB7-6D8ECDF73061}" srcOrd="0" destOrd="0" presId="urn:microsoft.com/office/officeart/2016/7/layout/LinearArrowProcessNumbered"/>
    <dgm:cxn modelId="{5C79AF83-E0A7-4325-A0D7-7D039985F37D}" type="presOf" srcId="{C632B90E-A8C9-466D-A9D4-5C397FCE219D}" destId="{D2FB2D2A-244F-4E8F-B648-D27018CA68EF}" srcOrd="0" destOrd="0" presId="urn:microsoft.com/office/officeart/2016/7/layout/LinearArrowProcessNumbered"/>
    <dgm:cxn modelId="{46B7D38A-473A-4150-BDC7-14468558F1CC}" type="presOf" srcId="{F1B441F7-4D69-428F-BE7D-7FB5E40B3FA3}" destId="{B5C029DC-E7D0-4749-AD01-50CCD59EFCDC}" srcOrd="0" destOrd="0" presId="urn:microsoft.com/office/officeart/2016/7/layout/LinearArrowProcessNumbered"/>
    <dgm:cxn modelId="{D3D02A98-89A9-4209-8FEE-2782D7AA7B04}" type="presOf" srcId="{4671BAE4-7BF2-4791-ADE7-6F9A839FE29A}" destId="{BBAE8F4E-8CBD-4382-A3AB-2F904F0A1995}" srcOrd="0" destOrd="0" presId="urn:microsoft.com/office/officeart/2016/7/layout/LinearArrowProcessNumbered"/>
    <dgm:cxn modelId="{D28F60CA-C938-4A16-9ADC-B58E961634A8}" type="presOf" srcId="{C92BE4AB-932E-45FD-AB2A-0DAE116B502B}" destId="{173F1077-DD49-4515-AB16-92C30FB46999}" srcOrd="0" destOrd="0" presId="urn:microsoft.com/office/officeart/2016/7/layout/LinearArrowProcessNumbered"/>
    <dgm:cxn modelId="{DE9298CB-7C63-4FB6-B594-41074BEB4EC8}" srcId="{BD394B95-E56B-452B-BE07-DDD9B09A12EE}" destId="{104136E9-B58E-4FD6-8817-57DB44B6C0DA}" srcOrd="0" destOrd="0" parTransId="{C79FCE52-4E59-4BC7-9862-A444720B3E0B}" sibTransId="{4671BAE4-7BF2-4791-ADE7-6F9A839FE29A}"/>
    <dgm:cxn modelId="{269026DC-CA7B-49A1-8A00-A60A7234B2D1}" type="presOf" srcId="{104136E9-B58E-4FD6-8817-57DB44B6C0DA}" destId="{BDBFD23B-4FED-4A3B-82FC-0569CE63B600}" srcOrd="0" destOrd="0" presId="urn:microsoft.com/office/officeart/2016/7/layout/LinearArrowProcessNumbered"/>
    <dgm:cxn modelId="{61CFF9EF-4AFC-4D08-A88D-02B6DAF60250}" srcId="{BD394B95-E56B-452B-BE07-DDD9B09A12EE}" destId="{A0F2DD83-78B0-4625-841A-3373EB491219}" srcOrd="1" destOrd="0" parTransId="{1A0681E3-8425-4576-B6E5-6F4A513E9BDD}" sibTransId="{F1B441F7-4D69-428F-BE7D-7FB5E40B3FA3}"/>
    <dgm:cxn modelId="{0648A7FE-4A91-4B17-B5F3-E940CB6A1CD1}" srcId="{BD394B95-E56B-452B-BE07-DDD9B09A12EE}" destId="{C92BE4AB-932E-45FD-AB2A-0DAE116B502B}" srcOrd="2" destOrd="0" parTransId="{8CC6D3BC-3158-4A23-BC16-861F36D8CDD9}" sibTransId="{C632B90E-A8C9-466D-A9D4-5C397FCE219D}"/>
    <dgm:cxn modelId="{D3C9FF9D-9754-4695-AB90-D3A4C979B277}" type="presParOf" srcId="{7D1FBC1B-1EA6-4466-BC32-A18DF4BDB192}" destId="{26A85ADF-B6FE-4CA8-8A72-54D9D51C9AD0}" srcOrd="0" destOrd="0" presId="urn:microsoft.com/office/officeart/2016/7/layout/LinearArrowProcessNumbered"/>
    <dgm:cxn modelId="{366F5095-6DC8-46FA-9B77-EB38A5FDDFBE}" type="presParOf" srcId="{26A85ADF-B6FE-4CA8-8A72-54D9D51C9AD0}" destId="{FCCA9E44-EDD1-4A12-929C-62A5EADB2B36}" srcOrd="0" destOrd="0" presId="urn:microsoft.com/office/officeart/2016/7/layout/LinearArrowProcessNumbered"/>
    <dgm:cxn modelId="{BF835225-686D-4EA4-A130-496829989BA8}" type="presParOf" srcId="{26A85ADF-B6FE-4CA8-8A72-54D9D51C9AD0}" destId="{FCEB78D8-9ED3-4B91-9D87-7018FECC42D0}" srcOrd="1" destOrd="0" presId="urn:microsoft.com/office/officeart/2016/7/layout/LinearArrowProcessNumbered"/>
    <dgm:cxn modelId="{53204DE5-63D1-4CC8-B5C8-802161257CB9}" type="presParOf" srcId="{FCEB78D8-9ED3-4B91-9D87-7018FECC42D0}" destId="{AF59A912-1992-408F-A944-259C7FE39935}" srcOrd="0" destOrd="0" presId="urn:microsoft.com/office/officeart/2016/7/layout/LinearArrowProcessNumbered"/>
    <dgm:cxn modelId="{0DC33719-F1BE-4261-87B2-993375C96DBB}" type="presParOf" srcId="{FCEB78D8-9ED3-4B91-9D87-7018FECC42D0}" destId="{2672F655-6514-4FDF-97FB-F00416D01855}" srcOrd="1" destOrd="0" presId="urn:microsoft.com/office/officeart/2016/7/layout/LinearArrowProcessNumbered"/>
    <dgm:cxn modelId="{8291A758-F712-4966-A557-9E4B9B52C1E2}" type="presParOf" srcId="{FCEB78D8-9ED3-4B91-9D87-7018FECC42D0}" destId="{BBAE8F4E-8CBD-4382-A3AB-2F904F0A1995}" srcOrd="2" destOrd="0" presId="urn:microsoft.com/office/officeart/2016/7/layout/LinearArrowProcessNumbered"/>
    <dgm:cxn modelId="{E8FF27F3-3948-42E5-8E65-FE81C594AE33}" type="presParOf" srcId="{FCEB78D8-9ED3-4B91-9D87-7018FECC42D0}" destId="{EC0DC4E9-C8E2-473C-9EAF-5AD1C9E37194}" srcOrd="3" destOrd="0" presId="urn:microsoft.com/office/officeart/2016/7/layout/LinearArrowProcessNumbered"/>
    <dgm:cxn modelId="{BE94B225-19F1-4EDD-A90B-3DBC72738A41}" type="presParOf" srcId="{26A85ADF-B6FE-4CA8-8A72-54D9D51C9AD0}" destId="{BDBFD23B-4FED-4A3B-82FC-0569CE63B600}" srcOrd="2" destOrd="0" presId="urn:microsoft.com/office/officeart/2016/7/layout/LinearArrowProcessNumbered"/>
    <dgm:cxn modelId="{631D5AD7-0C55-4A43-9F64-CE31DB2E9F72}" type="presParOf" srcId="{7D1FBC1B-1EA6-4466-BC32-A18DF4BDB192}" destId="{F04CA34D-21D4-408F-A3DC-0D52FF4536DB}" srcOrd="1" destOrd="0" presId="urn:microsoft.com/office/officeart/2016/7/layout/LinearArrowProcessNumbered"/>
    <dgm:cxn modelId="{319FA2A0-8618-4437-BF80-47DA41B9A6A5}" type="presParOf" srcId="{7D1FBC1B-1EA6-4466-BC32-A18DF4BDB192}" destId="{CF053FC3-0076-400C-8220-767638F15756}" srcOrd="2" destOrd="0" presId="urn:microsoft.com/office/officeart/2016/7/layout/LinearArrowProcessNumbered"/>
    <dgm:cxn modelId="{0242F0AD-1212-44F7-B494-DB4C2CB058E4}" type="presParOf" srcId="{CF053FC3-0076-400C-8220-767638F15756}" destId="{4F1019D1-28DB-4382-BC1E-3C73C9DC9C5C}" srcOrd="0" destOrd="0" presId="urn:microsoft.com/office/officeart/2016/7/layout/LinearArrowProcessNumbered"/>
    <dgm:cxn modelId="{4344FE32-764B-4AAB-9373-F784500B2E56}" type="presParOf" srcId="{CF053FC3-0076-400C-8220-767638F15756}" destId="{5A4032BB-D8BA-436C-8551-F4C958526A68}" srcOrd="1" destOrd="0" presId="urn:microsoft.com/office/officeart/2016/7/layout/LinearArrowProcessNumbered"/>
    <dgm:cxn modelId="{69C3ECD5-74A2-4F2C-A93B-081062B6113F}" type="presParOf" srcId="{5A4032BB-D8BA-436C-8551-F4C958526A68}" destId="{A247609F-75FA-4920-B3E3-541162AB9D43}" srcOrd="0" destOrd="0" presId="urn:microsoft.com/office/officeart/2016/7/layout/LinearArrowProcessNumbered"/>
    <dgm:cxn modelId="{A661A9DA-9FB4-481C-8124-7ADF7EE43B2C}" type="presParOf" srcId="{5A4032BB-D8BA-436C-8551-F4C958526A68}" destId="{D70BEFF2-9E64-43DD-9B04-D635CEF040F5}" srcOrd="1" destOrd="0" presId="urn:microsoft.com/office/officeart/2016/7/layout/LinearArrowProcessNumbered"/>
    <dgm:cxn modelId="{764EC5EB-8B5B-4D4C-9987-D2D9AAADE5D5}" type="presParOf" srcId="{5A4032BB-D8BA-436C-8551-F4C958526A68}" destId="{B5C029DC-E7D0-4749-AD01-50CCD59EFCDC}" srcOrd="2" destOrd="0" presId="urn:microsoft.com/office/officeart/2016/7/layout/LinearArrowProcessNumbered"/>
    <dgm:cxn modelId="{5B72F63C-CC99-4AA2-BB2F-EFF84018E799}" type="presParOf" srcId="{5A4032BB-D8BA-436C-8551-F4C958526A68}" destId="{2B983385-89E1-42A4-B393-3A71CCB2377F}" srcOrd="3" destOrd="0" presId="urn:microsoft.com/office/officeart/2016/7/layout/LinearArrowProcessNumbered"/>
    <dgm:cxn modelId="{A2588E2C-BBBD-4BB3-A717-8DEDA393BE54}" type="presParOf" srcId="{CF053FC3-0076-400C-8220-767638F15756}" destId="{F4FC8EAC-A69A-44C1-A8EF-633DE5C13CEF}" srcOrd="2" destOrd="0" presId="urn:microsoft.com/office/officeart/2016/7/layout/LinearArrowProcessNumbered"/>
    <dgm:cxn modelId="{11EE5A34-8325-41BE-8AFD-9927963D05BE}" type="presParOf" srcId="{7D1FBC1B-1EA6-4466-BC32-A18DF4BDB192}" destId="{ADB1288F-BD48-4C58-A2FD-B4D7D882A61D}" srcOrd="3" destOrd="0" presId="urn:microsoft.com/office/officeart/2016/7/layout/LinearArrowProcessNumbered"/>
    <dgm:cxn modelId="{4875333C-2F91-4EE3-B7C7-71200F9F9EA7}" type="presParOf" srcId="{7D1FBC1B-1EA6-4466-BC32-A18DF4BDB192}" destId="{4956F43A-7B30-49C6-BA27-CC5EA3F18942}" srcOrd="4" destOrd="0" presId="urn:microsoft.com/office/officeart/2016/7/layout/LinearArrowProcessNumbered"/>
    <dgm:cxn modelId="{E68863DF-E33A-4815-81B1-E8DCB51E1679}" type="presParOf" srcId="{4956F43A-7B30-49C6-BA27-CC5EA3F18942}" destId="{87F60FFB-D796-478B-BBB5-FD2023554999}" srcOrd="0" destOrd="0" presId="urn:microsoft.com/office/officeart/2016/7/layout/LinearArrowProcessNumbered"/>
    <dgm:cxn modelId="{5FF70F2C-0368-4E7F-A9C9-25B54AF9EF3A}" type="presParOf" srcId="{4956F43A-7B30-49C6-BA27-CC5EA3F18942}" destId="{715BA375-674E-4043-934F-C51270472470}" srcOrd="1" destOrd="0" presId="urn:microsoft.com/office/officeart/2016/7/layout/LinearArrowProcessNumbered"/>
    <dgm:cxn modelId="{900D3443-EF5B-4A42-AE3A-EF7501CBB37E}" type="presParOf" srcId="{715BA375-674E-4043-934F-C51270472470}" destId="{C0057448-7BFA-4B15-860E-F4B3503FD389}" srcOrd="0" destOrd="0" presId="urn:microsoft.com/office/officeart/2016/7/layout/LinearArrowProcessNumbered"/>
    <dgm:cxn modelId="{7A38FA5C-7300-415A-AD39-1F7CE471D7F1}" type="presParOf" srcId="{715BA375-674E-4043-934F-C51270472470}" destId="{5E053BE0-5481-490A-BA03-234E0D2F0792}" srcOrd="1" destOrd="0" presId="urn:microsoft.com/office/officeart/2016/7/layout/LinearArrowProcessNumbered"/>
    <dgm:cxn modelId="{5EDC217D-5EFC-4D43-860A-1D65E2E479F9}" type="presParOf" srcId="{715BA375-674E-4043-934F-C51270472470}" destId="{D2FB2D2A-244F-4E8F-B648-D27018CA68EF}" srcOrd="2" destOrd="0" presId="urn:microsoft.com/office/officeart/2016/7/layout/LinearArrowProcessNumbered"/>
    <dgm:cxn modelId="{588B51AD-B953-4210-B94D-AAE27B93B114}" type="presParOf" srcId="{715BA375-674E-4043-934F-C51270472470}" destId="{BDF05744-4757-4BE5-8E29-6FF244370A1C}" srcOrd="3" destOrd="0" presId="urn:microsoft.com/office/officeart/2016/7/layout/LinearArrowProcessNumbered"/>
    <dgm:cxn modelId="{F720CB8D-19D5-4EC2-9493-6E6237F947CD}" type="presParOf" srcId="{4956F43A-7B30-49C6-BA27-CC5EA3F18942}" destId="{173F1077-DD49-4515-AB16-92C30FB46999}" srcOrd="2" destOrd="0" presId="urn:microsoft.com/office/officeart/2016/7/layout/LinearArrowProcessNumbered"/>
    <dgm:cxn modelId="{4C296470-1036-4BD7-9463-FAE38E761F94}" type="presParOf" srcId="{7D1FBC1B-1EA6-4466-BC32-A18DF4BDB192}" destId="{9262109F-6212-4E91-A5DD-30CE187A6A5D}" srcOrd="5" destOrd="0" presId="urn:microsoft.com/office/officeart/2016/7/layout/LinearArrowProcessNumbered"/>
    <dgm:cxn modelId="{C35256CE-465C-4CE0-A37F-5DFF1DBC9067}" type="presParOf" srcId="{7D1FBC1B-1EA6-4466-BC32-A18DF4BDB192}" destId="{880A70A3-71F6-41E7-B992-E51FE6C209A0}" srcOrd="6" destOrd="0" presId="urn:microsoft.com/office/officeart/2016/7/layout/LinearArrowProcessNumbered"/>
    <dgm:cxn modelId="{C4DE888C-3CE5-49C6-AAC1-7756BB9CABE0}" type="presParOf" srcId="{880A70A3-71F6-41E7-B992-E51FE6C209A0}" destId="{A6D7A5C1-AB5B-4F38-BE84-4EB55BEA2C38}" srcOrd="0" destOrd="0" presId="urn:microsoft.com/office/officeart/2016/7/layout/LinearArrowProcessNumbered"/>
    <dgm:cxn modelId="{E2F8A8FB-B9D1-4FC3-972F-E9CB5166E38C}" type="presParOf" srcId="{880A70A3-71F6-41E7-B992-E51FE6C209A0}" destId="{BCBFD9AC-0753-4A5C-A26C-CB3DDD6442E9}" srcOrd="1" destOrd="0" presId="urn:microsoft.com/office/officeart/2016/7/layout/LinearArrowProcessNumbered"/>
    <dgm:cxn modelId="{CC0C27CC-850F-4C30-87DC-DD63E80683F6}" type="presParOf" srcId="{BCBFD9AC-0753-4A5C-A26C-CB3DDD6442E9}" destId="{50853FF4-CCB9-49D7-A71A-F2A62D555389}" srcOrd="0" destOrd="0" presId="urn:microsoft.com/office/officeart/2016/7/layout/LinearArrowProcessNumbered"/>
    <dgm:cxn modelId="{FF5B3CCF-8865-487D-9345-04CAF9865268}" type="presParOf" srcId="{BCBFD9AC-0753-4A5C-A26C-CB3DDD6442E9}" destId="{8DE275BC-0AAF-4E35-B453-C941A9AC1CB3}" srcOrd="1" destOrd="0" presId="urn:microsoft.com/office/officeart/2016/7/layout/LinearArrowProcessNumbered"/>
    <dgm:cxn modelId="{10B80CDE-6294-400B-A0C4-20E135910C93}" type="presParOf" srcId="{BCBFD9AC-0753-4A5C-A26C-CB3DDD6442E9}" destId="{BC5F7C2D-9646-415A-ADA1-4AE432CE8B8B}" srcOrd="2" destOrd="0" presId="urn:microsoft.com/office/officeart/2016/7/layout/LinearArrowProcessNumbered"/>
    <dgm:cxn modelId="{72BB1A19-C7C2-4874-88B5-EA155E3121E9}" type="presParOf" srcId="{BCBFD9AC-0753-4A5C-A26C-CB3DDD6442E9}" destId="{B3E47106-CF03-4441-87AB-C5335039C629}" srcOrd="3" destOrd="0" presId="urn:microsoft.com/office/officeart/2016/7/layout/LinearArrowProcessNumbered"/>
    <dgm:cxn modelId="{E61B012B-2D53-45F9-AAF3-F41DCB7CFFCB}" type="presParOf" srcId="{880A70A3-71F6-41E7-B992-E51FE6C209A0}" destId="{70C02BAD-848A-4A1F-BFB7-6D8ECDF73061}"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2C586-A3B0-44EB-939F-DC8B8E2727CF}">
      <dsp:nvSpPr>
        <dsp:cNvPr id="0" name=""/>
        <dsp:cNvSpPr/>
      </dsp:nvSpPr>
      <dsp:spPr>
        <a:xfrm>
          <a:off x="0" y="1820"/>
          <a:ext cx="10820400" cy="106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EFFC5-532F-4DD0-A8F3-CCEB0A68DE03}">
      <dsp:nvSpPr>
        <dsp:cNvPr id="0" name=""/>
        <dsp:cNvSpPr/>
      </dsp:nvSpPr>
      <dsp:spPr>
        <a:xfrm>
          <a:off x="323618" y="242528"/>
          <a:ext cx="588397" cy="588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A5A51B-3F48-4535-BB34-F0A30C6B5CCF}">
      <dsp:nvSpPr>
        <dsp:cNvPr id="0" name=""/>
        <dsp:cNvSpPr/>
      </dsp:nvSpPr>
      <dsp:spPr>
        <a:xfrm>
          <a:off x="1235634" y="1820"/>
          <a:ext cx="9190261" cy="106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22" tIns="113222" rIns="113222" bIns="113222" numCol="1" spcCol="1270" anchor="ctr" anchorCtr="0">
          <a:noAutofit/>
        </a:bodyPr>
        <a:lstStyle/>
        <a:p>
          <a:pPr marL="0" lvl="0" indent="0" algn="l" defTabSz="1244600">
            <a:lnSpc>
              <a:spcPct val="90000"/>
            </a:lnSpc>
            <a:spcBef>
              <a:spcPct val="0"/>
            </a:spcBef>
            <a:spcAft>
              <a:spcPct val="35000"/>
            </a:spcAft>
            <a:buNone/>
          </a:pPr>
          <a:r>
            <a:rPr lang="en-US" sz="2800" kern="1200" dirty="0"/>
            <a:t>Legal Representation changes lives.</a:t>
          </a:r>
        </a:p>
      </dsp:txBody>
      <dsp:txXfrm>
        <a:off x="1235634" y="1820"/>
        <a:ext cx="9190261" cy="1069813"/>
      </dsp:txXfrm>
    </dsp:sp>
    <dsp:sp modelId="{F6E74B0F-B30C-4E40-803F-2ED942C44A21}">
      <dsp:nvSpPr>
        <dsp:cNvPr id="0" name=""/>
        <dsp:cNvSpPr/>
      </dsp:nvSpPr>
      <dsp:spPr>
        <a:xfrm>
          <a:off x="0" y="1216655"/>
          <a:ext cx="10820400" cy="106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98F79-41AE-492C-9978-D4F841E4AA0F}">
      <dsp:nvSpPr>
        <dsp:cNvPr id="0" name=""/>
        <dsp:cNvSpPr/>
      </dsp:nvSpPr>
      <dsp:spPr>
        <a:xfrm>
          <a:off x="323618" y="1470832"/>
          <a:ext cx="588397" cy="588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EEEC1-8C86-4B37-B9ED-E41133C7EB18}">
      <dsp:nvSpPr>
        <dsp:cNvPr id="0" name=""/>
        <dsp:cNvSpPr/>
      </dsp:nvSpPr>
      <dsp:spPr>
        <a:xfrm>
          <a:off x="1235634" y="1230124"/>
          <a:ext cx="9190261" cy="106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22" tIns="113222" rIns="113222" bIns="113222" numCol="1" spcCol="1270" anchor="ctr" anchorCtr="0">
          <a:noAutofit/>
        </a:bodyPr>
        <a:lstStyle/>
        <a:p>
          <a:pPr marL="0" lvl="0" indent="0" algn="l" defTabSz="889000">
            <a:lnSpc>
              <a:spcPct val="90000"/>
            </a:lnSpc>
            <a:spcBef>
              <a:spcPct val="0"/>
            </a:spcBef>
            <a:spcAft>
              <a:spcPct val="35000"/>
            </a:spcAft>
            <a:buNone/>
          </a:pPr>
          <a:r>
            <a:rPr lang="en-US" sz="2000" kern="1200" dirty="0"/>
            <a:t>Individuals who cannot afford an attorney or access critical information are unlikely to prevail in complex court systems designed for those with legal representation. But with you by their side, clients win. And we all win when the result is safer and more secure lives for members of our communities.</a:t>
          </a:r>
        </a:p>
      </dsp:txBody>
      <dsp:txXfrm>
        <a:off x="1235634" y="1230124"/>
        <a:ext cx="9190261" cy="1069813"/>
      </dsp:txXfrm>
    </dsp:sp>
    <dsp:sp modelId="{A6AD06A5-12BB-422D-97C0-ADDD9222499D}">
      <dsp:nvSpPr>
        <dsp:cNvPr id="0" name=""/>
        <dsp:cNvSpPr/>
      </dsp:nvSpPr>
      <dsp:spPr>
        <a:xfrm>
          <a:off x="0" y="2458428"/>
          <a:ext cx="10820400" cy="106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4F56C-A4B5-448B-8528-096A7CA8D401}">
      <dsp:nvSpPr>
        <dsp:cNvPr id="0" name=""/>
        <dsp:cNvSpPr/>
      </dsp:nvSpPr>
      <dsp:spPr>
        <a:xfrm>
          <a:off x="323618" y="2699136"/>
          <a:ext cx="588397" cy="588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5CB6DB-AB04-4BED-B92C-8F3FA408B6EB}">
      <dsp:nvSpPr>
        <dsp:cNvPr id="0" name=""/>
        <dsp:cNvSpPr/>
      </dsp:nvSpPr>
      <dsp:spPr>
        <a:xfrm>
          <a:off x="1235634" y="2458428"/>
          <a:ext cx="9190261" cy="106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22" tIns="113222" rIns="113222" bIns="113222" numCol="1" spcCol="1270" anchor="ctr" anchorCtr="0">
          <a:noAutofit/>
        </a:bodyPr>
        <a:lstStyle/>
        <a:p>
          <a:pPr marL="0" lvl="0" indent="0" algn="l" defTabSz="889000">
            <a:lnSpc>
              <a:spcPct val="90000"/>
            </a:lnSpc>
            <a:spcBef>
              <a:spcPct val="0"/>
            </a:spcBef>
            <a:spcAft>
              <a:spcPct val="35000"/>
            </a:spcAft>
            <a:buNone/>
          </a:pPr>
          <a:r>
            <a:rPr lang="en-US" sz="2000" kern="1200" dirty="0"/>
            <a:t>AppalReD Legal Aid’s Pro Bono program helps meet the tremendous need for civil legal help in eastern and south-central Kentucky.</a:t>
          </a:r>
        </a:p>
      </dsp:txBody>
      <dsp:txXfrm>
        <a:off x="1235634" y="2458428"/>
        <a:ext cx="9190261" cy="106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7D542-2804-48F5-80E8-4517B55713FC}">
      <dsp:nvSpPr>
        <dsp:cNvPr id="0" name=""/>
        <dsp:cNvSpPr/>
      </dsp:nvSpPr>
      <dsp:spPr>
        <a:xfrm>
          <a:off x="264008" y="102390"/>
          <a:ext cx="1362585" cy="13625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B2073-057B-4FA9-8F06-AD8B12EE1590}">
      <dsp:nvSpPr>
        <dsp:cNvPr id="0" name=""/>
        <dsp:cNvSpPr/>
      </dsp:nvSpPr>
      <dsp:spPr>
        <a:xfrm>
          <a:off x="550151" y="388533"/>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27E27F-B59B-4267-87DB-E42D7B22F07C}">
      <dsp:nvSpPr>
        <dsp:cNvPr id="0" name=""/>
        <dsp:cNvSpPr/>
      </dsp:nvSpPr>
      <dsp:spPr>
        <a:xfrm>
          <a:off x="1918575"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Support: AppalReD provides training, mentoring, and co-counseling opportunities for volunteer attorneys.</a:t>
          </a:r>
        </a:p>
      </dsp:txBody>
      <dsp:txXfrm>
        <a:off x="1918575" y="102390"/>
        <a:ext cx="3211807" cy="1362585"/>
      </dsp:txXfrm>
    </dsp:sp>
    <dsp:sp modelId="{492953A3-781E-4E21-ABF0-A040DD9C58A8}">
      <dsp:nvSpPr>
        <dsp:cNvPr id="0" name=""/>
        <dsp:cNvSpPr/>
      </dsp:nvSpPr>
      <dsp:spPr>
        <a:xfrm>
          <a:off x="5690016" y="102390"/>
          <a:ext cx="1362585" cy="13625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5D946-25AE-41FB-98A9-9647E37D7DB8}">
      <dsp:nvSpPr>
        <dsp:cNvPr id="0" name=""/>
        <dsp:cNvSpPr/>
      </dsp:nvSpPr>
      <dsp:spPr>
        <a:xfrm>
          <a:off x="5976159" y="388533"/>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E7A65D-D2A6-40F0-98CF-8C069C158202}">
      <dsp:nvSpPr>
        <dsp:cNvPr id="0" name=""/>
        <dsp:cNvSpPr/>
      </dsp:nvSpPr>
      <dsp:spPr>
        <a:xfrm>
          <a:off x="7344584"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Coverage: AppalReD Legal Aid’s malpractice insurance covers the activities of our volunteer attorneys.</a:t>
          </a:r>
        </a:p>
      </dsp:txBody>
      <dsp:txXfrm>
        <a:off x="7344584" y="102390"/>
        <a:ext cx="3211807" cy="1362585"/>
      </dsp:txXfrm>
    </dsp:sp>
    <dsp:sp modelId="{8E38684D-E870-4499-B8A5-B202F51647D2}">
      <dsp:nvSpPr>
        <dsp:cNvPr id="0" name=""/>
        <dsp:cNvSpPr/>
      </dsp:nvSpPr>
      <dsp:spPr>
        <a:xfrm>
          <a:off x="264008" y="2065086"/>
          <a:ext cx="1362585" cy="13625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4906E-1FC5-4F64-9EF7-A77B687287B1}">
      <dsp:nvSpPr>
        <dsp:cNvPr id="0" name=""/>
        <dsp:cNvSpPr/>
      </dsp:nvSpPr>
      <dsp:spPr>
        <a:xfrm>
          <a:off x="550151" y="2351229"/>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4524D7-EE73-45B5-8266-3482E441CA63}">
      <dsp:nvSpPr>
        <dsp:cNvPr id="0" name=""/>
        <dsp:cNvSpPr/>
      </dsp:nvSpPr>
      <dsp:spPr>
        <a:xfrm>
          <a:off x="1918575"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Meeting Space: AppalReD Legal Aid’s six offices can provide space to meet with clients.</a:t>
          </a:r>
        </a:p>
      </dsp:txBody>
      <dsp:txXfrm>
        <a:off x="1918575" y="2065086"/>
        <a:ext cx="3211807" cy="1362585"/>
      </dsp:txXfrm>
    </dsp:sp>
    <dsp:sp modelId="{9263EEA1-049D-486C-B66F-A446E26C5311}">
      <dsp:nvSpPr>
        <dsp:cNvPr id="0" name=""/>
        <dsp:cNvSpPr/>
      </dsp:nvSpPr>
      <dsp:spPr>
        <a:xfrm>
          <a:off x="5690016" y="2065086"/>
          <a:ext cx="1362585" cy="13625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FD7A7-8E6F-433C-85BA-FD5B8F53C955}">
      <dsp:nvSpPr>
        <dsp:cNvPr id="0" name=""/>
        <dsp:cNvSpPr/>
      </dsp:nvSpPr>
      <dsp:spPr>
        <a:xfrm>
          <a:off x="5976159" y="2351229"/>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EDDF27-FD7A-4A5B-B951-1D05F7089645}">
      <dsp:nvSpPr>
        <dsp:cNvPr id="0" name=""/>
        <dsp:cNvSpPr/>
      </dsp:nvSpPr>
      <dsp:spPr>
        <a:xfrm>
          <a:off x="7344584"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Fees: “Low Bono” or Private Attorney Involvement contracts are available! Volunteer attorneys receive the maximum fee to assist.</a:t>
          </a:r>
        </a:p>
      </dsp:txBody>
      <dsp:txXfrm>
        <a:off x="7344584" y="2065086"/>
        <a:ext cx="3211807" cy="136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9A912-1992-408F-A944-259C7FE39935}">
      <dsp:nvSpPr>
        <dsp:cNvPr id="0" name=""/>
        <dsp:cNvSpPr/>
      </dsp:nvSpPr>
      <dsp:spPr>
        <a:xfrm>
          <a:off x="1354241" y="1128826"/>
          <a:ext cx="1082040"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72F655-6514-4FDF-97FB-F00416D01855}">
      <dsp:nvSpPr>
        <dsp:cNvPr id="0" name=""/>
        <dsp:cNvSpPr/>
      </dsp:nvSpPr>
      <dsp:spPr>
        <a:xfrm>
          <a:off x="2501203" y="1037971"/>
          <a:ext cx="124434" cy="233719"/>
        </a:xfrm>
        <a:prstGeom prst="chevron">
          <a:avLst>
            <a:gd name="adj" fmla="val 90000"/>
          </a:avLst>
        </a:prstGeom>
        <a:solidFill>
          <a:schemeClr val="accent2">
            <a:tint val="40000"/>
            <a:alpha val="90000"/>
            <a:hueOff val="135696"/>
            <a:satOff val="-2523"/>
            <a:lumOff val="-117"/>
            <a:alphaOff val="0"/>
          </a:schemeClr>
        </a:solidFill>
        <a:ln w="12700" cap="flat" cmpd="sng" algn="ctr">
          <a:solidFill>
            <a:schemeClr val="accent2">
              <a:tint val="40000"/>
              <a:alpha val="90000"/>
              <a:hueOff val="135696"/>
              <a:satOff val="-2523"/>
              <a:lumOff val="-117"/>
              <a:alphaOff val="0"/>
            </a:schemeClr>
          </a:solidFill>
          <a:prstDash val="solid"/>
        </a:ln>
        <a:effectLst/>
      </dsp:spPr>
      <dsp:style>
        <a:lnRef idx="2">
          <a:scrgbClr r="0" g="0" b="0"/>
        </a:lnRef>
        <a:fillRef idx="1">
          <a:scrgbClr r="0" g="0" b="0"/>
        </a:fillRef>
        <a:effectRef idx="0">
          <a:scrgbClr r="0" g="0" b="0"/>
        </a:effectRef>
        <a:fontRef idx="minor"/>
      </dsp:style>
    </dsp:sp>
    <dsp:sp modelId="{BBAE8F4E-8CBD-4382-A3AB-2F904F0A1995}">
      <dsp:nvSpPr>
        <dsp:cNvPr id="0" name=""/>
        <dsp:cNvSpPr/>
      </dsp:nvSpPr>
      <dsp:spPr>
        <a:xfrm>
          <a:off x="652562" y="562438"/>
          <a:ext cx="1132848" cy="113284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1" tIns="43961" rIns="43961" bIns="43961" numCol="1" spcCol="1270" anchor="ctr" anchorCtr="0">
          <a:noAutofit/>
        </a:bodyPr>
        <a:lstStyle/>
        <a:p>
          <a:pPr marL="0" lvl="0" indent="0" algn="ctr" defTabSz="2222500">
            <a:lnSpc>
              <a:spcPct val="90000"/>
            </a:lnSpc>
            <a:spcBef>
              <a:spcPct val="0"/>
            </a:spcBef>
            <a:spcAft>
              <a:spcPct val="35000"/>
            </a:spcAft>
            <a:buNone/>
          </a:pPr>
          <a:r>
            <a:rPr lang="en-US" sz="5000" kern="1200"/>
            <a:t>1</a:t>
          </a:r>
        </a:p>
      </dsp:txBody>
      <dsp:txXfrm>
        <a:off x="818464" y="728340"/>
        <a:ext cx="801044" cy="801044"/>
      </dsp:txXfrm>
    </dsp:sp>
    <dsp:sp modelId="{BDBFD23B-4FED-4A3B-82FC-0569CE63B600}">
      <dsp:nvSpPr>
        <dsp:cNvPr id="0" name=""/>
        <dsp:cNvSpPr/>
      </dsp:nvSpPr>
      <dsp:spPr>
        <a:xfrm>
          <a:off x="1691" y="1860886"/>
          <a:ext cx="2481474" cy="3501225"/>
        </a:xfrm>
        <a:prstGeom prst="upArrowCallout">
          <a:avLst>
            <a:gd name="adj1" fmla="val 50000"/>
            <a:gd name="adj2" fmla="val 20000"/>
            <a:gd name="adj3" fmla="val 20000"/>
            <a:gd name="adj4" fmla="val 100000"/>
          </a:avLst>
        </a:prstGeom>
        <a:solidFill>
          <a:schemeClr val="accent2">
            <a:tint val="40000"/>
            <a:alpha val="90000"/>
            <a:hueOff val="271393"/>
            <a:satOff val="-5045"/>
            <a:lumOff val="-235"/>
            <a:alphaOff val="0"/>
          </a:schemeClr>
        </a:solidFill>
        <a:ln w="12700" cap="flat" cmpd="sng" algn="ctr">
          <a:solidFill>
            <a:schemeClr val="accent2">
              <a:tint val="40000"/>
              <a:alpha val="90000"/>
              <a:hueOff val="271393"/>
              <a:satOff val="-5045"/>
              <a:lumOff val="-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5741" tIns="165100" rIns="195741" bIns="165100" numCol="1" spcCol="1270" anchor="t" anchorCtr="0">
          <a:noAutofit/>
        </a:bodyPr>
        <a:lstStyle/>
        <a:p>
          <a:pPr marL="0" lvl="0" indent="0" algn="ctr" defTabSz="711200">
            <a:lnSpc>
              <a:spcPct val="90000"/>
            </a:lnSpc>
            <a:spcBef>
              <a:spcPct val="0"/>
            </a:spcBef>
            <a:spcAft>
              <a:spcPct val="35000"/>
            </a:spcAft>
            <a:buNone/>
          </a:pPr>
          <a:r>
            <a:rPr lang="en-US" sz="1600" kern="1200" dirty="0"/>
            <a:t>Pro Bono Case Referrals</a:t>
          </a:r>
        </a:p>
        <a:p>
          <a:pPr marL="0" lvl="0" indent="0" algn="l" defTabSz="711200">
            <a:lnSpc>
              <a:spcPct val="90000"/>
            </a:lnSpc>
            <a:spcBef>
              <a:spcPct val="0"/>
            </a:spcBef>
            <a:spcAft>
              <a:spcPct val="35000"/>
            </a:spcAft>
            <a:buNone/>
          </a:pPr>
          <a:r>
            <a:rPr lang="en-US" sz="1600" kern="1200" dirty="0"/>
            <a:t>We can send you case referrals for pro bono representation in the following areas:</a:t>
          </a:r>
        </a:p>
        <a:p>
          <a:pPr marL="0" lvl="0" indent="0" algn="l" defTabSz="711200">
            <a:lnSpc>
              <a:spcPct val="90000"/>
            </a:lnSpc>
            <a:spcBef>
              <a:spcPct val="0"/>
            </a:spcBef>
            <a:spcAft>
              <a:spcPct val="35000"/>
            </a:spcAft>
            <a:buNone/>
          </a:pPr>
          <a:r>
            <a:rPr lang="en-US" sz="1600" kern="1200" dirty="0"/>
            <a:t>family law, bankruptcies, collection cases, and evictions.</a:t>
          </a:r>
        </a:p>
      </dsp:txBody>
      <dsp:txXfrm>
        <a:off x="1691" y="2357181"/>
        <a:ext cx="2481474" cy="3004930"/>
      </dsp:txXfrm>
    </dsp:sp>
    <dsp:sp modelId="{A247609F-75FA-4920-B3E3-541162AB9D43}">
      <dsp:nvSpPr>
        <dsp:cNvPr id="0" name=""/>
        <dsp:cNvSpPr/>
      </dsp:nvSpPr>
      <dsp:spPr>
        <a:xfrm>
          <a:off x="2758884" y="1128826"/>
          <a:ext cx="2417947" cy="71"/>
        </a:xfrm>
        <a:prstGeom prst="rect">
          <a:avLst/>
        </a:prstGeom>
        <a:solidFill>
          <a:schemeClr val="accent2">
            <a:tint val="40000"/>
            <a:alpha val="90000"/>
            <a:hueOff val="407089"/>
            <a:satOff val="-7568"/>
            <a:lumOff val="-352"/>
            <a:alphaOff val="0"/>
          </a:schemeClr>
        </a:solidFill>
        <a:ln w="12700" cap="flat" cmpd="sng" algn="ctr">
          <a:solidFill>
            <a:schemeClr val="accent2">
              <a:tint val="40000"/>
              <a:alpha val="90000"/>
              <a:hueOff val="407089"/>
              <a:satOff val="-7568"/>
              <a:lumOff val="-352"/>
              <a:alphaOff val="0"/>
            </a:schemeClr>
          </a:solidFill>
          <a:prstDash val="solid"/>
        </a:ln>
        <a:effectLst/>
      </dsp:spPr>
      <dsp:style>
        <a:lnRef idx="2">
          <a:scrgbClr r="0" g="0" b="0"/>
        </a:lnRef>
        <a:fillRef idx="1">
          <a:scrgbClr r="0" g="0" b="0"/>
        </a:fillRef>
        <a:effectRef idx="0">
          <a:scrgbClr r="0" g="0" b="0"/>
        </a:effectRef>
        <a:fontRef idx="minor"/>
      </dsp:style>
    </dsp:sp>
    <dsp:sp modelId="{D70BEFF2-9E64-43DD-9B04-D635CEF040F5}">
      <dsp:nvSpPr>
        <dsp:cNvPr id="0" name=""/>
        <dsp:cNvSpPr/>
      </dsp:nvSpPr>
      <dsp:spPr>
        <a:xfrm>
          <a:off x="5241310" y="1037971"/>
          <a:ext cx="123583" cy="233720"/>
        </a:xfrm>
        <a:prstGeom prst="chevron">
          <a:avLst>
            <a:gd name="adj" fmla="val 90000"/>
          </a:avLst>
        </a:prstGeom>
        <a:solidFill>
          <a:schemeClr val="accent2">
            <a:tint val="40000"/>
            <a:alpha val="90000"/>
            <a:hueOff val="542785"/>
            <a:satOff val="-10091"/>
            <a:lumOff val="-469"/>
            <a:alphaOff val="0"/>
          </a:schemeClr>
        </a:solidFill>
        <a:ln w="12700" cap="flat" cmpd="sng" algn="ctr">
          <a:solidFill>
            <a:schemeClr val="accent2">
              <a:tint val="40000"/>
              <a:alpha val="90000"/>
              <a:hueOff val="542785"/>
              <a:satOff val="-10091"/>
              <a:lumOff val="-469"/>
              <a:alphaOff val="0"/>
            </a:schemeClr>
          </a:solidFill>
          <a:prstDash val="solid"/>
        </a:ln>
        <a:effectLst/>
      </dsp:spPr>
      <dsp:style>
        <a:lnRef idx="2">
          <a:scrgbClr r="0" g="0" b="0"/>
        </a:lnRef>
        <a:fillRef idx="1">
          <a:scrgbClr r="0" g="0" b="0"/>
        </a:fillRef>
        <a:effectRef idx="0">
          <a:scrgbClr r="0" g="0" b="0"/>
        </a:effectRef>
        <a:fontRef idx="minor"/>
      </dsp:style>
    </dsp:sp>
    <dsp:sp modelId="{B5C029DC-E7D0-4749-AD01-50CCD59EFCDC}">
      <dsp:nvSpPr>
        <dsp:cNvPr id="0" name=""/>
        <dsp:cNvSpPr/>
      </dsp:nvSpPr>
      <dsp:spPr>
        <a:xfrm>
          <a:off x="3401434" y="562438"/>
          <a:ext cx="1132848" cy="1132848"/>
        </a:xfrm>
        <a:prstGeom prst="ellips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1" tIns="43961" rIns="43961" bIns="43961" numCol="1" spcCol="1270" anchor="ctr" anchorCtr="0">
          <a:noAutofit/>
        </a:bodyPr>
        <a:lstStyle/>
        <a:p>
          <a:pPr marL="0" lvl="0" indent="0" algn="ctr" defTabSz="2222500">
            <a:lnSpc>
              <a:spcPct val="90000"/>
            </a:lnSpc>
            <a:spcBef>
              <a:spcPct val="0"/>
            </a:spcBef>
            <a:spcAft>
              <a:spcPct val="35000"/>
            </a:spcAft>
            <a:buNone/>
          </a:pPr>
          <a:r>
            <a:rPr lang="en-US" sz="5000" kern="1200"/>
            <a:t>2</a:t>
          </a:r>
        </a:p>
      </dsp:txBody>
      <dsp:txXfrm>
        <a:off x="3567336" y="728340"/>
        <a:ext cx="801044" cy="801044"/>
      </dsp:txXfrm>
    </dsp:sp>
    <dsp:sp modelId="{F4FC8EAC-A69A-44C1-A8EF-633DE5C13CEF}">
      <dsp:nvSpPr>
        <dsp:cNvPr id="0" name=""/>
        <dsp:cNvSpPr/>
      </dsp:nvSpPr>
      <dsp:spPr>
        <a:xfrm>
          <a:off x="2758884" y="1860886"/>
          <a:ext cx="2417947" cy="3501225"/>
        </a:xfrm>
        <a:prstGeom prst="upArrowCallout">
          <a:avLst>
            <a:gd name="adj1" fmla="val 50000"/>
            <a:gd name="adj2" fmla="val 20000"/>
            <a:gd name="adj3" fmla="val 20000"/>
            <a:gd name="adj4" fmla="val 100000"/>
          </a:avLst>
        </a:prstGeom>
        <a:solidFill>
          <a:schemeClr val="accent2">
            <a:tint val="40000"/>
            <a:alpha val="90000"/>
            <a:hueOff val="678481"/>
            <a:satOff val="-12614"/>
            <a:lumOff val="-586"/>
            <a:alphaOff val="0"/>
          </a:schemeClr>
        </a:solidFill>
        <a:ln w="12700" cap="flat" cmpd="sng" algn="ctr">
          <a:solidFill>
            <a:schemeClr val="accent2">
              <a:tint val="40000"/>
              <a:alpha val="90000"/>
              <a:hueOff val="678481"/>
              <a:satOff val="-12614"/>
              <a:lumOff val="-5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730" tIns="165100" rIns="190730" bIns="165100" numCol="1" spcCol="1270" anchor="t" anchorCtr="0">
          <a:noAutofit/>
        </a:bodyPr>
        <a:lstStyle/>
        <a:p>
          <a:pPr marL="0" lvl="0" indent="0" algn="ctr" defTabSz="800100">
            <a:lnSpc>
              <a:spcPct val="90000"/>
            </a:lnSpc>
            <a:spcBef>
              <a:spcPct val="0"/>
            </a:spcBef>
            <a:spcAft>
              <a:spcPct val="35000"/>
            </a:spcAft>
            <a:buNone/>
          </a:pPr>
          <a:r>
            <a:rPr lang="en-US" sz="1800" kern="1200" dirty="0"/>
            <a:t>Low-Income Taxpayer Clinic</a:t>
          </a:r>
        </a:p>
        <a:p>
          <a:pPr marL="0" lvl="0" indent="0" algn="l" defTabSz="800100">
            <a:lnSpc>
              <a:spcPct val="90000"/>
            </a:lnSpc>
            <a:spcBef>
              <a:spcPct val="0"/>
            </a:spcBef>
            <a:spcAft>
              <a:spcPct val="35000"/>
            </a:spcAft>
            <a:buNone/>
          </a:pPr>
          <a:r>
            <a:rPr lang="en-US" sz="1800" kern="1200" dirty="0"/>
            <a:t>You can volunteer to provide pro bono help to clients with IRS tax issues.</a:t>
          </a:r>
        </a:p>
      </dsp:txBody>
      <dsp:txXfrm>
        <a:off x="2758884" y="2344475"/>
        <a:ext cx="2417947" cy="3017636"/>
      </dsp:txXfrm>
    </dsp:sp>
    <dsp:sp modelId="{C0057448-7BFA-4B15-860E-F4B3503FD389}">
      <dsp:nvSpPr>
        <dsp:cNvPr id="0" name=""/>
        <dsp:cNvSpPr/>
      </dsp:nvSpPr>
      <dsp:spPr>
        <a:xfrm>
          <a:off x="5445492" y="1128826"/>
          <a:ext cx="2417947" cy="72"/>
        </a:xfrm>
        <a:prstGeom prst="rect">
          <a:avLst/>
        </a:prstGeom>
        <a:solidFill>
          <a:schemeClr val="accent2">
            <a:tint val="40000"/>
            <a:alpha val="90000"/>
            <a:hueOff val="814178"/>
            <a:satOff val="-15136"/>
            <a:lumOff val="-704"/>
            <a:alphaOff val="0"/>
          </a:schemeClr>
        </a:solidFill>
        <a:ln w="12700" cap="flat" cmpd="sng" algn="ctr">
          <a:solidFill>
            <a:schemeClr val="accent2">
              <a:tint val="40000"/>
              <a:alpha val="90000"/>
              <a:hueOff val="814178"/>
              <a:satOff val="-15136"/>
              <a:lumOff val="-704"/>
              <a:alphaOff val="0"/>
            </a:schemeClr>
          </a:solidFill>
          <a:prstDash val="solid"/>
        </a:ln>
        <a:effectLst/>
      </dsp:spPr>
      <dsp:style>
        <a:lnRef idx="2">
          <a:scrgbClr r="0" g="0" b="0"/>
        </a:lnRef>
        <a:fillRef idx="1">
          <a:scrgbClr r="0" g="0" b="0"/>
        </a:fillRef>
        <a:effectRef idx="0">
          <a:scrgbClr r="0" g="0" b="0"/>
        </a:effectRef>
        <a:fontRef idx="minor"/>
      </dsp:style>
    </dsp:sp>
    <dsp:sp modelId="{5E053BE0-5481-490A-BA03-234E0D2F0792}">
      <dsp:nvSpPr>
        <dsp:cNvPr id="0" name=""/>
        <dsp:cNvSpPr/>
      </dsp:nvSpPr>
      <dsp:spPr>
        <a:xfrm>
          <a:off x="7927918" y="1037971"/>
          <a:ext cx="123583" cy="233720"/>
        </a:xfrm>
        <a:prstGeom prst="chevron">
          <a:avLst>
            <a:gd name="adj" fmla="val 90000"/>
          </a:avLst>
        </a:prstGeom>
        <a:solidFill>
          <a:schemeClr val="accent2">
            <a:tint val="40000"/>
            <a:alpha val="90000"/>
            <a:hueOff val="949874"/>
            <a:satOff val="-17659"/>
            <a:lumOff val="-821"/>
            <a:alphaOff val="0"/>
          </a:schemeClr>
        </a:solidFill>
        <a:ln w="12700" cap="flat" cmpd="sng" algn="ctr">
          <a:solidFill>
            <a:schemeClr val="accent2">
              <a:tint val="40000"/>
              <a:alpha val="90000"/>
              <a:hueOff val="949874"/>
              <a:satOff val="-17659"/>
              <a:lumOff val="-821"/>
              <a:alphaOff val="0"/>
            </a:schemeClr>
          </a:solidFill>
          <a:prstDash val="solid"/>
        </a:ln>
        <a:effectLst/>
      </dsp:spPr>
      <dsp:style>
        <a:lnRef idx="2">
          <a:scrgbClr r="0" g="0" b="0"/>
        </a:lnRef>
        <a:fillRef idx="1">
          <a:scrgbClr r="0" g="0" b="0"/>
        </a:fillRef>
        <a:effectRef idx="0">
          <a:scrgbClr r="0" g="0" b="0"/>
        </a:effectRef>
        <a:fontRef idx="minor"/>
      </dsp:style>
    </dsp:sp>
    <dsp:sp modelId="{D2FB2D2A-244F-4E8F-B648-D27018CA68EF}">
      <dsp:nvSpPr>
        <dsp:cNvPr id="0" name=""/>
        <dsp:cNvSpPr/>
      </dsp:nvSpPr>
      <dsp:spPr>
        <a:xfrm>
          <a:off x="6088042" y="562438"/>
          <a:ext cx="1132848" cy="1132848"/>
        </a:xfrm>
        <a:prstGeom prst="ellips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1" tIns="43961" rIns="43961" bIns="43961" numCol="1" spcCol="1270" anchor="ctr" anchorCtr="0">
          <a:noAutofit/>
        </a:bodyPr>
        <a:lstStyle/>
        <a:p>
          <a:pPr marL="0" lvl="0" indent="0" algn="ctr" defTabSz="2222500">
            <a:lnSpc>
              <a:spcPct val="90000"/>
            </a:lnSpc>
            <a:spcBef>
              <a:spcPct val="0"/>
            </a:spcBef>
            <a:spcAft>
              <a:spcPct val="35000"/>
            </a:spcAft>
            <a:buNone/>
          </a:pPr>
          <a:r>
            <a:rPr lang="en-US" sz="5000" kern="1200"/>
            <a:t>3</a:t>
          </a:r>
        </a:p>
      </dsp:txBody>
      <dsp:txXfrm>
        <a:off x="6253944" y="728340"/>
        <a:ext cx="801044" cy="801044"/>
      </dsp:txXfrm>
    </dsp:sp>
    <dsp:sp modelId="{173F1077-DD49-4515-AB16-92C30FB46999}">
      <dsp:nvSpPr>
        <dsp:cNvPr id="0" name=""/>
        <dsp:cNvSpPr/>
      </dsp:nvSpPr>
      <dsp:spPr>
        <a:xfrm>
          <a:off x="5445492" y="1860886"/>
          <a:ext cx="2417947" cy="3501225"/>
        </a:xfrm>
        <a:prstGeom prst="upArrowCallout">
          <a:avLst>
            <a:gd name="adj1" fmla="val 50000"/>
            <a:gd name="adj2" fmla="val 20000"/>
            <a:gd name="adj3" fmla="val 20000"/>
            <a:gd name="adj4" fmla="val 100000"/>
          </a:avLst>
        </a:prstGeom>
        <a:solidFill>
          <a:schemeClr val="accent2">
            <a:tint val="40000"/>
            <a:alpha val="90000"/>
            <a:hueOff val="1085570"/>
            <a:satOff val="-20182"/>
            <a:lumOff val="-938"/>
            <a:alphaOff val="0"/>
          </a:schemeClr>
        </a:solidFill>
        <a:ln w="12700" cap="flat" cmpd="sng" algn="ctr">
          <a:solidFill>
            <a:schemeClr val="accent2">
              <a:tint val="40000"/>
              <a:alpha val="90000"/>
              <a:hueOff val="1085570"/>
              <a:satOff val="-20182"/>
              <a:lumOff val="-9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730" tIns="165100" rIns="190730" bIns="165100" numCol="1" spcCol="1270" anchor="t" anchorCtr="0">
          <a:noAutofit/>
        </a:bodyPr>
        <a:lstStyle/>
        <a:p>
          <a:pPr marL="0" lvl="0" indent="0" algn="ctr" defTabSz="800100">
            <a:lnSpc>
              <a:spcPct val="90000"/>
            </a:lnSpc>
            <a:spcBef>
              <a:spcPct val="0"/>
            </a:spcBef>
            <a:spcAft>
              <a:spcPct val="35000"/>
            </a:spcAft>
            <a:buNone/>
          </a:pPr>
          <a:r>
            <a:rPr lang="en-US" sz="1800" kern="1200" dirty="0"/>
            <a:t>Reduced-Fee Case Referrals</a:t>
          </a:r>
        </a:p>
        <a:p>
          <a:pPr marL="0" lvl="0" indent="0" algn="l" defTabSz="800100">
            <a:lnSpc>
              <a:spcPct val="90000"/>
            </a:lnSpc>
            <a:spcBef>
              <a:spcPct val="0"/>
            </a:spcBef>
            <a:spcAft>
              <a:spcPct val="35000"/>
            </a:spcAft>
            <a:buNone/>
          </a:pPr>
          <a:r>
            <a:rPr lang="en-US" sz="1800" kern="1200" dirty="0"/>
            <a:t>We can send you case referrals in family law, bankruptcy, eviction, and collections for you to handle at a reduced fee.</a:t>
          </a:r>
        </a:p>
      </dsp:txBody>
      <dsp:txXfrm>
        <a:off x="5445492" y="2344475"/>
        <a:ext cx="2417947" cy="3017636"/>
      </dsp:txXfrm>
    </dsp:sp>
    <dsp:sp modelId="{50853FF4-CCB9-49D7-A71A-F2A62D555389}">
      <dsp:nvSpPr>
        <dsp:cNvPr id="0" name=""/>
        <dsp:cNvSpPr/>
      </dsp:nvSpPr>
      <dsp:spPr>
        <a:xfrm>
          <a:off x="8132100" y="1128826"/>
          <a:ext cx="1208973" cy="72"/>
        </a:xfrm>
        <a:prstGeom prst="rect">
          <a:avLst/>
        </a:prstGeom>
        <a:solidFill>
          <a:schemeClr val="accent2">
            <a:tint val="40000"/>
            <a:alpha val="90000"/>
            <a:hueOff val="1221266"/>
            <a:satOff val="-22705"/>
            <a:lumOff val="-1055"/>
            <a:alphaOff val="0"/>
          </a:schemeClr>
        </a:solidFill>
        <a:ln w="12700" cap="flat" cmpd="sng" algn="ctr">
          <a:solidFill>
            <a:schemeClr val="accent2">
              <a:tint val="40000"/>
              <a:alpha val="90000"/>
              <a:hueOff val="1221266"/>
              <a:satOff val="-22705"/>
              <a:lumOff val="-1055"/>
              <a:alphaOff val="0"/>
            </a:schemeClr>
          </a:solidFill>
          <a:prstDash val="solid"/>
        </a:ln>
        <a:effectLst/>
      </dsp:spPr>
      <dsp:style>
        <a:lnRef idx="2">
          <a:scrgbClr r="0" g="0" b="0"/>
        </a:lnRef>
        <a:fillRef idx="1">
          <a:scrgbClr r="0" g="0" b="0"/>
        </a:fillRef>
        <a:effectRef idx="0">
          <a:scrgbClr r="0" g="0" b="0"/>
        </a:effectRef>
        <a:fontRef idx="minor"/>
      </dsp:style>
    </dsp:sp>
    <dsp:sp modelId="{BC5F7C2D-9646-415A-ADA1-4AE432CE8B8B}">
      <dsp:nvSpPr>
        <dsp:cNvPr id="0" name=""/>
        <dsp:cNvSpPr/>
      </dsp:nvSpPr>
      <dsp:spPr>
        <a:xfrm>
          <a:off x="8774650" y="562438"/>
          <a:ext cx="1132848" cy="1132848"/>
        </a:xfrm>
        <a:prstGeom prst="ellips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1" tIns="43961" rIns="43961" bIns="43961" numCol="1" spcCol="1270" anchor="ctr" anchorCtr="0">
          <a:noAutofit/>
        </a:bodyPr>
        <a:lstStyle/>
        <a:p>
          <a:pPr marL="0" lvl="0" indent="0" algn="ctr" defTabSz="2222500">
            <a:lnSpc>
              <a:spcPct val="90000"/>
            </a:lnSpc>
            <a:spcBef>
              <a:spcPct val="0"/>
            </a:spcBef>
            <a:spcAft>
              <a:spcPct val="35000"/>
            </a:spcAft>
            <a:buNone/>
          </a:pPr>
          <a:r>
            <a:rPr lang="en-US" sz="5000" kern="1200"/>
            <a:t>4</a:t>
          </a:r>
        </a:p>
      </dsp:txBody>
      <dsp:txXfrm>
        <a:off x="8940552" y="728340"/>
        <a:ext cx="801044" cy="801044"/>
      </dsp:txXfrm>
    </dsp:sp>
    <dsp:sp modelId="{70C02BAD-848A-4A1F-BFB7-6D8ECDF73061}">
      <dsp:nvSpPr>
        <dsp:cNvPr id="0" name=""/>
        <dsp:cNvSpPr/>
      </dsp:nvSpPr>
      <dsp:spPr>
        <a:xfrm>
          <a:off x="8132100" y="1860886"/>
          <a:ext cx="2417947" cy="3501225"/>
        </a:xfrm>
        <a:prstGeom prst="upArrowCallout">
          <a:avLst>
            <a:gd name="adj1" fmla="val 50000"/>
            <a:gd name="adj2" fmla="val 20000"/>
            <a:gd name="adj3" fmla="val 20000"/>
            <a:gd name="adj4" fmla="val 100000"/>
          </a:avLst>
        </a:prstGeom>
        <a:solidFill>
          <a:schemeClr val="accent2">
            <a:tint val="40000"/>
            <a:alpha val="90000"/>
            <a:hueOff val="1492659"/>
            <a:satOff val="-27750"/>
            <a:lumOff val="-1290"/>
            <a:alphaOff val="0"/>
          </a:schemeClr>
        </a:solidFill>
        <a:ln w="12700" cap="flat" cmpd="sng" algn="ctr">
          <a:solidFill>
            <a:schemeClr val="accent2">
              <a:tint val="40000"/>
              <a:alpha val="90000"/>
              <a:hueOff val="1492659"/>
              <a:satOff val="-27750"/>
              <a:lumOff val="-1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730" tIns="165100" rIns="190730" bIns="165100" numCol="1" spcCol="1270" anchor="t" anchorCtr="0">
          <a:noAutofit/>
        </a:bodyPr>
        <a:lstStyle/>
        <a:p>
          <a:pPr marL="0" lvl="0" indent="0" algn="ctr" defTabSz="800100">
            <a:lnSpc>
              <a:spcPct val="90000"/>
            </a:lnSpc>
            <a:spcBef>
              <a:spcPct val="0"/>
            </a:spcBef>
            <a:spcAft>
              <a:spcPct val="35000"/>
            </a:spcAft>
            <a:buNone/>
          </a:pPr>
          <a:r>
            <a:rPr lang="en-US" sz="1800" kern="1200" dirty="0"/>
            <a:t>Pro Se Clinics</a:t>
          </a:r>
        </a:p>
        <a:p>
          <a:pPr marL="0" lvl="0" indent="0" algn="l" defTabSz="800100">
            <a:lnSpc>
              <a:spcPct val="90000"/>
            </a:lnSpc>
            <a:spcBef>
              <a:spcPct val="0"/>
            </a:spcBef>
            <a:spcAft>
              <a:spcPct val="35000"/>
            </a:spcAft>
            <a:buNone/>
          </a:pPr>
          <a:r>
            <a:rPr lang="en-US" sz="1800" kern="1200" dirty="0"/>
            <a:t>AppalReD holds clinics to help pro se litigants with divorces and other family law cases.  You can volunteer to help at a clinic.</a:t>
          </a:r>
        </a:p>
      </dsp:txBody>
      <dsp:txXfrm>
        <a:off x="8132100" y="2344475"/>
        <a:ext cx="2417947" cy="30176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87BD5-9219-4D22-908F-0C0B497B2637}"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9DF2E-79A8-44E9-BB42-8C4B765EF660}" type="slidenum">
              <a:rPr lang="en-US" smtClean="0"/>
              <a:t>‹#›</a:t>
            </a:fld>
            <a:endParaRPr lang="en-US"/>
          </a:p>
        </p:txBody>
      </p:sp>
    </p:spTree>
    <p:extLst>
      <p:ext uri="{BB962C8B-B14F-4D97-AF65-F5344CB8AC3E}">
        <p14:creationId xmlns:p14="http://schemas.microsoft.com/office/powerpoint/2010/main" val="317051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9DF2E-79A8-44E9-BB42-8C4B765EF660}" type="slidenum">
              <a:rPr lang="en-US" smtClean="0"/>
              <a:t>3</a:t>
            </a:fld>
            <a:endParaRPr lang="en-US"/>
          </a:p>
        </p:txBody>
      </p:sp>
    </p:spTree>
    <p:extLst>
      <p:ext uri="{BB962C8B-B14F-4D97-AF65-F5344CB8AC3E}">
        <p14:creationId xmlns:p14="http://schemas.microsoft.com/office/powerpoint/2010/main" val="389169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1.7</a:t>
            </a:r>
          </a:p>
          <a:p>
            <a:endParaRPr lang="en-US" dirty="0"/>
          </a:p>
          <a:p>
            <a:pPr marL="228600" indent="-228600">
              <a:buAutoNum type="alphaLcParenBoth"/>
            </a:pPr>
            <a:r>
              <a:rPr lang="en-US" dirty="0"/>
              <a:t>Except as provided in paragraph (b), a lawyer shall not represent a client if the representation involves a concurrent conflict of interest. A concurrent conflict of interest exists if:</a:t>
            </a:r>
          </a:p>
          <a:p>
            <a:pPr marL="228600" indent="-228600">
              <a:buAutoNum type="arabicParenBoth"/>
            </a:pPr>
            <a:r>
              <a:rPr lang="en-US" dirty="0"/>
              <a:t>the representation of one client will be directly adverse to another client; or</a:t>
            </a:r>
          </a:p>
          <a:p>
            <a:pPr marL="228600" indent="-228600">
              <a:buAutoNum type="arabicParenBoth"/>
            </a:pPr>
            <a:r>
              <a:rPr lang="en-US" dirty="0"/>
              <a:t>there is a significant risk that the representation of one or more clients will be materially limited by the lawyer's responsibilities to another client, a former client or a third person or by a personal interest of the lawyer.</a:t>
            </a:r>
          </a:p>
          <a:p>
            <a:pPr marL="0" indent="0">
              <a:buNone/>
            </a:pPr>
            <a:r>
              <a:rPr lang="en-US" dirty="0"/>
              <a:t>(b) Notwithstanding paragraph (a), a lawyer may represent a client if:</a:t>
            </a:r>
          </a:p>
          <a:p>
            <a:pPr marL="228600" indent="-228600">
              <a:buAutoNum type="arabicParenBoth"/>
            </a:pPr>
            <a:r>
              <a:rPr lang="en-US" dirty="0"/>
              <a:t>the lawyer reasonably believes that the lawyer will be able to provide competent and diligent representation to each affected client;</a:t>
            </a:r>
          </a:p>
          <a:p>
            <a:pPr marL="228600" indent="-228600">
              <a:buAutoNum type="arabicParenBoth"/>
            </a:pPr>
            <a:r>
              <a:rPr lang="en-US" dirty="0"/>
              <a:t>the representation is not prohibited by law;</a:t>
            </a:r>
          </a:p>
          <a:p>
            <a:pPr marL="228600" indent="-228600">
              <a:buAutoNum type="arabicParenBoth"/>
            </a:pPr>
            <a:r>
              <a:rPr lang="en-US" dirty="0"/>
              <a:t>the representation does not involve the assertion of a claim by one client against another client represented by the lawyer in the same litigation or other proceeding before a tribunal; and</a:t>
            </a:r>
          </a:p>
          <a:p>
            <a:pPr marL="228600" indent="-228600">
              <a:buAutoNum type="arabicParenBoth"/>
            </a:pPr>
            <a:r>
              <a:rPr lang="en-US" dirty="0"/>
              <a:t>each affected client gives informed consent, confirmed in writing. The consultation shall include an explanation of the implications of the common representation and the advantages and risks involved.</a:t>
            </a:r>
          </a:p>
          <a:p>
            <a:endParaRPr lang="en-US" dirty="0"/>
          </a:p>
          <a:p>
            <a:r>
              <a:rPr lang="en-US" dirty="0"/>
              <a:t>Rule 1.9(a)</a:t>
            </a:r>
          </a:p>
          <a:p>
            <a:endParaRPr lang="en-US" dirty="0"/>
          </a:p>
          <a:p>
            <a:pPr marL="228600" indent="-228600">
              <a:buAutoNum type="alphaLcParenBoth"/>
            </a:pPr>
            <a:r>
              <a:rPr lang="en-US" dirty="0"/>
              <a:t>A lawyer who has formerly represented a client in a matter shall not thereafter represent another person in the same or a substantially related matter in which that person's interests are materially adverse to the interests of the former client unless the former client gives informed consent, confirmed in writing.</a:t>
            </a:r>
          </a:p>
          <a:p>
            <a:pPr marL="228600" indent="-228600">
              <a:buAutoNum type="alphaLcParenBoth"/>
            </a:pPr>
            <a:endParaRPr lang="en-US" dirty="0"/>
          </a:p>
          <a:p>
            <a:r>
              <a:rPr lang="en-US" dirty="0"/>
              <a:t>Rule 1.10</a:t>
            </a:r>
          </a:p>
          <a:p>
            <a:endParaRPr lang="en-US" dirty="0"/>
          </a:p>
          <a:p>
            <a:pPr marL="228600" indent="-228600">
              <a:buAutoNum type="alphaLcParenBoth"/>
            </a:pPr>
            <a:r>
              <a:rPr lang="en-US" dirty="0"/>
              <a:t>While lawyers are associated in a firm, none of them shall knowingly represent a client when any one of them practicing alone would be prohibited from doing so by Rules 1.7 or 1.9, unless the prohibition is based on a personal interest of the prohibited lawyer and does not present a significant risk of materially limiting the representation of the client by the remaining lawyers in the firm.</a:t>
            </a:r>
          </a:p>
          <a:p>
            <a:pPr marL="228600" indent="-228600">
              <a:buAutoNum type="alphaLcParenBoth"/>
            </a:pPr>
            <a:r>
              <a:rPr lang="en-US" dirty="0"/>
              <a:t>When a lawyer has terminated an association with a firm, the firm is not prohibited from thereafter representing a person with interests materially adverse to those of a client represented by the formerly associated lawyer and not currently represented by the firm, unless:</a:t>
            </a:r>
          </a:p>
          <a:p>
            <a:pPr marL="228600" indent="-228600">
              <a:buAutoNum type="arabicParenBoth"/>
            </a:pPr>
            <a:r>
              <a:rPr lang="en-US" dirty="0"/>
              <a:t>the matter is the same or substantially related to that in which the formerly associated lawyer represented the client; and</a:t>
            </a:r>
          </a:p>
          <a:p>
            <a:pPr marL="228600" indent="-228600">
              <a:buAutoNum type="arabicParenBoth"/>
            </a:pPr>
            <a:r>
              <a:rPr lang="en-US" dirty="0"/>
              <a:t>any lawyer remaining in the firm has information protected by Rules 1. 6 and 1.9(c) that is material to the matter.</a:t>
            </a:r>
          </a:p>
          <a:p>
            <a:pPr marL="0" indent="0">
              <a:buNone/>
            </a:pPr>
            <a:r>
              <a:rPr lang="en-US" dirty="0"/>
              <a:t>(c) A disqualification prescribed by this rule may be waived by the affected client under the conditions stated in Rule 1.7.</a:t>
            </a:r>
          </a:p>
          <a:p>
            <a:pPr marL="0" indent="0">
              <a:buNone/>
            </a:pPr>
            <a:r>
              <a:rPr lang="en-US" dirty="0"/>
              <a:t>(d) A firm is not disqualified from representation of a client if the only basis for disqualification is representation of a former client by a lawyer presently associated with the firm, sufficient to cause that lawyer to be disqualified pursuant to Rule 1.9 and:</a:t>
            </a:r>
          </a:p>
          <a:p>
            <a:pPr marL="228600" indent="-228600">
              <a:buAutoNum type="arabicParenBoth"/>
            </a:pPr>
            <a:r>
              <a:rPr lang="en-US" dirty="0"/>
              <a:t>the disqualified lawyer is screened from any participation in the matter and is apportioned no specific part of the fee therefrom; and</a:t>
            </a:r>
          </a:p>
          <a:p>
            <a:pPr marL="228600" indent="-228600">
              <a:buAutoNum type="arabicParenBoth"/>
            </a:pPr>
            <a:r>
              <a:rPr lang="en-US" dirty="0"/>
              <a:t>written notice is given to the former client.</a:t>
            </a:r>
          </a:p>
          <a:p>
            <a:pPr marL="0" indent="0">
              <a:buNone/>
            </a:pPr>
            <a:r>
              <a:rPr lang="en-US" dirty="0"/>
              <a:t>(e) The disqualification of lawyers associated in a firm with former or current government lawyers is governed by Rule 1.11.</a:t>
            </a:r>
          </a:p>
          <a:p>
            <a:pPr marL="0" indent="0">
              <a:buNone/>
            </a:pPr>
            <a:endParaRPr lang="en-US" dirty="0"/>
          </a:p>
          <a:p>
            <a:pPr marL="0" indent="0">
              <a:buNone/>
            </a:pPr>
            <a:r>
              <a:rPr lang="en-US" dirty="0"/>
              <a:t>Rule 1.11</a:t>
            </a:r>
          </a:p>
          <a:p>
            <a:pPr marL="0" indent="0">
              <a:buNone/>
            </a:pPr>
            <a:endParaRPr lang="en-US" dirty="0"/>
          </a:p>
          <a:p>
            <a:pPr marL="228600" indent="-228600">
              <a:buAutoNum type="alphaLcParenBoth"/>
            </a:pPr>
            <a:r>
              <a:rPr lang="en-US" dirty="0"/>
              <a:t>Except as law may otherwise expressly permit, a lawyer who has formerly served as a public officer or employee of the government:</a:t>
            </a:r>
          </a:p>
          <a:p>
            <a:pPr marL="228600" indent="-228600">
              <a:buAutoNum type="arabicParenBoth"/>
            </a:pPr>
            <a:r>
              <a:rPr lang="en-US" dirty="0"/>
              <a:t>is subject to Rule 1.9(c); and</a:t>
            </a:r>
          </a:p>
          <a:p>
            <a:pPr marL="228600" indent="-228600">
              <a:buAutoNum type="arabicParenBoth"/>
            </a:pPr>
            <a:r>
              <a:rPr lang="en-US" dirty="0"/>
              <a:t>shall not otherwise represent a client in connection with a matter in which the lawyer participated personally and substantially as a public officer or employee, unless the appropriate government agency gives its informed consent, confirmed in writing, to the representation.</a:t>
            </a:r>
          </a:p>
          <a:p>
            <a:pPr marL="0" indent="0">
              <a:buNone/>
            </a:pPr>
            <a:r>
              <a:rPr lang="en-US" dirty="0"/>
              <a:t>(b) When a lawyer is disqualified from representation under paragraph (a), no lawyer in a firm with which that lawyer is associated may knowingly undertake or continue representation in such a matter unless:</a:t>
            </a:r>
          </a:p>
          <a:p>
            <a:pPr marL="228600" indent="-228600">
              <a:buAutoNum type="arabicParenBoth"/>
            </a:pPr>
            <a:r>
              <a:rPr lang="en-US" dirty="0"/>
              <a:t>the disqualified lawyer is timely screened from any participation in the matter and is apportioned no part of the fee therefrom; and</a:t>
            </a:r>
          </a:p>
          <a:p>
            <a:pPr marL="228600" indent="-228600">
              <a:buAutoNum type="arabicParenBoth"/>
            </a:pPr>
            <a:r>
              <a:rPr lang="en-US" dirty="0"/>
              <a:t>written notice is promptly given to the appropriate private public body or government agency to enable it to ascertain compliance with the provisions of this Rule.</a:t>
            </a:r>
          </a:p>
          <a:p>
            <a:pPr marL="0" indent="0">
              <a:buNone/>
            </a:pPr>
            <a:r>
              <a:rPr lang="en-US" dirty="0"/>
              <a:t>(c) Except as law may otherwise expressly permit, a lawyer having information that the lawyer knows is confidential government information about a person acquired when the lawyer was a public officer or employee, may not represent a private client whose interests are adverse to that person in a matter in which the information could be used to the material disadvantage of that person. As used in this Rule, the term “confidential government information” means information that has been obtained under governmental authority and which, at the time this Rule is applied, the government is prohibited by law from disclosing to the public or has a legal privilege not to disclose and which is not otherwise available to the public. A firm with which that lawyer is associated may undertake or continue representation in the matter only if the disqualified lawyer is timely screened from any participation in the matter and is apportioned no part of the fee therefrom.</a:t>
            </a:r>
          </a:p>
          <a:p>
            <a:pPr marL="0" indent="0">
              <a:buNone/>
            </a:pPr>
            <a:r>
              <a:rPr lang="en-US" dirty="0"/>
              <a:t>(d) Except as law may otherwise expressly permit, a lawyer currently serving as a public officer or employee:</a:t>
            </a:r>
          </a:p>
          <a:p>
            <a:pPr marL="228600" indent="-228600">
              <a:buAutoNum type="arabicParenBoth"/>
            </a:pPr>
            <a:r>
              <a:rPr lang="en-US" dirty="0"/>
              <a:t>is subject to Rules 1.7 and 1.9; and</a:t>
            </a:r>
          </a:p>
          <a:p>
            <a:pPr marL="228600" indent="-228600">
              <a:buAutoNum type="arabicParenBoth"/>
            </a:pPr>
            <a:r>
              <a:rPr lang="en-US" dirty="0"/>
              <a:t>shall not:</a:t>
            </a:r>
          </a:p>
          <a:p>
            <a:pPr marL="285750" indent="-285750">
              <a:buAutoNum type="romanLcParenBoth"/>
            </a:pPr>
            <a:r>
              <a:rPr lang="en-US" dirty="0"/>
              <a:t>participate in a matter in which the lawyer participated personally and substantially while in private practice or nongovernmental employment, unless the appropriate government agency gives its informed consent, confirmed in writing; or</a:t>
            </a:r>
          </a:p>
          <a:p>
            <a:pPr marL="285750" indent="-285750">
              <a:buAutoNum type="romanLcParenBoth"/>
            </a:pPr>
            <a:r>
              <a:rPr lang="en-US" dirty="0"/>
              <a:t>negotiate for private employment with any person who is involved as a party or as attorney for a party in a matter in which the lawyer is participating personally and substantially, except that a lawyer serving as a law clerk to a judge, other adjudicative officer or arbitrator may negotiate for private employment as permitted by Rule 1.12(b) and subject to the conditions stated in Rule 1.12(b).</a:t>
            </a:r>
          </a:p>
          <a:p>
            <a:pPr marL="0" indent="0">
              <a:buNone/>
            </a:pPr>
            <a:r>
              <a:rPr lang="en-US" dirty="0"/>
              <a:t>(e) As used in this Rule, the term “matter” includes:</a:t>
            </a:r>
          </a:p>
          <a:p>
            <a:pPr marL="228600" indent="-228600">
              <a:buAutoNum type="arabicParenBoth"/>
            </a:pPr>
            <a:r>
              <a:rPr lang="en-US" dirty="0"/>
              <a:t>any judicial or other proceeding, application, request for a ruling or other determination, contract, claim, controversy, investigation, charge, accusation, arrest or other particular matter involving a specific party or parties, and</a:t>
            </a:r>
          </a:p>
          <a:p>
            <a:pPr marL="228600" indent="-228600">
              <a:buAutoNum type="arabicParenBoth"/>
            </a:pPr>
            <a:r>
              <a:rPr lang="en-US" dirty="0"/>
              <a:t>any other matter covered by the conflict of interest rules of the appropriate government agency.</a:t>
            </a:r>
          </a:p>
          <a:p>
            <a:pPr marL="0" indent="0">
              <a:buNone/>
            </a:pPr>
            <a:endParaRPr lang="en-US" dirty="0"/>
          </a:p>
          <a:p>
            <a:pPr marL="0" indent="0">
              <a:buNone/>
            </a:pPr>
            <a:r>
              <a:rPr lang="en-US" dirty="0"/>
              <a:t>Rule 1.12(b)</a:t>
            </a:r>
          </a:p>
          <a:p>
            <a:pPr marL="0" indent="0">
              <a:buNone/>
            </a:pPr>
            <a:endParaRPr lang="en-US" dirty="0"/>
          </a:p>
          <a:p>
            <a:pPr marL="0" indent="0">
              <a:buNone/>
            </a:pPr>
            <a:r>
              <a:rPr lang="en-US" dirty="0"/>
              <a:t>(b) A lawyer shall not negotiate for employment with any person who is involved as a party or as attorney for a party in a matter in which the lawyer is participating personally and substantially as a judge or other adjudicative officer, or as an arbitrator, mediator or other third-party neutral. This rule does not prohibit an arbitrator, mediator, or third-part neutral from negotiating future cases. A lawyer serving as a law clerk to a judge or other adjudicative officer may negotiate for employment with a party or lawyer involved in a matter in which the clerk is participating personally and substantially, but only after the lawyer has notified the judge or other adjudicative officer.</a:t>
            </a:r>
          </a:p>
        </p:txBody>
      </p:sp>
      <p:sp>
        <p:nvSpPr>
          <p:cNvPr id="4" name="Slide Number Placeholder 3"/>
          <p:cNvSpPr>
            <a:spLocks noGrp="1"/>
          </p:cNvSpPr>
          <p:nvPr>
            <p:ph type="sldNum" sz="quarter" idx="5"/>
          </p:nvPr>
        </p:nvSpPr>
        <p:spPr/>
        <p:txBody>
          <a:bodyPr/>
          <a:lstStyle/>
          <a:p>
            <a:fld id="{4039DF2E-79A8-44E9-BB42-8C4B765EF660}" type="slidenum">
              <a:rPr lang="en-US" smtClean="0"/>
              <a:t>10</a:t>
            </a:fld>
            <a:endParaRPr lang="en-US"/>
          </a:p>
        </p:txBody>
      </p:sp>
    </p:spTree>
    <p:extLst>
      <p:ext uri="{BB962C8B-B14F-4D97-AF65-F5344CB8AC3E}">
        <p14:creationId xmlns:p14="http://schemas.microsoft.com/office/powerpoint/2010/main" val="1837803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92E2F89-5AB6-4CBF-BE5A-DBBBFC3F215E}" type="datetimeFigureOut">
              <a:rPr lang="en-US" smtClean="0"/>
              <a:t>9/12/2024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276540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185385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163280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790F3F7-411B-400E-9D04-720809B1E1E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108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2570679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2E2F89-5AB6-4CBF-BE5A-DBBBFC3F215E}"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402908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2E2F89-5AB6-4CBF-BE5A-DBBBFC3F215E}"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347834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2E2F89-5AB6-4CBF-BE5A-DBBBFC3F215E}"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81451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92E2F89-5AB6-4CBF-BE5A-DBBBFC3F215E}" type="datetimeFigureOut">
              <a:rPr lang="en-US" smtClean="0"/>
              <a:t>9/12/2024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288725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2E2F89-5AB6-4CBF-BE5A-DBBBFC3F215E}"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108154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92E2F89-5AB6-4CBF-BE5A-DBBBFC3F215E}" type="datetimeFigureOut">
              <a:rPr lang="en-US" smtClean="0"/>
              <a:t>9/12/2024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107737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109452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2E2F89-5AB6-4CBF-BE5A-DBBBFC3F215E}"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258194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2E2F89-5AB6-4CBF-BE5A-DBBBFC3F215E}"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6803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E2F89-5AB6-4CBF-BE5A-DBBBFC3F215E}"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137572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290215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2E2F89-5AB6-4CBF-BE5A-DBBBFC3F215E}"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0F3F7-411B-400E-9D04-720809B1E1EC}" type="slidenum">
              <a:rPr lang="en-US" smtClean="0"/>
              <a:t>‹#›</a:t>
            </a:fld>
            <a:endParaRPr lang="en-US"/>
          </a:p>
        </p:txBody>
      </p:sp>
    </p:spTree>
    <p:extLst>
      <p:ext uri="{BB962C8B-B14F-4D97-AF65-F5344CB8AC3E}">
        <p14:creationId xmlns:p14="http://schemas.microsoft.com/office/powerpoint/2010/main" val="74727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2E2F89-5AB6-4CBF-BE5A-DBBBFC3F215E}" type="datetimeFigureOut">
              <a:rPr lang="en-US" smtClean="0"/>
              <a:t>9/12/2024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90F3F7-411B-400E-9D04-720809B1E1EC}" type="slidenum">
              <a:rPr lang="en-US" smtClean="0"/>
              <a:t>‹#›</a:t>
            </a:fld>
            <a:endParaRPr lang="en-US"/>
          </a:p>
        </p:txBody>
      </p:sp>
    </p:spTree>
    <p:extLst>
      <p:ext uri="{BB962C8B-B14F-4D97-AF65-F5344CB8AC3E}">
        <p14:creationId xmlns:p14="http://schemas.microsoft.com/office/powerpoint/2010/main" val="347572357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mailto:charnelb@ardfk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rdfky.org/node/11/" TargetMode="External"/><Relationship Id="rId5" Type="http://schemas.openxmlformats.org/officeDocument/2006/relationships/hyperlink" Target="https://www.ardfky.org/node/14/" TargetMode="External"/><Relationship Id="rId4" Type="http://schemas.openxmlformats.org/officeDocument/2006/relationships/hyperlink" Target="https://www.ardfky.org/our%20te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4"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20" name="Picture 19">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F1BEA76B-08B7-3D61-E74C-B7DA6CECB118}"/>
              </a:ext>
            </a:extLst>
          </p:cNvPr>
          <p:cNvSpPr>
            <a:spLocks noGrp="1"/>
          </p:cNvSpPr>
          <p:nvPr>
            <p:ph type="ctrTitle"/>
          </p:nvPr>
        </p:nvSpPr>
        <p:spPr>
          <a:xfrm>
            <a:off x="685800" y="1066163"/>
            <a:ext cx="3306744" cy="5148371"/>
          </a:xfrm>
        </p:spPr>
        <p:txBody>
          <a:bodyPr vert="horz" lIns="91440" tIns="45720" rIns="91440" bIns="45720" rtlCol="0" anchor="ctr">
            <a:normAutofit/>
          </a:bodyPr>
          <a:lstStyle/>
          <a:p>
            <a:pPr algn="r"/>
            <a:r>
              <a:rPr lang="en-US" sz="4000">
                <a:solidFill>
                  <a:schemeClr val="bg1"/>
                </a:solidFill>
              </a:rPr>
              <a:t>AppalReD</a:t>
            </a:r>
            <a:br>
              <a:rPr lang="en-US" sz="4000">
                <a:solidFill>
                  <a:schemeClr val="bg1"/>
                </a:solidFill>
              </a:rPr>
            </a:br>
            <a:r>
              <a:rPr lang="en-US" sz="4000">
                <a:solidFill>
                  <a:schemeClr val="bg1"/>
                </a:solidFill>
              </a:rPr>
              <a:t>Legal Aid</a:t>
            </a:r>
          </a:p>
        </p:txBody>
      </p:sp>
      <p:sp>
        <p:nvSpPr>
          <p:cNvPr id="3" name="Subtitle 2">
            <a:extLst>
              <a:ext uri="{FF2B5EF4-FFF2-40B4-BE49-F238E27FC236}">
                <a16:creationId xmlns:a16="http://schemas.microsoft.com/office/drawing/2014/main" id="{EEFD1F73-5B89-9C0D-4BA8-9F3337A99AFD}"/>
              </a:ext>
            </a:extLst>
          </p:cNvPr>
          <p:cNvSpPr>
            <a:spLocks/>
          </p:cNvSpPr>
          <p:nvPr/>
        </p:nvSpPr>
        <p:spPr>
          <a:xfrm>
            <a:off x="7188201" y="3617026"/>
            <a:ext cx="4381498" cy="2339274"/>
          </a:xfrm>
          <a:prstGeom prst="rect">
            <a:avLst/>
          </a:prstGeom>
        </p:spPr>
        <p:txBody>
          <a:bodyPr>
            <a:noAutofit/>
          </a:bodyPr>
          <a:lstStyle/>
          <a:p>
            <a:pPr defTabSz="158693">
              <a:spcAft>
                <a:spcPts val="188"/>
              </a:spcAft>
            </a:pPr>
            <a:r>
              <a:rPr lang="en-US" sz="3600" kern="1200" dirty="0">
                <a:solidFill>
                  <a:schemeClr val="tx1"/>
                </a:solidFill>
                <a:latin typeface="+mn-lt"/>
                <a:ea typeface="+mn-ea"/>
                <a:cs typeface="+mn-cs"/>
              </a:rPr>
              <a:t>Pro Bono Program</a:t>
            </a:r>
          </a:p>
          <a:p>
            <a:pPr defTabSz="158693">
              <a:spcAft>
                <a:spcPts val="188"/>
              </a:spcAft>
            </a:pPr>
            <a:endParaRPr lang="en-US" sz="2124" kern="1200" dirty="0">
              <a:solidFill>
                <a:schemeClr val="tx1"/>
              </a:solidFill>
              <a:latin typeface="+mn-lt"/>
              <a:ea typeface="+mn-ea"/>
              <a:cs typeface="+mn-cs"/>
            </a:endParaRPr>
          </a:p>
          <a:p>
            <a:pPr defTabSz="158693">
              <a:spcAft>
                <a:spcPts val="188"/>
              </a:spcAft>
            </a:pPr>
            <a:r>
              <a:rPr lang="en-US" sz="2400" kern="1200" dirty="0">
                <a:solidFill>
                  <a:schemeClr val="tx1"/>
                </a:solidFill>
                <a:latin typeface="+mn-lt"/>
                <a:ea typeface="+mn-ea"/>
                <a:cs typeface="+mn-cs"/>
              </a:rPr>
              <a:t>Who we are, what we do, and </a:t>
            </a:r>
            <a:r>
              <a:rPr lang="en-US" sz="2400" dirty="0"/>
              <a:t>the ethics of offering free legal help for victims</a:t>
            </a:r>
          </a:p>
        </p:txBody>
      </p:sp>
      <p:pic>
        <p:nvPicPr>
          <p:cNvPr id="7" name="Picture 6" descr="A red apple with green hills and a leaf&#10;&#10;Description automatically generated">
            <a:extLst>
              <a:ext uri="{FF2B5EF4-FFF2-40B4-BE49-F238E27FC236}">
                <a16:creationId xmlns:a16="http://schemas.microsoft.com/office/drawing/2014/main" id="{468C767F-C72F-280D-E0EC-8B7157C9C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700" y="1314543"/>
            <a:ext cx="1377614" cy="1771223"/>
          </a:xfrm>
          <a:prstGeom prst="rect">
            <a:avLst/>
          </a:prstGeom>
        </p:spPr>
      </p:pic>
    </p:spTree>
    <p:extLst>
      <p:ext uri="{BB962C8B-B14F-4D97-AF65-F5344CB8AC3E}">
        <p14:creationId xmlns:p14="http://schemas.microsoft.com/office/powerpoint/2010/main" val="3357582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7DAD-824D-198D-F6CA-08A87475FA0A}"/>
              </a:ext>
            </a:extLst>
          </p:cNvPr>
          <p:cNvSpPr>
            <a:spLocks noGrp="1"/>
          </p:cNvSpPr>
          <p:nvPr>
            <p:ph type="title"/>
          </p:nvPr>
        </p:nvSpPr>
        <p:spPr>
          <a:xfrm>
            <a:off x="2895600" y="764373"/>
            <a:ext cx="8610600" cy="1293028"/>
          </a:xfrm>
        </p:spPr>
        <p:txBody>
          <a:bodyPr>
            <a:normAutofit/>
          </a:bodyPr>
          <a:lstStyle/>
          <a:p>
            <a:r>
              <a:rPr lang="en-US" dirty="0"/>
              <a:t>Other rules of professional responsibility apply</a:t>
            </a:r>
          </a:p>
        </p:txBody>
      </p:sp>
      <p:sp>
        <p:nvSpPr>
          <p:cNvPr id="3" name="Content Placeholder 2">
            <a:extLst>
              <a:ext uri="{FF2B5EF4-FFF2-40B4-BE49-F238E27FC236}">
                <a16:creationId xmlns:a16="http://schemas.microsoft.com/office/drawing/2014/main" id="{EAE80E19-FE92-2A07-E50A-2F52BCF5F415}"/>
              </a:ext>
            </a:extLst>
          </p:cNvPr>
          <p:cNvSpPr>
            <a:spLocks noGrp="1"/>
          </p:cNvSpPr>
          <p:nvPr>
            <p:ph idx="1"/>
          </p:nvPr>
        </p:nvSpPr>
        <p:spPr>
          <a:xfrm>
            <a:off x="677333" y="2194560"/>
            <a:ext cx="5816600" cy="4024125"/>
          </a:xfrm>
        </p:spPr>
        <p:txBody>
          <a:bodyPr>
            <a:normAutofit/>
          </a:bodyPr>
          <a:lstStyle/>
          <a:p>
            <a:pPr marL="0" indent="0">
              <a:buNone/>
            </a:pPr>
            <a:r>
              <a:rPr lang="en-US" sz="1300"/>
              <a:t>SCR 3.130(6.5) Nonprofit and court-annexed limited legal services programs</a:t>
            </a:r>
          </a:p>
          <a:p>
            <a:pPr marL="0" indent="0">
              <a:buNone/>
            </a:pPr>
            <a:endParaRPr lang="en-US" sz="1300"/>
          </a:p>
          <a:p>
            <a:pPr marL="0" indent="0">
              <a:buNone/>
            </a:pPr>
            <a:r>
              <a:rPr lang="en-US" sz="1300"/>
              <a:t>(a) A lawyer who, under the auspices of a program sponsored by a nonprofit organization or court, provides short-term limited legal services to a client without expectation by either the lawyer or the client that the lawyer will provide continuing representation in the matter:</a:t>
            </a:r>
          </a:p>
          <a:p>
            <a:pPr marL="457200" lvl="1" indent="0">
              <a:buNone/>
            </a:pPr>
            <a:r>
              <a:rPr lang="en-US" sz="1300"/>
              <a:t>(1) is subject to Rules 1.7 and 1.9(a) only if the lawyer knows that the representation of the client involves a conflict of interest; and</a:t>
            </a:r>
          </a:p>
          <a:p>
            <a:pPr marL="457200" lvl="1" indent="0">
              <a:buNone/>
            </a:pPr>
            <a:r>
              <a:rPr lang="en-US" sz="1300"/>
              <a:t>(2) is subject to Rule 1.10 only if the lawyer knows that another lawyer associated with the lawyer in a law firm is disqualified by Rule 1.7 or 1.9(a) with respect to the matter.</a:t>
            </a:r>
          </a:p>
          <a:p>
            <a:pPr marL="457200" lvl="1" indent="0">
              <a:buNone/>
            </a:pPr>
            <a:r>
              <a:rPr lang="en-US" sz="1300"/>
              <a:t>(b) Except as provided in paragraph (a)(2), Rule 1.10 is inapplicable to a representation governed by this Rule.</a:t>
            </a:r>
          </a:p>
        </p:txBody>
      </p:sp>
      <p:pic>
        <p:nvPicPr>
          <p:cNvPr id="7" name="Graphic 6" descr="Office Worker">
            <a:extLst>
              <a:ext uri="{FF2B5EF4-FFF2-40B4-BE49-F238E27FC236}">
                <a16:creationId xmlns:a16="http://schemas.microsoft.com/office/drawing/2014/main" id="{D893F267-D52C-0024-E9C8-AE0D8F1A68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150537782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BC07-91CA-095F-9711-4E5945FD4CC7}"/>
              </a:ext>
            </a:extLst>
          </p:cNvPr>
          <p:cNvSpPr>
            <a:spLocks noGrp="1"/>
          </p:cNvSpPr>
          <p:nvPr>
            <p:ph type="title"/>
          </p:nvPr>
        </p:nvSpPr>
        <p:spPr>
          <a:xfrm>
            <a:off x="2895600" y="764373"/>
            <a:ext cx="8610600" cy="1293028"/>
          </a:xfrm>
        </p:spPr>
        <p:txBody>
          <a:bodyPr>
            <a:normAutofit/>
          </a:bodyPr>
          <a:lstStyle/>
          <a:p>
            <a:r>
              <a:rPr lang="en-US"/>
              <a:t>Make a difference</a:t>
            </a:r>
            <a:endParaRPr lang="en-US" dirty="0"/>
          </a:p>
        </p:txBody>
      </p:sp>
      <p:graphicFrame>
        <p:nvGraphicFramePr>
          <p:cNvPr id="7" name="Content Placeholder 2">
            <a:extLst>
              <a:ext uri="{FF2B5EF4-FFF2-40B4-BE49-F238E27FC236}">
                <a16:creationId xmlns:a16="http://schemas.microsoft.com/office/drawing/2014/main" id="{5AD30497-B12A-8893-AB9E-29C439391E32}"/>
              </a:ext>
            </a:extLst>
          </p:cNvPr>
          <p:cNvGraphicFramePr>
            <a:graphicFrameLocks noGrp="1"/>
          </p:cNvGraphicFramePr>
          <p:nvPr>
            <p:ph idx="1"/>
            <p:extLst>
              <p:ext uri="{D42A27DB-BD31-4B8C-83A1-F6EECF244321}">
                <p14:modId xmlns:p14="http://schemas.microsoft.com/office/powerpoint/2010/main" val="92677471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53091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state of kentucky&#10;&#10;Description automatically generated">
            <a:extLst>
              <a:ext uri="{FF2B5EF4-FFF2-40B4-BE49-F238E27FC236}">
                <a16:creationId xmlns:a16="http://schemas.microsoft.com/office/drawing/2014/main" id="{79930709-DA3C-6988-6354-A1A152838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685" y="986141"/>
            <a:ext cx="3948630" cy="5111496"/>
          </a:xfrm>
          <a:prstGeom prst="rect">
            <a:avLst/>
          </a:prstGeom>
          <a:ln w="31750" cap="sq">
            <a:noFill/>
            <a:miter lim="800000"/>
          </a:ln>
        </p:spPr>
      </p:pic>
      <p:sp>
        <p:nvSpPr>
          <p:cNvPr id="6" name="TextBox 5">
            <a:extLst>
              <a:ext uri="{FF2B5EF4-FFF2-40B4-BE49-F238E27FC236}">
                <a16:creationId xmlns:a16="http://schemas.microsoft.com/office/drawing/2014/main" id="{62AD3D74-29A1-7CEF-B149-D5B8D9CD2BBE}"/>
              </a:ext>
            </a:extLst>
          </p:cNvPr>
          <p:cNvSpPr txBox="1"/>
          <p:nvPr/>
        </p:nvSpPr>
        <p:spPr>
          <a:xfrm>
            <a:off x="6812256" y="2387727"/>
            <a:ext cx="2946400" cy="2308324"/>
          </a:xfrm>
          <a:prstGeom prst="rect">
            <a:avLst/>
          </a:prstGeom>
          <a:noFill/>
        </p:spPr>
        <p:txBody>
          <a:bodyPr wrap="square" rtlCol="0">
            <a:spAutoFit/>
          </a:bodyPr>
          <a:lstStyle/>
          <a:p>
            <a:r>
              <a:rPr lang="en-US" dirty="0">
                <a:solidFill>
                  <a:schemeClr val="bg1"/>
                </a:solidFill>
              </a:rPr>
              <a:t>Kentucky population as of 2020 census was 4.5 million.</a:t>
            </a:r>
          </a:p>
          <a:p>
            <a:endParaRPr lang="en-US" dirty="0">
              <a:solidFill>
                <a:schemeClr val="bg1"/>
              </a:solidFill>
            </a:endParaRPr>
          </a:p>
          <a:p>
            <a:r>
              <a:rPr lang="en-US" dirty="0">
                <a:solidFill>
                  <a:schemeClr val="bg1"/>
                </a:solidFill>
              </a:rPr>
              <a:t>That is 1 attorney for every 228 Kentuckians.</a:t>
            </a:r>
          </a:p>
          <a:p>
            <a:endParaRPr lang="en-US" dirty="0">
              <a:solidFill>
                <a:schemeClr val="bg1"/>
              </a:solidFill>
            </a:endParaRPr>
          </a:p>
          <a:p>
            <a:r>
              <a:rPr lang="en-US" dirty="0">
                <a:solidFill>
                  <a:schemeClr val="bg1"/>
                </a:solidFill>
              </a:rPr>
              <a:t>But…</a:t>
            </a:r>
          </a:p>
        </p:txBody>
      </p:sp>
    </p:spTree>
    <p:extLst>
      <p:ext uri="{BB962C8B-B14F-4D97-AF65-F5344CB8AC3E}">
        <p14:creationId xmlns:p14="http://schemas.microsoft.com/office/powerpoint/2010/main" val="426431923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567CE95-3F9D-487B-9691-9F9F373D4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1">
            <a:extLst>
              <a:ext uri="{FF2B5EF4-FFF2-40B4-BE49-F238E27FC236}">
                <a16:creationId xmlns:a16="http://schemas.microsoft.com/office/drawing/2014/main" id="{208AFD4B-8EA2-4DBD-A4CF-13C72244A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7" y="562356"/>
            <a:ext cx="5375825"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1">
            <a:extLst>
              <a:ext uri="{FF2B5EF4-FFF2-40B4-BE49-F238E27FC236}">
                <a16:creationId xmlns:a16="http://schemas.microsoft.com/office/drawing/2014/main" id="{3AC96DF3-5074-4A88-9821-770809AB2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5207634"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united states of america&#10;&#10;Description automatically generated">
            <a:extLst>
              <a:ext uri="{FF2B5EF4-FFF2-40B4-BE49-F238E27FC236}">
                <a16:creationId xmlns:a16="http://schemas.microsoft.com/office/drawing/2014/main" id="{7730C75B-3B02-9D28-3593-EF7EDA424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03" y="1791554"/>
            <a:ext cx="4239342" cy="3274891"/>
          </a:xfrm>
          <a:prstGeom prst="rect">
            <a:avLst/>
          </a:prstGeom>
          <a:ln w="31750" cap="sq">
            <a:noFill/>
            <a:miter lim="800000"/>
          </a:ln>
        </p:spPr>
      </p:pic>
      <p:sp>
        <p:nvSpPr>
          <p:cNvPr id="18" name="Rounded Rectangle 11">
            <a:extLst>
              <a:ext uri="{FF2B5EF4-FFF2-40B4-BE49-F238E27FC236}">
                <a16:creationId xmlns:a16="http://schemas.microsoft.com/office/drawing/2014/main" id="{C726DDDC-89E6-413F-B0E0-977D0A6E8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562356"/>
            <a:ext cx="5375825"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a:extLst>
              <a:ext uri="{FF2B5EF4-FFF2-40B4-BE49-F238E27FC236}">
                <a16:creationId xmlns:a16="http://schemas.microsoft.com/office/drawing/2014/main" id="{C70C6D9D-EB49-44C4-9E6C-A6AD3CE6F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962" y="643464"/>
            <a:ext cx="5207634"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kentucky with different colored states&#10;&#10;Description automatically generated">
            <a:extLst>
              <a:ext uri="{FF2B5EF4-FFF2-40B4-BE49-F238E27FC236}">
                <a16:creationId xmlns:a16="http://schemas.microsoft.com/office/drawing/2014/main" id="{6093FFD1-C3F4-39CD-EA17-A4F145C3CF3C}"/>
              </a:ext>
            </a:extLst>
          </p:cNvPr>
          <p:cNvPicPr>
            <a:picLocks noChangeAspect="1"/>
          </p:cNvPicPr>
          <p:nvPr/>
        </p:nvPicPr>
        <p:blipFill>
          <a:blip r:embed="rId3">
            <a:extLst>
              <a:ext uri="{28A0092B-C50C-407E-A947-70E740481C1C}">
                <a14:useLocalDpi xmlns:a14="http://schemas.microsoft.com/office/drawing/2010/main" val="0"/>
              </a:ext>
            </a:extLst>
          </a:blip>
          <a:srcRect t="8669" b="19145"/>
          <a:stretch/>
        </p:blipFill>
        <p:spPr>
          <a:xfrm>
            <a:off x="6422979" y="2391597"/>
            <a:ext cx="5058508" cy="2473914"/>
          </a:xfrm>
          <a:prstGeom prst="rect">
            <a:avLst/>
          </a:prstGeom>
          <a:ln w="31750" cap="sq">
            <a:noFill/>
            <a:miter lim="800000"/>
          </a:ln>
        </p:spPr>
      </p:pic>
    </p:spTree>
    <p:extLst>
      <p:ext uri="{BB962C8B-B14F-4D97-AF65-F5344CB8AC3E}">
        <p14:creationId xmlns:p14="http://schemas.microsoft.com/office/powerpoint/2010/main" val="2359967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6804-BDAF-02FF-57A1-4D8079B5CA17}"/>
              </a:ext>
            </a:extLst>
          </p:cNvPr>
          <p:cNvSpPr>
            <a:spLocks noGrp="1"/>
          </p:cNvSpPr>
          <p:nvPr>
            <p:ph type="title"/>
          </p:nvPr>
        </p:nvSpPr>
        <p:spPr>
          <a:xfrm>
            <a:off x="2895600" y="764373"/>
            <a:ext cx="8610600" cy="1293028"/>
          </a:xfrm>
        </p:spPr>
        <p:txBody>
          <a:bodyPr>
            <a:normAutofit/>
          </a:bodyPr>
          <a:lstStyle/>
          <a:p>
            <a:r>
              <a:rPr lang="en-US" dirty="0"/>
              <a:t>Training and support for pro bono volunteers</a:t>
            </a:r>
          </a:p>
        </p:txBody>
      </p:sp>
      <p:graphicFrame>
        <p:nvGraphicFramePr>
          <p:cNvPr id="5" name="Content Placeholder 2">
            <a:extLst>
              <a:ext uri="{FF2B5EF4-FFF2-40B4-BE49-F238E27FC236}">
                <a16:creationId xmlns:a16="http://schemas.microsoft.com/office/drawing/2014/main" id="{AFA58673-DDE8-5E60-AAB3-DEA429418E48}"/>
              </a:ext>
            </a:extLst>
          </p:cNvPr>
          <p:cNvGraphicFramePr>
            <a:graphicFrameLocks noGrp="1"/>
          </p:cNvGraphicFramePr>
          <p:nvPr>
            <p:ph idx="1"/>
            <p:extLst>
              <p:ext uri="{D42A27DB-BD31-4B8C-83A1-F6EECF244321}">
                <p14:modId xmlns:p14="http://schemas.microsoft.com/office/powerpoint/2010/main" val="69921981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0E62A95-2D09-BA2A-3403-82D8B2F6BA67}"/>
              </a:ext>
            </a:extLst>
          </p:cNvPr>
          <p:cNvSpPr>
            <a:spLocks noGrp="1"/>
          </p:cNvSpPr>
          <p:nvPr>
            <p:ph type="title"/>
          </p:nvPr>
        </p:nvSpPr>
        <p:spPr>
          <a:xfrm>
            <a:off x="636696" y="643464"/>
            <a:ext cx="3761964" cy="3273061"/>
          </a:xfrm>
          <a:noFill/>
          <a:ln w="19050">
            <a:noFill/>
            <a:prstDash val="dash"/>
          </a:ln>
        </p:spPr>
        <p:txBody>
          <a:bodyPr vert="horz" lIns="91440" tIns="45720" rIns="91440" bIns="45720" rtlCol="0" anchor="b">
            <a:normAutofit/>
          </a:bodyPr>
          <a:lstStyle/>
          <a:p>
            <a:pPr algn="r"/>
            <a:r>
              <a:rPr lang="en-US" sz="3700"/>
              <a:t>Attorney pro bono opportunities</a:t>
            </a:r>
          </a:p>
        </p:txBody>
      </p:sp>
      <p:sp>
        <p:nvSpPr>
          <p:cNvPr id="3" name="Text Placeholder 2">
            <a:extLst>
              <a:ext uri="{FF2B5EF4-FFF2-40B4-BE49-F238E27FC236}">
                <a16:creationId xmlns:a16="http://schemas.microsoft.com/office/drawing/2014/main" id="{5C229171-9CA1-D7BA-C9DF-C2584962E568}"/>
              </a:ext>
            </a:extLst>
          </p:cNvPr>
          <p:cNvSpPr>
            <a:spLocks noGrp="1"/>
          </p:cNvSpPr>
          <p:nvPr>
            <p:ph type="body" sz="half" idx="2"/>
          </p:nvPr>
        </p:nvSpPr>
        <p:spPr>
          <a:xfrm>
            <a:off x="636695" y="3923151"/>
            <a:ext cx="3761965" cy="2293885"/>
          </a:xfrm>
          <a:noFill/>
          <a:ln w="19050">
            <a:noFill/>
            <a:prstDash val="dash"/>
          </a:ln>
        </p:spPr>
        <p:txBody>
          <a:bodyPr vert="horz" lIns="91440" tIns="45720" rIns="91440" bIns="45720" rtlCol="0">
            <a:normAutofit/>
          </a:bodyPr>
          <a:lstStyle/>
          <a:p>
            <a:pPr algn="r"/>
            <a:r>
              <a:rPr lang="en-US" sz="2000"/>
              <a:t>AppalReD offers the following pro bono attorney opportunities:</a:t>
            </a:r>
          </a:p>
        </p:txBody>
      </p:sp>
      <p:pic>
        <p:nvPicPr>
          <p:cNvPr id="7" name="Graphic 6" descr="Scales of Justice">
            <a:extLst>
              <a:ext uri="{FF2B5EF4-FFF2-40B4-BE49-F238E27FC236}">
                <a16:creationId xmlns:a16="http://schemas.microsoft.com/office/drawing/2014/main" id="{27B07F1E-DEF2-2469-01D2-709A5CB1DB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8097" y="941122"/>
            <a:ext cx="5115048" cy="5115048"/>
          </a:xfrm>
          <a:prstGeom prst="rect">
            <a:avLst/>
          </a:prstGeom>
        </p:spPr>
      </p:pic>
    </p:spTree>
    <p:extLst>
      <p:ext uri="{BB962C8B-B14F-4D97-AF65-F5344CB8AC3E}">
        <p14:creationId xmlns:p14="http://schemas.microsoft.com/office/powerpoint/2010/main" val="45731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A1B667-1542-4631-929E-714A41E9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59BA665-866B-4988-8C5D-0B272F82BF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805"/>
          <a:stretch/>
        </p:blipFill>
        <p:spPr>
          <a:xfrm>
            <a:off x="0" y="4767552"/>
            <a:ext cx="12192000" cy="2090448"/>
          </a:xfrm>
          <a:prstGeom prst="rect">
            <a:avLst/>
          </a:prstGeom>
        </p:spPr>
      </p:pic>
      <p:graphicFrame>
        <p:nvGraphicFramePr>
          <p:cNvPr id="17" name="Content Placeholder 2">
            <a:extLst>
              <a:ext uri="{FF2B5EF4-FFF2-40B4-BE49-F238E27FC236}">
                <a16:creationId xmlns:a16="http://schemas.microsoft.com/office/drawing/2014/main" id="{CDFC40B6-1981-5724-A3E3-677FA4F36851}"/>
              </a:ext>
            </a:extLst>
          </p:cNvPr>
          <p:cNvGraphicFramePr>
            <a:graphicFrameLocks noGrp="1"/>
          </p:cNvGraphicFramePr>
          <p:nvPr>
            <p:ph idx="1"/>
            <p:extLst>
              <p:ext uri="{D42A27DB-BD31-4B8C-83A1-F6EECF244321}">
                <p14:modId xmlns:p14="http://schemas.microsoft.com/office/powerpoint/2010/main" val="3768630466"/>
              </p:ext>
            </p:extLst>
          </p:nvPr>
        </p:nvGraphicFramePr>
        <p:xfrm>
          <a:off x="685800" y="476250"/>
          <a:ext cx="10820400" cy="592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037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D4B8091B-475A-67AB-3594-9A01D7700491}"/>
              </a:ext>
            </a:extLst>
          </p:cNvPr>
          <p:cNvSpPr>
            <a:spLocks noGrp="1"/>
          </p:cNvSpPr>
          <p:nvPr>
            <p:ph type="title"/>
          </p:nvPr>
        </p:nvSpPr>
        <p:spPr>
          <a:xfrm>
            <a:off x="825500" y="1441450"/>
            <a:ext cx="6132990" cy="1203791"/>
          </a:xfrm>
        </p:spPr>
        <p:txBody>
          <a:bodyPr vert="horz" lIns="91440" tIns="45720" rIns="91440" bIns="45720" rtlCol="0" anchor="b">
            <a:noAutofit/>
          </a:bodyPr>
          <a:lstStyle/>
          <a:p>
            <a:pPr algn="l"/>
            <a:r>
              <a:rPr lang="en-US" sz="4800" dirty="0"/>
              <a:t>For more information</a:t>
            </a:r>
          </a:p>
        </p:txBody>
      </p:sp>
      <p:sp>
        <p:nvSpPr>
          <p:cNvPr id="3" name="Text Placeholder 2">
            <a:extLst>
              <a:ext uri="{FF2B5EF4-FFF2-40B4-BE49-F238E27FC236}">
                <a16:creationId xmlns:a16="http://schemas.microsoft.com/office/drawing/2014/main" id="{D1B6540D-0F9F-8AC9-C5CA-B9C45675B23D}"/>
              </a:ext>
            </a:extLst>
          </p:cNvPr>
          <p:cNvSpPr>
            <a:spLocks noGrp="1"/>
          </p:cNvSpPr>
          <p:nvPr>
            <p:ph type="body" idx="1"/>
          </p:nvPr>
        </p:nvSpPr>
        <p:spPr>
          <a:xfrm>
            <a:off x="825500" y="2660904"/>
            <a:ext cx="9994900" cy="3901297"/>
          </a:xfrm>
        </p:spPr>
        <p:txBody>
          <a:bodyPr vert="horz" lIns="91440" tIns="45720" rIns="91440" bIns="45720" rtlCol="0">
            <a:noAutofit/>
          </a:bodyPr>
          <a:lstStyle/>
          <a:p>
            <a:pPr algn="l"/>
            <a:r>
              <a:rPr lang="en-US" sz="2000" b="1" dirty="0">
                <a:solidFill>
                  <a:schemeClr val="tx1"/>
                </a:solidFill>
              </a:rPr>
              <a:t>Contact:</a:t>
            </a:r>
          </a:p>
          <a:p>
            <a:pPr algn="l"/>
            <a:endParaRPr lang="en-US" sz="2000" b="1" dirty="0">
              <a:solidFill>
                <a:schemeClr val="tx1"/>
              </a:solidFill>
            </a:endParaRPr>
          </a:p>
          <a:p>
            <a:pPr algn="l"/>
            <a:r>
              <a:rPr lang="en-US" sz="2000" b="1" dirty="0">
                <a:solidFill>
                  <a:schemeClr val="tx1"/>
                </a:solidFill>
              </a:rPr>
              <a:t>Charnel M. Burton</a:t>
            </a:r>
          </a:p>
          <a:p>
            <a:pPr algn="l"/>
            <a:r>
              <a:rPr lang="en-US" sz="2000" b="1" dirty="0">
                <a:solidFill>
                  <a:schemeClr val="tx1"/>
                </a:solidFill>
              </a:rPr>
              <a:t>Pro Bono Director</a:t>
            </a:r>
          </a:p>
          <a:p>
            <a:pPr algn="l"/>
            <a:r>
              <a:rPr lang="en-US" sz="2000" b="1" dirty="0">
                <a:solidFill>
                  <a:schemeClr val="tx1"/>
                </a:solidFill>
              </a:rPr>
              <a:t>Office: 606-886-3876 ext. 1315</a:t>
            </a:r>
          </a:p>
          <a:p>
            <a:pPr algn="l"/>
            <a:r>
              <a:rPr lang="en-US" sz="2000" b="1" dirty="0">
                <a:solidFill>
                  <a:schemeClr val="tx1"/>
                </a:solidFill>
              </a:rPr>
              <a:t>Fax: 606-886-0079</a:t>
            </a:r>
          </a:p>
          <a:p>
            <a:pPr algn="l"/>
            <a:r>
              <a:rPr lang="en-US" sz="2000" b="1" dirty="0">
                <a:solidFill>
                  <a:schemeClr val="tx1"/>
                </a:solidFill>
              </a:rPr>
              <a:t>Email: </a:t>
            </a:r>
            <a:r>
              <a:rPr lang="en-US" sz="2000" b="1" dirty="0">
                <a:solidFill>
                  <a:schemeClr val="tx1"/>
                </a:solidFill>
                <a:hlinkClick r:id="rId4">
                  <a:extLst>
                    <a:ext uri="{A12FA001-AC4F-418D-AE19-62706E023703}">
                      <ahyp:hlinkClr xmlns:ahyp="http://schemas.microsoft.com/office/drawing/2018/hyperlinkcolor" val="tx"/>
                    </a:ext>
                  </a:extLst>
                </a:hlinkClick>
              </a:rPr>
              <a:t>charnelb@ardfky.org</a:t>
            </a:r>
            <a:endParaRPr lang="en-US" sz="2000" b="1" dirty="0">
              <a:solidFill>
                <a:schemeClr val="tx1"/>
              </a:solidFill>
            </a:endParaRPr>
          </a:p>
          <a:p>
            <a:pPr algn="l"/>
            <a:endParaRPr lang="en-US" sz="2000" b="1" dirty="0">
              <a:solidFill>
                <a:schemeClr val="tx1"/>
              </a:solidFill>
            </a:endParaRPr>
          </a:p>
          <a:p>
            <a:pPr algn="l"/>
            <a:r>
              <a:rPr lang="en-US" sz="2000" b="1" dirty="0">
                <a:solidFill>
                  <a:schemeClr val="tx1"/>
                </a:solidFill>
              </a:rPr>
              <a:t>Or go to our website at: www.ardfky.org</a:t>
            </a:r>
          </a:p>
        </p:txBody>
      </p:sp>
      <p:pic>
        <p:nvPicPr>
          <p:cNvPr id="7" name="Graphic 6" descr="Phishing">
            <a:extLst>
              <a:ext uri="{FF2B5EF4-FFF2-40B4-BE49-F238E27FC236}">
                <a16:creationId xmlns:a16="http://schemas.microsoft.com/office/drawing/2014/main" id="{E12185DE-F471-6FD5-A0CD-E0871767CF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3990" y="-190881"/>
            <a:ext cx="2660904" cy="2660904"/>
          </a:xfrm>
          <a:prstGeom prst="rect">
            <a:avLst/>
          </a:prstGeom>
        </p:spPr>
      </p:pic>
    </p:spTree>
    <p:extLst>
      <p:ext uri="{BB962C8B-B14F-4D97-AF65-F5344CB8AC3E}">
        <p14:creationId xmlns:p14="http://schemas.microsoft.com/office/powerpoint/2010/main" val="400636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816E-4D1E-0022-FDC1-212AE6961791}"/>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3258A612-8AEC-3733-DED7-7CB8998C79C3}"/>
              </a:ext>
            </a:extLst>
          </p:cNvPr>
          <p:cNvSpPr>
            <a:spLocks noGrp="1"/>
          </p:cNvSpPr>
          <p:nvPr>
            <p:ph idx="1"/>
          </p:nvPr>
        </p:nvSpPr>
        <p:spPr>
          <a:xfrm>
            <a:off x="685800" y="2194560"/>
            <a:ext cx="10820400" cy="4142740"/>
          </a:xfrm>
        </p:spPr>
        <p:txBody>
          <a:bodyPr>
            <a:noAutofit/>
          </a:bodyPr>
          <a:lstStyle/>
          <a:p>
            <a:pPr algn="just"/>
            <a:r>
              <a:rPr lang="en-US" sz="2400" dirty="0"/>
              <a:t>AppalReD began in 1970 and had three operating offices in Prestonsburg, Barbourville, and on the campus of the University of Kentucky in Lexington. AppalReD now serves 37 eastern and south-central Kentucky counties, and today has six offices throughout the region.</a:t>
            </a:r>
          </a:p>
          <a:p>
            <a:pPr algn="just"/>
            <a:r>
              <a:rPr lang="en-US" sz="2400" dirty="0"/>
              <a:t>In the early days, AppalReD addressed many devastating environmental and coal mine-related issues such as black lung disease, abusive land use practices, and disfigured mountain tops caused by strip mining. AppalReD clients still face some of these same challenges, but even more devastating to the region are the socioeconomic challenges that promote instability and threaten to keep the region mired in poverty.</a:t>
            </a:r>
          </a:p>
        </p:txBody>
      </p:sp>
    </p:spTree>
    <p:extLst>
      <p:ext uri="{BB962C8B-B14F-4D97-AF65-F5344CB8AC3E}">
        <p14:creationId xmlns:p14="http://schemas.microsoft.com/office/powerpoint/2010/main" val="263207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07F95FB0-DEC3-7774-B573-374D7D4B9A6E}"/>
              </a:ext>
            </a:extLst>
          </p:cNvPr>
          <p:cNvSpPr>
            <a:spLocks noGrp="1"/>
          </p:cNvSpPr>
          <p:nvPr>
            <p:ph type="title"/>
          </p:nvPr>
        </p:nvSpPr>
        <p:spPr>
          <a:xfrm>
            <a:off x="2186153" y="764373"/>
            <a:ext cx="9320048" cy="1293028"/>
          </a:xfrm>
        </p:spPr>
        <p:txBody>
          <a:bodyPr>
            <a:normAutofit/>
          </a:bodyPr>
          <a:lstStyle/>
          <a:p>
            <a:r>
              <a:rPr lang="en-US">
                <a:solidFill>
                  <a:schemeClr val="bg1"/>
                </a:solidFill>
              </a:rPr>
              <a:t>What we do</a:t>
            </a:r>
          </a:p>
        </p:txBody>
      </p:sp>
      <p:sp>
        <p:nvSpPr>
          <p:cNvPr id="3" name="Content Placeholder 2">
            <a:extLst>
              <a:ext uri="{FF2B5EF4-FFF2-40B4-BE49-F238E27FC236}">
                <a16:creationId xmlns:a16="http://schemas.microsoft.com/office/drawing/2014/main" id="{5D17FCEB-A538-5E6E-1E93-50EFD55D73DA}"/>
              </a:ext>
            </a:extLst>
          </p:cNvPr>
          <p:cNvSpPr>
            <a:spLocks noGrp="1"/>
          </p:cNvSpPr>
          <p:nvPr>
            <p:ph idx="1"/>
          </p:nvPr>
        </p:nvSpPr>
        <p:spPr>
          <a:xfrm>
            <a:off x="685800" y="2743200"/>
            <a:ext cx="10820400" cy="3475485"/>
          </a:xfrm>
        </p:spPr>
        <p:txBody>
          <a:bodyPr>
            <a:normAutofit/>
          </a:bodyPr>
          <a:lstStyle/>
          <a:p>
            <a:pPr algn="just"/>
            <a:r>
              <a:rPr lang="en-US" sz="1900" dirty="0"/>
              <a:t>Today, AppalReD operates six local law offices across the region.  Each covers a defined service area and is </a:t>
            </a:r>
            <a:r>
              <a:rPr lang="en-US" sz="1900" dirty="0">
                <a:hlinkClick r:id="rId4" tooltip="https://www.ardfky.org/our%20team">
                  <a:extLst>
                    <a:ext uri="{A12FA001-AC4F-418D-AE19-62706E023703}">
                      <ahyp:hlinkClr xmlns:ahyp="http://schemas.microsoft.com/office/drawing/2018/hyperlinkcolor" val="tx"/>
                    </a:ext>
                  </a:extLst>
                </a:hlinkClick>
              </a:rPr>
              <a:t>staffed by attorneys</a:t>
            </a:r>
            <a:r>
              <a:rPr lang="en-US" sz="1900" dirty="0"/>
              <a:t>, paralegals, and legal secretaries with a high degree of specialized training in the legal matters we handle.</a:t>
            </a:r>
          </a:p>
          <a:p>
            <a:pPr marL="0" indent="0" algn="just">
              <a:buNone/>
            </a:pPr>
            <a:endParaRPr lang="en-US" sz="1900" dirty="0"/>
          </a:p>
          <a:p>
            <a:pPr algn="just"/>
            <a:r>
              <a:rPr lang="en-US" sz="1900" dirty="0"/>
              <a:t>Our experts in housing law, consumer law, family law, domestic violence, and public benefits do more than serve our clients.  Annually, our attorneys and support staff host trainings open to private attorneys and legal staff, like our well-known, annual Domestic Violence Conference and Poverty Law seminars.  AppalReD engages in outreach efforts, attending community events and making contact with people to learn more about what is going on in the area.  AppalReD offers a unique </a:t>
            </a:r>
            <a:r>
              <a:rPr lang="en-US" sz="1900" dirty="0">
                <a:hlinkClick r:id="rId5" tooltip="https://www.ardfky.org/node/14/">
                  <a:extLst>
                    <a:ext uri="{A12FA001-AC4F-418D-AE19-62706E023703}">
                      <ahyp:hlinkClr xmlns:ahyp="http://schemas.microsoft.com/office/drawing/2018/hyperlinkcolor" val="tx"/>
                    </a:ext>
                  </a:extLst>
                </a:hlinkClick>
              </a:rPr>
              <a:t>Volunteer Lawyers Program</a:t>
            </a:r>
            <a:r>
              <a:rPr lang="en-US" sz="1900" dirty="0"/>
              <a:t>, and our </a:t>
            </a:r>
            <a:r>
              <a:rPr lang="en-US" sz="1900" dirty="0">
                <a:hlinkClick r:id="rId6" tooltip="https://www.ardfky.org/node/11/">
                  <a:extLst>
                    <a:ext uri="{A12FA001-AC4F-418D-AE19-62706E023703}">
                      <ahyp:hlinkClr xmlns:ahyp="http://schemas.microsoft.com/office/drawing/2018/hyperlinkcolor" val="tx"/>
                    </a:ext>
                  </a:extLst>
                </a:hlinkClick>
              </a:rPr>
              <a:t>Low-Income Tax Clinic</a:t>
            </a:r>
            <a:r>
              <a:rPr lang="en-US" sz="1900" dirty="0"/>
              <a:t> stretches to provide help with income tax problems to residents of all 120 Kentucky counties.</a:t>
            </a:r>
          </a:p>
        </p:txBody>
      </p:sp>
    </p:spTree>
    <p:extLst>
      <p:ext uri="{BB962C8B-B14F-4D97-AF65-F5344CB8AC3E}">
        <p14:creationId xmlns:p14="http://schemas.microsoft.com/office/powerpoint/2010/main" val="401040582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1B92-FB59-EFD6-D328-602033E23E46}"/>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id="{DEE4834E-7897-9391-7AA4-FD34C291CE03}"/>
              </a:ext>
            </a:extLst>
          </p:cNvPr>
          <p:cNvSpPr>
            <a:spLocks noGrp="1"/>
          </p:cNvSpPr>
          <p:nvPr>
            <p:ph idx="1"/>
          </p:nvPr>
        </p:nvSpPr>
        <p:spPr/>
        <p:txBody>
          <a:bodyPr>
            <a:normAutofit/>
          </a:bodyPr>
          <a:lstStyle/>
          <a:p>
            <a:pPr algn="just"/>
            <a:r>
              <a:rPr lang="en-US" sz="2800" dirty="0"/>
              <a:t>AppalReD’s mission is to promote equal access to justice, encourage self-sufficiency, and empower and improve the lives of low-income and other vulnerable people and families in eastern and south-central Kentucky by providing them high-quality legal assistance.</a:t>
            </a:r>
          </a:p>
        </p:txBody>
      </p:sp>
    </p:spTree>
    <p:extLst>
      <p:ext uri="{BB962C8B-B14F-4D97-AF65-F5344CB8AC3E}">
        <p14:creationId xmlns:p14="http://schemas.microsoft.com/office/powerpoint/2010/main" val="3817693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54" name="Picture 53">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55" name="Rectangle 54">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55ECF44-4F98-E18A-D3AF-245066793488}"/>
              </a:ext>
            </a:extLst>
          </p:cNvPr>
          <p:cNvSpPr>
            <a:spLocks noGrp="1"/>
          </p:cNvSpPr>
          <p:nvPr>
            <p:ph type="title"/>
          </p:nvPr>
        </p:nvSpPr>
        <p:spPr>
          <a:xfrm>
            <a:off x="636696" y="643464"/>
            <a:ext cx="3761964" cy="3273061"/>
          </a:xfrm>
          <a:noFill/>
          <a:ln w="19050">
            <a:noFill/>
            <a:prstDash val="dash"/>
          </a:ln>
        </p:spPr>
        <p:txBody>
          <a:bodyPr vert="horz" lIns="91440" tIns="45720" rIns="91440" bIns="45720" rtlCol="0" anchor="b">
            <a:normAutofit/>
          </a:bodyPr>
          <a:lstStyle/>
          <a:p>
            <a:r>
              <a:rPr lang="en-US" sz="4800"/>
              <a:t>Our values</a:t>
            </a:r>
          </a:p>
        </p:txBody>
      </p:sp>
      <p:pic>
        <p:nvPicPr>
          <p:cNvPr id="9" name="Content Placeholder 8" descr="A poster with black rectangles with red and white text&#10;&#10;Description automatically generated">
            <a:extLst>
              <a:ext uri="{FF2B5EF4-FFF2-40B4-BE49-F238E27FC236}">
                <a16:creationId xmlns:a16="http://schemas.microsoft.com/office/drawing/2014/main" id="{5DCC0E4E-3306-1568-4B3B-E6D80A7DB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935" y="941122"/>
            <a:ext cx="3951373" cy="5115048"/>
          </a:xfrm>
          <a:prstGeom prst="rect">
            <a:avLst/>
          </a:prstGeom>
        </p:spPr>
      </p:pic>
    </p:spTree>
    <p:extLst>
      <p:ext uri="{BB962C8B-B14F-4D97-AF65-F5344CB8AC3E}">
        <p14:creationId xmlns:p14="http://schemas.microsoft.com/office/powerpoint/2010/main" val="114652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8198C15D-DE85-5A57-84D7-24DF111024DD}"/>
              </a:ext>
            </a:extLst>
          </p:cNvPr>
          <p:cNvSpPr>
            <a:spLocks noGrp="1"/>
          </p:cNvSpPr>
          <p:nvPr>
            <p:ph type="ctrTitle"/>
          </p:nvPr>
        </p:nvSpPr>
        <p:spPr>
          <a:xfrm>
            <a:off x="636696" y="643464"/>
            <a:ext cx="3761964" cy="3273061"/>
          </a:xfrm>
          <a:noFill/>
          <a:ln w="19050">
            <a:noFill/>
            <a:prstDash val="dash"/>
          </a:ln>
        </p:spPr>
        <p:txBody>
          <a:bodyPr>
            <a:normAutofit/>
          </a:bodyPr>
          <a:lstStyle/>
          <a:p>
            <a:pPr algn="r"/>
            <a:r>
              <a:rPr lang="en-US" sz="4800"/>
              <a:t>Why volunteer with us?</a:t>
            </a:r>
          </a:p>
        </p:txBody>
      </p:sp>
      <p:pic>
        <p:nvPicPr>
          <p:cNvPr id="5" name="Picture 4" descr="A collage of people sitting at a table&#10;&#10;Description automatically generated">
            <a:extLst>
              <a:ext uri="{FF2B5EF4-FFF2-40B4-BE49-F238E27FC236}">
                <a16:creationId xmlns:a16="http://schemas.microsoft.com/office/drawing/2014/main" id="{6186FCC0-D530-C720-B8ED-6E8AFC20EBE4}"/>
              </a:ext>
            </a:extLst>
          </p:cNvPr>
          <p:cNvPicPr>
            <a:picLocks noChangeAspect="1"/>
          </p:cNvPicPr>
          <p:nvPr/>
        </p:nvPicPr>
        <p:blipFill>
          <a:blip r:embed="rId3">
            <a:extLst>
              <a:ext uri="{28A0092B-C50C-407E-A947-70E740481C1C}">
                <a14:useLocalDpi xmlns:a14="http://schemas.microsoft.com/office/drawing/2010/main" val="0"/>
              </a:ext>
            </a:extLst>
          </a:blip>
          <a:srcRect t="5185" b="49816"/>
          <a:stretch/>
        </p:blipFill>
        <p:spPr>
          <a:xfrm>
            <a:off x="5046653" y="1761140"/>
            <a:ext cx="6177937" cy="3475012"/>
          </a:xfrm>
          <a:prstGeom prst="rect">
            <a:avLst/>
          </a:prstGeom>
        </p:spPr>
      </p:pic>
    </p:spTree>
    <p:extLst>
      <p:ext uri="{BB962C8B-B14F-4D97-AF65-F5344CB8AC3E}">
        <p14:creationId xmlns:p14="http://schemas.microsoft.com/office/powerpoint/2010/main" val="1825068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6505-2BB9-0E6C-D19F-5313A032D09E}"/>
              </a:ext>
            </a:extLst>
          </p:cNvPr>
          <p:cNvSpPr>
            <a:spLocks noGrp="1"/>
          </p:cNvSpPr>
          <p:nvPr>
            <p:ph type="title"/>
          </p:nvPr>
        </p:nvSpPr>
        <p:spPr>
          <a:xfrm>
            <a:off x="2895600" y="764373"/>
            <a:ext cx="8610600" cy="1293028"/>
          </a:xfrm>
        </p:spPr>
        <p:txBody>
          <a:bodyPr vert="horz" lIns="91440" tIns="45720" rIns="91440" bIns="45720" rtlCol="0">
            <a:normAutofit/>
          </a:bodyPr>
          <a:lstStyle/>
          <a:p>
            <a:r>
              <a:rPr lang="en-US"/>
              <a:t>Professional responsibility in providing services to victims</a:t>
            </a:r>
          </a:p>
        </p:txBody>
      </p:sp>
      <p:sp>
        <p:nvSpPr>
          <p:cNvPr id="3" name="Content Placeholder 2">
            <a:extLst>
              <a:ext uri="{FF2B5EF4-FFF2-40B4-BE49-F238E27FC236}">
                <a16:creationId xmlns:a16="http://schemas.microsoft.com/office/drawing/2014/main" id="{83106E84-DDB5-954B-BB9D-98DDF420E170}"/>
              </a:ext>
            </a:extLst>
          </p:cNvPr>
          <p:cNvSpPr>
            <a:spLocks noGrp="1"/>
          </p:cNvSpPr>
          <p:nvPr>
            <p:ph idx="1"/>
          </p:nvPr>
        </p:nvSpPr>
        <p:spPr>
          <a:xfrm>
            <a:off x="677332" y="2194560"/>
            <a:ext cx="10828867" cy="4024125"/>
          </a:xfrm>
        </p:spPr>
        <p:txBody>
          <a:bodyPr vert="horz" lIns="91440" tIns="45720" rIns="91440" bIns="45720" rtlCol="0">
            <a:normAutofit/>
          </a:bodyPr>
          <a:lstStyle/>
          <a:p>
            <a:pPr marL="0" indent="0">
              <a:buNone/>
            </a:pPr>
            <a:r>
              <a:rPr lang="en-US" dirty="0"/>
              <a:t>Kentucky Rules of Professional Responsibility</a:t>
            </a:r>
          </a:p>
          <a:p>
            <a:pPr marL="0" indent="0">
              <a:buNone/>
            </a:pPr>
            <a:endParaRPr lang="en-US" dirty="0"/>
          </a:p>
          <a:p>
            <a:pPr marL="0" indent="0">
              <a:buNone/>
            </a:pPr>
            <a:r>
              <a:rPr lang="en-US" dirty="0"/>
              <a:t>Preamble: A Lawyer’s Responsibilities</a:t>
            </a:r>
          </a:p>
          <a:p>
            <a:pPr marL="0" indent="0">
              <a:buNone/>
            </a:pPr>
            <a:endParaRPr lang="en-US" dirty="0"/>
          </a:p>
          <a:p>
            <a:pPr marL="0" indent="0">
              <a:buNone/>
            </a:pPr>
            <a:r>
              <a:rPr lang="en-US" dirty="0"/>
              <a:t>II. A lawyer, as a member of the legal profession, is a representative of clients, an officer of the legal system and </a:t>
            </a:r>
            <a:r>
              <a:rPr lang="en-US" b="1" i="1" dirty="0"/>
              <a:t>a public citizen having special responsibility for the quality of justice.</a:t>
            </a:r>
            <a:endParaRPr lang="en-US" b="1" dirty="0"/>
          </a:p>
        </p:txBody>
      </p:sp>
    </p:spTree>
    <p:extLst>
      <p:ext uri="{BB962C8B-B14F-4D97-AF65-F5344CB8AC3E}">
        <p14:creationId xmlns:p14="http://schemas.microsoft.com/office/powerpoint/2010/main" val="4141125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17F8-7853-9A4E-198D-247FB036686C}"/>
              </a:ext>
            </a:extLst>
          </p:cNvPr>
          <p:cNvSpPr>
            <a:spLocks noGrp="1"/>
          </p:cNvSpPr>
          <p:nvPr>
            <p:ph type="title"/>
          </p:nvPr>
        </p:nvSpPr>
        <p:spPr>
          <a:xfrm>
            <a:off x="2895600" y="764373"/>
            <a:ext cx="8610600" cy="1293028"/>
          </a:xfrm>
        </p:spPr>
        <p:txBody>
          <a:bodyPr>
            <a:normAutofit/>
          </a:bodyPr>
          <a:lstStyle/>
          <a:p>
            <a:r>
              <a:rPr lang="en-US" sz="3700"/>
              <a:t>Kentucky Rules of Professional Responsibility preamble (cont’d)</a:t>
            </a:r>
          </a:p>
        </p:txBody>
      </p:sp>
      <p:sp>
        <p:nvSpPr>
          <p:cNvPr id="3" name="Content Placeholder 2">
            <a:extLst>
              <a:ext uri="{FF2B5EF4-FFF2-40B4-BE49-F238E27FC236}">
                <a16:creationId xmlns:a16="http://schemas.microsoft.com/office/drawing/2014/main" id="{DC14D564-6DEE-62C6-F3D2-96FE7337C8AC}"/>
              </a:ext>
            </a:extLst>
          </p:cNvPr>
          <p:cNvSpPr>
            <a:spLocks noGrp="1"/>
          </p:cNvSpPr>
          <p:nvPr>
            <p:ph idx="1"/>
          </p:nvPr>
        </p:nvSpPr>
        <p:spPr>
          <a:xfrm>
            <a:off x="677332" y="2194560"/>
            <a:ext cx="10828867" cy="4024125"/>
          </a:xfrm>
        </p:spPr>
        <p:txBody>
          <a:bodyPr>
            <a:normAutofit/>
          </a:bodyPr>
          <a:lstStyle/>
          <a:p>
            <a:pPr marL="0" indent="0">
              <a:buNone/>
            </a:pPr>
            <a:r>
              <a:rPr lang="en-US" sz="1900" dirty="0"/>
              <a:t>VII. As a public citizen, a lawyer should seek improvement of the law, access to the legal system, the administration of justice and the quality of service rendered by the legal profession…A lawyer should be mindful of deficiencies in the administration of justice and of the fact that the poor, and sometimes persons who are not poor, cannot afford adequate legal assistance…</a:t>
            </a:r>
            <a:r>
              <a:rPr lang="en-US" sz="1900" b="1" i="1" dirty="0"/>
              <a:t>Therefore, all lawyers should devote professional time and resources and use civic influence to ensure equal access to our system of justice for those who because of economic or social barriers cannot afford or secure adequate legal counsel.</a:t>
            </a:r>
            <a:endParaRPr lang="en-US" sz="1900" dirty="0"/>
          </a:p>
        </p:txBody>
      </p:sp>
    </p:spTree>
    <p:extLst>
      <p:ext uri="{BB962C8B-B14F-4D97-AF65-F5344CB8AC3E}">
        <p14:creationId xmlns:p14="http://schemas.microsoft.com/office/powerpoint/2010/main" val="39706667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5A8C-A8E3-E4C5-DA7B-8CDA5AB5CF40}"/>
              </a:ext>
            </a:extLst>
          </p:cNvPr>
          <p:cNvSpPr>
            <a:spLocks noGrp="1"/>
          </p:cNvSpPr>
          <p:nvPr>
            <p:ph type="title"/>
          </p:nvPr>
        </p:nvSpPr>
        <p:spPr>
          <a:xfrm>
            <a:off x="2895600" y="764373"/>
            <a:ext cx="8610600" cy="1293028"/>
          </a:xfrm>
        </p:spPr>
        <p:txBody>
          <a:bodyPr>
            <a:normAutofit/>
          </a:bodyPr>
          <a:lstStyle/>
          <a:p>
            <a:r>
              <a:rPr lang="en-US" dirty="0"/>
              <a:t>SCR 3.130(6.1) Donated Legal Services</a:t>
            </a:r>
          </a:p>
        </p:txBody>
      </p:sp>
      <p:sp>
        <p:nvSpPr>
          <p:cNvPr id="3" name="Content Placeholder 2">
            <a:extLst>
              <a:ext uri="{FF2B5EF4-FFF2-40B4-BE49-F238E27FC236}">
                <a16:creationId xmlns:a16="http://schemas.microsoft.com/office/drawing/2014/main" id="{E05C91A0-CF78-5969-F3EC-62D1680691FE}"/>
              </a:ext>
            </a:extLst>
          </p:cNvPr>
          <p:cNvSpPr>
            <a:spLocks noGrp="1"/>
          </p:cNvSpPr>
          <p:nvPr>
            <p:ph idx="1"/>
          </p:nvPr>
        </p:nvSpPr>
        <p:spPr>
          <a:xfrm>
            <a:off x="677333" y="2194560"/>
            <a:ext cx="5816600" cy="4024125"/>
          </a:xfrm>
        </p:spPr>
        <p:txBody>
          <a:bodyPr>
            <a:normAutofit/>
          </a:bodyPr>
          <a:lstStyle/>
          <a:p>
            <a:pPr marL="0" indent="0">
              <a:buNone/>
            </a:pPr>
            <a:r>
              <a:rPr lang="en-US" dirty="0"/>
              <a:t>A lawyer is encouraged to voluntarily render public interest legal service. A lawyer is encouraged to accept and fulfill this responsibility to the public by rendering a minimum of fifty (50) hours of service per calendar year by providing professional services at no fee or a reduce fee to persons of limited means, any/or by financial support for organizations that provide legal service to persons of limited means.</a:t>
            </a:r>
          </a:p>
        </p:txBody>
      </p:sp>
      <p:pic>
        <p:nvPicPr>
          <p:cNvPr id="7" name="Graphic 6" descr="Customer Review">
            <a:extLst>
              <a:ext uri="{FF2B5EF4-FFF2-40B4-BE49-F238E27FC236}">
                <a16:creationId xmlns:a16="http://schemas.microsoft.com/office/drawing/2014/main" id="{254D3957-13C1-3145-A9CC-89BD443EA4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2306935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9CF23B0AD254F97EA9226AF589FCA" ma:contentTypeVersion="18" ma:contentTypeDescription="Create a new document." ma:contentTypeScope="" ma:versionID="971cc1c532c767ac65ff947e45e3bd23">
  <xsd:schema xmlns:xsd="http://www.w3.org/2001/XMLSchema" xmlns:xs="http://www.w3.org/2001/XMLSchema" xmlns:p="http://schemas.microsoft.com/office/2006/metadata/properties" xmlns:ns2="d7d1286c-5944-4cbf-80dd-8747ceabb2c0" xmlns:ns3="843fe118-eabb-42af-80e6-f472611b8721" targetNamespace="http://schemas.microsoft.com/office/2006/metadata/properties" ma:root="true" ma:fieldsID="c5dc147007cb3e93ad7b21eb7fe48c04" ns2:_="" ns3:_="">
    <xsd:import namespace="d7d1286c-5944-4cbf-80dd-8747ceabb2c0"/>
    <xsd:import namespace="843fe118-eabb-42af-80e6-f472611b87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1286c-5944-4cbf-80dd-8747ceabb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c2c3f6-e1e3-4361-a031-e5e084a5cb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3fe118-eabb-42af-80e6-f472611b872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f2e1a9-b1f0-4a58-834b-ebececeba9fb}" ma:internalName="TaxCatchAll" ma:showField="CatchAllData" ma:web="843fe118-eabb-42af-80e6-f472611b87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641DE-6122-405F-A8A4-60143EBD5EF4}">
  <ds:schemaRefs>
    <ds:schemaRef ds:uri="http://schemas.microsoft.com/sharepoint/v3/contenttype/forms"/>
  </ds:schemaRefs>
</ds:datastoreItem>
</file>

<file path=customXml/itemProps2.xml><?xml version="1.0" encoding="utf-8"?>
<ds:datastoreItem xmlns:ds="http://schemas.openxmlformats.org/officeDocument/2006/customXml" ds:itemID="{D10DC18A-C251-475D-AEB3-376E75D7E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1286c-5944-4cbf-80dd-8747ceabb2c0"/>
    <ds:schemaRef ds:uri="843fe118-eabb-42af-80e6-f472611b8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299</TotalTime>
  <Words>2337</Words>
  <Application>Microsoft Office PowerPoint</Application>
  <PresentationFormat>Widescreen</PresentationFormat>
  <Paragraphs>121</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Century Gothic</vt:lpstr>
      <vt:lpstr>Vapor Trail</vt:lpstr>
      <vt:lpstr>AppalReD Legal Aid</vt:lpstr>
      <vt:lpstr>Who We Are</vt:lpstr>
      <vt:lpstr>What we do</vt:lpstr>
      <vt:lpstr>Our mission</vt:lpstr>
      <vt:lpstr>Our values</vt:lpstr>
      <vt:lpstr>Why volunteer with us?</vt:lpstr>
      <vt:lpstr>Professional responsibility in providing services to victims</vt:lpstr>
      <vt:lpstr>Kentucky Rules of Professional Responsibility preamble (cont’d)</vt:lpstr>
      <vt:lpstr>SCR 3.130(6.1) Donated Legal Services</vt:lpstr>
      <vt:lpstr>Other rules of professional responsibility apply</vt:lpstr>
      <vt:lpstr>Make a difference</vt:lpstr>
      <vt:lpstr>PowerPoint Presentation</vt:lpstr>
      <vt:lpstr>PowerPoint Presentation</vt:lpstr>
      <vt:lpstr>Training and support for pro bono volunteers</vt:lpstr>
      <vt:lpstr>Attorney pro bono opportunities</vt:lpstr>
      <vt:lpstr>PowerPoint Presentation</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Charnel Burton</dc:creator>
  <cp:lastModifiedBy>Sarah Curry</cp:lastModifiedBy>
  <cp:revision>2</cp:revision>
  <dcterms:created xsi:type="dcterms:W3CDTF">2024-08-12T17:21:10Z</dcterms:created>
  <dcterms:modified xsi:type="dcterms:W3CDTF">2024-09-12T12:20:27Z</dcterms:modified>
</cp:coreProperties>
</file>