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9"/>
  </p:notesMasterIdLst>
  <p:sldIdLst>
    <p:sldId id="256" r:id="rId4"/>
    <p:sldId id="257" r:id="rId5"/>
    <p:sldId id="258" r:id="rId6"/>
    <p:sldId id="261" r:id="rId7"/>
    <p:sldId id="262" r:id="rId8"/>
    <p:sldId id="263" r:id="rId9"/>
    <p:sldId id="264" r:id="rId10"/>
    <p:sldId id="265" r:id="rId11"/>
    <p:sldId id="267" r:id="rId12"/>
    <p:sldId id="268" r:id="rId13"/>
    <p:sldId id="269" r:id="rId14"/>
    <p:sldId id="270" r:id="rId15"/>
    <p:sldId id="273" r:id="rId16"/>
    <p:sldId id="274" r:id="rId17"/>
    <p:sldId id="275" r:id="rId18"/>
    <p:sldId id="277" r:id="rId19"/>
    <p:sldId id="280" r:id="rId20"/>
    <p:sldId id="281" r:id="rId21"/>
    <p:sldId id="282" r:id="rId22"/>
    <p:sldId id="290" r:id="rId23"/>
    <p:sldId id="283" r:id="rId24"/>
    <p:sldId id="288" r:id="rId25"/>
    <p:sldId id="291" r:id="rId26"/>
    <p:sldId id="316" r:id="rId27"/>
    <p:sldId id="315" r:id="rId28"/>
    <p:sldId id="317" r:id="rId29"/>
    <p:sldId id="318" r:id="rId30"/>
    <p:sldId id="319" r:id="rId31"/>
    <p:sldId id="320" r:id="rId32"/>
    <p:sldId id="321" r:id="rId33"/>
    <p:sldId id="305" r:id="rId34"/>
    <p:sldId id="306" r:id="rId35"/>
    <p:sldId id="313" r:id="rId36"/>
    <p:sldId id="311" r:id="rId37"/>
    <p:sldId id="312"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0000"/>
    <a:srgbClr val="FFCC00"/>
    <a:srgbClr val="33CC33"/>
    <a:srgbClr val="660066"/>
    <a:srgbClr val="F4B589"/>
    <a:srgbClr val="003865"/>
    <a:srgbClr val="012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102" d="100"/>
          <a:sy n="102" d="100"/>
        </p:scale>
        <p:origin x="186" y="108"/>
      </p:cViewPr>
      <p:guideLst/>
    </p:cSldViewPr>
  </p:slideViewPr>
  <p:outlineViewPr>
    <p:cViewPr>
      <p:scale>
        <a:sx n="33" d="100"/>
        <a:sy n="33" d="100"/>
      </p:scale>
      <p:origin x="0" y="-5808"/>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 Ann Moore" userId="a44c6dd6-72d1-4c8a-98a0-18577af64ff2" providerId="ADAL" clId="{F0B12751-50DB-453F-9FF1-6D307EE2B66F}"/>
    <pc:docChg chg="modSld">
      <pc:chgData name="Leigh Ann Moore" userId="a44c6dd6-72d1-4c8a-98a0-18577af64ff2" providerId="ADAL" clId="{F0B12751-50DB-453F-9FF1-6D307EE2B66F}" dt="2023-09-10T18:32:04.429" v="0" actId="1076"/>
      <pc:docMkLst>
        <pc:docMk/>
      </pc:docMkLst>
      <pc:sldChg chg="modSp mod">
        <pc:chgData name="Leigh Ann Moore" userId="a44c6dd6-72d1-4c8a-98a0-18577af64ff2" providerId="ADAL" clId="{F0B12751-50DB-453F-9FF1-6D307EE2B66F}" dt="2023-09-10T18:32:04.429" v="0" actId="1076"/>
        <pc:sldMkLst>
          <pc:docMk/>
          <pc:sldMk cId="76761927" sldId="256"/>
        </pc:sldMkLst>
        <pc:spChg chg="mod">
          <ac:chgData name="Leigh Ann Moore" userId="a44c6dd6-72d1-4c8a-98a0-18577af64ff2" providerId="ADAL" clId="{F0B12751-50DB-453F-9FF1-6D307EE2B66F}" dt="2023-09-10T18:32:04.429" v="0" actId="1076"/>
          <ac:spMkLst>
            <pc:docMk/>
            <pc:sldMk cId="76761927" sldId="256"/>
            <ac:spMk id="8" creationId="{06FEF89B-ADB2-4BEE-80F2-733CA21374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6954CED-FC6B-4387-9C63-E470C3DC2744}" type="datetimeFigureOut">
              <a:rPr lang="en-US" smtClean="0"/>
              <a:t>9/10/2023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596AF47-66AA-431C-9ED5-384393EA8FE4}" type="slidenum">
              <a:rPr lang="en-US" smtClean="0"/>
              <a:t>‹#›</a:t>
            </a:fld>
            <a:endParaRPr lang="en-US" dirty="0"/>
          </a:p>
        </p:txBody>
      </p:sp>
    </p:spTree>
    <p:extLst>
      <p:ext uri="{BB962C8B-B14F-4D97-AF65-F5344CB8AC3E}">
        <p14:creationId xmlns:p14="http://schemas.microsoft.com/office/powerpoint/2010/main" val="266678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6AF47-66AA-431C-9ED5-384393EA8FE4}" type="slidenum">
              <a:rPr lang="en-US" smtClean="0"/>
              <a:t>6</a:t>
            </a:fld>
            <a:endParaRPr lang="en-US" dirty="0"/>
          </a:p>
        </p:txBody>
      </p:sp>
    </p:spTree>
    <p:extLst>
      <p:ext uri="{BB962C8B-B14F-4D97-AF65-F5344CB8AC3E}">
        <p14:creationId xmlns:p14="http://schemas.microsoft.com/office/powerpoint/2010/main" val="3020576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2E11B4-0615-428A-8BB5-2E87114473D6}"/>
              </a:ext>
            </a:extLst>
          </p:cNvPr>
          <p:cNvSpPr>
            <a:spLocks noGrp="1"/>
          </p:cNvSpPr>
          <p:nvPr>
            <p:ph type="dt" sz="half" idx="10"/>
          </p:nvPr>
        </p:nvSpPr>
        <p:spPr/>
        <p:txBody>
          <a:bodyPr/>
          <a:lstStyle/>
          <a:p>
            <a:fld id="{E9F9ECE9-D49D-4770-B693-F69D1DAC6D5D}" type="datetime1">
              <a:rPr lang="en-US" smtClean="0"/>
              <a:t>9/10/2023</a:t>
            </a:fld>
            <a:endParaRPr lang="en-US" dirty="0"/>
          </a:p>
        </p:txBody>
      </p:sp>
      <p:sp>
        <p:nvSpPr>
          <p:cNvPr id="5" name="Footer Placeholder 4">
            <a:extLst>
              <a:ext uri="{FF2B5EF4-FFF2-40B4-BE49-F238E27FC236}">
                <a16:creationId xmlns:a16="http://schemas.microsoft.com/office/drawing/2014/main" id="{9E8D7527-E268-4C08-B91D-4024E2834E77}"/>
              </a:ext>
            </a:extLst>
          </p:cNvPr>
          <p:cNvSpPr>
            <a:spLocks noGrp="1"/>
          </p:cNvSpPr>
          <p:nvPr>
            <p:ph type="ftr" sz="quarter" idx="11"/>
          </p:nvPr>
        </p:nvSpPr>
        <p:spPr/>
        <p:txBody>
          <a:bodyPr/>
          <a:lstStyle/>
          <a:p>
            <a:r>
              <a:rPr lang="en-US" dirty="0"/>
              <a:t>https://kyesteamky.gov</a:t>
            </a:r>
          </a:p>
        </p:txBody>
      </p:sp>
      <p:sp>
        <p:nvSpPr>
          <p:cNvPr id="6" name="Slide Number Placeholder 5">
            <a:extLst>
              <a:ext uri="{FF2B5EF4-FFF2-40B4-BE49-F238E27FC236}">
                <a16:creationId xmlns:a16="http://schemas.microsoft.com/office/drawing/2014/main" id="{2E88E404-9940-413A-ABE0-263F2E98040D}"/>
              </a:ext>
            </a:extLst>
          </p:cNvPr>
          <p:cNvSpPr>
            <a:spLocks noGrp="1"/>
          </p:cNvSpPr>
          <p:nvPr>
            <p:ph type="sldNum" sz="quarter" idx="12"/>
          </p:nvPr>
        </p:nvSpPr>
        <p:spPr/>
        <p:txBody>
          <a:bodyPr/>
          <a:lstStyle/>
          <a:p>
            <a:fld id="{5727CFF0-8AF3-4D5D-9D11-7D9475288EEF}" type="slidenum">
              <a:rPr lang="en-US" smtClean="0"/>
              <a:t>‹#›</a:t>
            </a:fld>
            <a:endParaRPr lang="en-US" dirty="0"/>
          </a:p>
        </p:txBody>
      </p:sp>
      <p:sp>
        <p:nvSpPr>
          <p:cNvPr id="7" name="TextBox 6">
            <a:extLst>
              <a:ext uri="{FF2B5EF4-FFF2-40B4-BE49-F238E27FC236}">
                <a16:creationId xmlns:a16="http://schemas.microsoft.com/office/drawing/2014/main" id="{0B8878BB-E90B-4368-8C02-DDF575015DA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246F6FFB-8EE8-426E-B80B-B384D4BF2EFD}"/>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Text&#10;&#10;Description automatically generated with low confidence">
            <a:extLst>
              <a:ext uri="{FF2B5EF4-FFF2-40B4-BE49-F238E27FC236}">
                <a16:creationId xmlns:a16="http://schemas.microsoft.com/office/drawing/2014/main" id="{D6735375-96A8-4668-940F-0E2295CE2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9544BE49-577C-4BB1-BF89-0DCF189F4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4923" y="776570"/>
            <a:ext cx="5582151" cy="2923984"/>
          </a:xfrm>
          <a:prstGeom prst="rect">
            <a:avLst/>
          </a:prstGeom>
        </p:spPr>
      </p:pic>
    </p:spTree>
    <p:extLst>
      <p:ext uri="{BB962C8B-B14F-4D97-AF65-F5344CB8AC3E}">
        <p14:creationId xmlns:p14="http://schemas.microsoft.com/office/powerpoint/2010/main" val="323259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AFD5-9BF9-48B2-92FD-643F6D711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D7DC9-D47A-42B9-8E60-81CB096EF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F504C-8910-4E56-B2A3-50F8B3DEAD42}"/>
              </a:ext>
            </a:extLst>
          </p:cNvPr>
          <p:cNvSpPr>
            <a:spLocks noGrp="1"/>
          </p:cNvSpPr>
          <p:nvPr>
            <p:ph type="dt" sz="half" idx="10"/>
          </p:nvPr>
        </p:nvSpPr>
        <p:spPr/>
        <p:txBody>
          <a:bodyPr/>
          <a:lstStyle/>
          <a:p>
            <a:fld id="{A91E0075-1E82-4F2E-937F-64BE34610B4D}" type="datetime1">
              <a:rPr lang="en-US" smtClean="0"/>
              <a:t>9/10/2023</a:t>
            </a:fld>
            <a:endParaRPr lang="en-US" dirty="0"/>
          </a:p>
        </p:txBody>
      </p:sp>
      <p:sp>
        <p:nvSpPr>
          <p:cNvPr id="5" name="Footer Placeholder 4">
            <a:extLst>
              <a:ext uri="{FF2B5EF4-FFF2-40B4-BE49-F238E27FC236}">
                <a16:creationId xmlns:a16="http://schemas.microsoft.com/office/drawing/2014/main" id="{B3E07ADF-A127-41E0-B854-5FBC072A1576}"/>
              </a:ext>
            </a:extLst>
          </p:cNvPr>
          <p:cNvSpPr>
            <a:spLocks noGrp="1"/>
          </p:cNvSpPr>
          <p:nvPr>
            <p:ph type="ftr" sz="quarter" idx="11"/>
          </p:nvPr>
        </p:nvSpPr>
        <p:spPr/>
        <p:txBody>
          <a:bodyPr/>
          <a:lstStyle/>
          <a:p>
            <a:r>
              <a:rPr lang="en-US" dirty="0"/>
              <a:t>https://kyesteamky.gov</a:t>
            </a:r>
          </a:p>
        </p:txBody>
      </p:sp>
      <p:sp>
        <p:nvSpPr>
          <p:cNvPr id="6" name="Slide Number Placeholder 5">
            <a:extLst>
              <a:ext uri="{FF2B5EF4-FFF2-40B4-BE49-F238E27FC236}">
                <a16:creationId xmlns:a16="http://schemas.microsoft.com/office/drawing/2014/main" id="{7BAFB8D1-BC60-430D-B10E-9DB235F09D8C}"/>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184045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23C-927D-473E-99A5-F38E06C58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21C7-F488-4B78-AA1F-87599AD2A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3DCD9-1EC6-4111-A200-7234F2F563DC}"/>
              </a:ext>
            </a:extLst>
          </p:cNvPr>
          <p:cNvSpPr>
            <a:spLocks noGrp="1"/>
          </p:cNvSpPr>
          <p:nvPr>
            <p:ph type="dt" sz="half" idx="10"/>
          </p:nvPr>
        </p:nvSpPr>
        <p:spPr/>
        <p:txBody>
          <a:bodyPr/>
          <a:lstStyle/>
          <a:p>
            <a:fld id="{E33EFF09-4E71-4624-816E-884319530C90}" type="datetime1">
              <a:rPr lang="en-US" smtClean="0"/>
              <a:t>9/10/2023</a:t>
            </a:fld>
            <a:endParaRPr lang="en-US" dirty="0"/>
          </a:p>
        </p:txBody>
      </p:sp>
      <p:sp>
        <p:nvSpPr>
          <p:cNvPr id="5" name="Footer Placeholder 4">
            <a:extLst>
              <a:ext uri="{FF2B5EF4-FFF2-40B4-BE49-F238E27FC236}">
                <a16:creationId xmlns:a16="http://schemas.microsoft.com/office/drawing/2014/main" id="{F774D321-DF41-465B-B3C9-0D1A31CF2A73}"/>
              </a:ext>
            </a:extLst>
          </p:cNvPr>
          <p:cNvSpPr>
            <a:spLocks noGrp="1"/>
          </p:cNvSpPr>
          <p:nvPr>
            <p:ph type="ftr" sz="quarter" idx="11"/>
          </p:nvPr>
        </p:nvSpPr>
        <p:spPr/>
        <p:txBody>
          <a:bodyPr/>
          <a:lstStyle/>
          <a:p>
            <a:r>
              <a:rPr lang="en-US" dirty="0"/>
              <a:t>https://kyesteamky.gov</a:t>
            </a:r>
          </a:p>
        </p:txBody>
      </p:sp>
      <p:sp>
        <p:nvSpPr>
          <p:cNvPr id="6" name="Slide Number Placeholder 5">
            <a:extLst>
              <a:ext uri="{FF2B5EF4-FFF2-40B4-BE49-F238E27FC236}">
                <a16:creationId xmlns:a16="http://schemas.microsoft.com/office/drawing/2014/main" id="{419FEE2C-9E85-4EEA-A2CE-CBDC68457F60}"/>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51989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E41736-F673-4B14-9776-858B4D78CC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0F9EB302-324A-4201-BCB1-60B4E3CBA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25D9C-14F1-4D3C-8D97-93F1B3DD9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795FA2-DC68-43E5-8C89-2BAFE03BB2B1}"/>
              </a:ext>
            </a:extLst>
          </p:cNvPr>
          <p:cNvSpPr>
            <a:spLocks noGrp="1"/>
          </p:cNvSpPr>
          <p:nvPr>
            <p:ph type="ftr" sz="quarter" idx="11"/>
          </p:nvPr>
        </p:nvSpPr>
        <p:spPr/>
        <p:txBody>
          <a:bodyPr/>
          <a:lstStyle/>
          <a:p>
            <a:r>
              <a:rPr lang="en-US" dirty="0"/>
              <a:t>https://kyesteamky.gov</a:t>
            </a:r>
          </a:p>
        </p:txBody>
      </p:sp>
      <p:sp>
        <p:nvSpPr>
          <p:cNvPr id="6" name="Slide Number Placeholder 5">
            <a:extLst>
              <a:ext uri="{FF2B5EF4-FFF2-40B4-BE49-F238E27FC236}">
                <a16:creationId xmlns:a16="http://schemas.microsoft.com/office/drawing/2014/main" id="{89ECEE65-6CEF-494E-B623-A33853681D8B}"/>
              </a:ext>
            </a:extLst>
          </p:cNvPr>
          <p:cNvSpPr>
            <a:spLocks noGrp="1"/>
          </p:cNvSpPr>
          <p:nvPr>
            <p:ph type="sldNum" sz="quarter" idx="12"/>
          </p:nvPr>
        </p:nvSpPr>
        <p:spPr>
          <a:xfrm>
            <a:off x="255403" y="6361776"/>
            <a:ext cx="2743200" cy="365125"/>
          </a:xfrm>
        </p:spPr>
        <p:txBody>
          <a:bodyPr/>
          <a:lstStyle>
            <a:lvl1pPr algn="l">
              <a:defRPr/>
            </a:lvl1pPr>
          </a:lstStyle>
          <a:p>
            <a:fld id="{5727CFF0-8AF3-4D5D-9D11-7D9475288EEF}" type="slidenum">
              <a:rPr lang="en-US" smtClean="0"/>
              <a:pPr/>
              <a:t>‹#›</a:t>
            </a:fld>
            <a:endParaRPr lang="en-US" dirty="0"/>
          </a:p>
        </p:txBody>
      </p:sp>
      <p:sp>
        <p:nvSpPr>
          <p:cNvPr id="7" name="TextBox 6">
            <a:extLst>
              <a:ext uri="{FF2B5EF4-FFF2-40B4-BE49-F238E27FC236}">
                <a16:creationId xmlns:a16="http://schemas.microsoft.com/office/drawing/2014/main" id="{FA096516-FC95-455C-A5D5-7990EB75F2E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9" name="Picture 8" descr="Text&#10;&#10;Description automatically generated with low confidence">
            <a:extLst>
              <a:ext uri="{FF2B5EF4-FFF2-40B4-BE49-F238E27FC236}">
                <a16:creationId xmlns:a16="http://schemas.microsoft.com/office/drawing/2014/main" id="{B626BD3A-9F67-4923-B40B-8D99CB67E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119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47C054-8EBE-47BE-B3D7-58A452655B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0DF4BD60-9E92-47A9-95C1-FEA0AB78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A595B-41E0-4FCC-8528-5FEE2F3A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8E37681-3CC1-4196-945A-C751D072F4B5}"/>
              </a:ext>
            </a:extLst>
          </p:cNvPr>
          <p:cNvSpPr>
            <a:spLocks noGrp="1"/>
          </p:cNvSpPr>
          <p:nvPr>
            <p:ph type="ftr" sz="quarter" idx="11"/>
          </p:nvPr>
        </p:nvSpPr>
        <p:spPr/>
        <p:txBody>
          <a:bodyPr/>
          <a:lstStyle/>
          <a:p>
            <a:r>
              <a:rPr lang="en-US" dirty="0"/>
              <a:t>https://kyesteamky.gov</a:t>
            </a:r>
          </a:p>
        </p:txBody>
      </p:sp>
      <p:sp>
        <p:nvSpPr>
          <p:cNvPr id="6" name="Slide Number Placeholder 5">
            <a:extLst>
              <a:ext uri="{FF2B5EF4-FFF2-40B4-BE49-F238E27FC236}">
                <a16:creationId xmlns:a16="http://schemas.microsoft.com/office/drawing/2014/main" id="{B8B236A5-D64C-4CDE-8949-033E9CB1DB1C}"/>
              </a:ext>
            </a:extLst>
          </p:cNvPr>
          <p:cNvSpPr>
            <a:spLocks noGrp="1"/>
          </p:cNvSpPr>
          <p:nvPr>
            <p:ph type="sldNum" sz="quarter" idx="12"/>
          </p:nvPr>
        </p:nvSpPr>
        <p:spPr>
          <a:xfrm>
            <a:off x="255403" y="6356349"/>
            <a:ext cx="2743200" cy="365125"/>
          </a:xfrm>
        </p:spPr>
        <p:txBody>
          <a:bodyPr/>
          <a:lstStyle>
            <a:lvl1pPr algn="l">
              <a:defRPr/>
            </a:lvl1pPr>
          </a:lstStyle>
          <a:p>
            <a:fld id="{5727CFF0-8AF3-4D5D-9D11-7D9475288EEF}" type="slidenum">
              <a:rPr lang="en-US" smtClean="0"/>
              <a:pPr/>
              <a:t>‹#›</a:t>
            </a:fld>
            <a:endParaRPr lang="en-US" dirty="0"/>
          </a:p>
        </p:txBody>
      </p:sp>
      <p:sp>
        <p:nvSpPr>
          <p:cNvPr id="7" name="TextBox 6">
            <a:extLst>
              <a:ext uri="{FF2B5EF4-FFF2-40B4-BE49-F238E27FC236}">
                <a16:creationId xmlns:a16="http://schemas.microsoft.com/office/drawing/2014/main" id="{E4EE8464-5AD8-4D3B-BB03-7C65D039954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9" name="Picture 8" descr="Text&#10;&#10;Description automatically generated with low confidence">
            <a:extLst>
              <a:ext uri="{FF2B5EF4-FFF2-40B4-BE49-F238E27FC236}">
                <a16:creationId xmlns:a16="http://schemas.microsoft.com/office/drawing/2014/main" id="{251DBC64-5E7B-4302-B589-4F286B18E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26843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E76915-6031-43EC-AAD3-36D2F11EC2F6}"/>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91A39563-515C-4B3B-8A2E-EFB49C23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E4434-B008-4DA4-B1FF-E4CEA24CE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FD230-BFE8-4CB5-8C18-9BDBB081B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BA3D2E8-834C-4D8C-A9B4-26C1FB871309}"/>
              </a:ext>
            </a:extLst>
          </p:cNvPr>
          <p:cNvSpPr>
            <a:spLocks noGrp="1"/>
          </p:cNvSpPr>
          <p:nvPr>
            <p:ph type="ftr" sz="quarter" idx="11"/>
          </p:nvPr>
        </p:nvSpPr>
        <p:spPr/>
        <p:txBody>
          <a:bodyPr/>
          <a:lstStyle/>
          <a:p>
            <a:r>
              <a:rPr lang="en-US" dirty="0"/>
              <a:t>https://kyesteamky.gov</a:t>
            </a:r>
          </a:p>
        </p:txBody>
      </p:sp>
      <p:sp>
        <p:nvSpPr>
          <p:cNvPr id="7" name="Slide Number Placeholder 6">
            <a:extLst>
              <a:ext uri="{FF2B5EF4-FFF2-40B4-BE49-F238E27FC236}">
                <a16:creationId xmlns:a16="http://schemas.microsoft.com/office/drawing/2014/main" id="{2F0901F9-B670-46CB-826A-9F0F76E04D1A}"/>
              </a:ext>
            </a:extLst>
          </p:cNvPr>
          <p:cNvSpPr>
            <a:spLocks noGrp="1"/>
          </p:cNvSpPr>
          <p:nvPr>
            <p:ph type="sldNum" sz="quarter" idx="12"/>
          </p:nvPr>
        </p:nvSpPr>
        <p:spPr>
          <a:xfrm>
            <a:off x="255403" y="6356350"/>
            <a:ext cx="2743200" cy="365125"/>
          </a:xfrm>
        </p:spPr>
        <p:txBody>
          <a:bodyPr/>
          <a:lstStyle>
            <a:lvl1pPr algn="l">
              <a:defRPr/>
            </a:lvl1pPr>
          </a:lstStyle>
          <a:p>
            <a:fld id="{5727CFF0-8AF3-4D5D-9D11-7D9475288EEF}" type="slidenum">
              <a:rPr lang="en-US" smtClean="0"/>
              <a:pPr/>
              <a:t>‹#›</a:t>
            </a:fld>
            <a:endParaRPr lang="en-US" dirty="0"/>
          </a:p>
        </p:txBody>
      </p:sp>
      <p:sp>
        <p:nvSpPr>
          <p:cNvPr id="8" name="TextBox 7">
            <a:extLst>
              <a:ext uri="{FF2B5EF4-FFF2-40B4-BE49-F238E27FC236}">
                <a16:creationId xmlns:a16="http://schemas.microsoft.com/office/drawing/2014/main" id="{67B8130C-B028-41B6-88B0-18B9FB087E6C}"/>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10" name="Picture 9" descr="Text&#10;&#10;Description automatically generated with low confidence">
            <a:extLst>
              <a:ext uri="{FF2B5EF4-FFF2-40B4-BE49-F238E27FC236}">
                <a16:creationId xmlns:a16="http://schemas.microsoft.com/office/drawing/2014/main" id="{BAD79EFB-8A6C-45E0-9625-263C4AC509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67038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AE07-425F-4ECB-A38E-852D64F2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6E39A-8FAE-4C68-9B06-4C3288801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55176-2946-4C69-970F-04BEDEAC4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51E81-403E-4D5C-B062-01660AE6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DF9DA-4562-4768-B3E3-8C59B6ED9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062CE-E26D-40B7-83A8-DF3057B1D34A}"/>
              </a:ext>
            </a:extLst>
          </p:cNvPr>
          <p:cNvSpPr>
            <a:spLocks noGrp="1"/>
          </p:cNvSpPr>
          <p:nvPr>
            <p:ph type="dt" sz="half" idx="10"/>
          </p:nvPr>
        </p:nvSpPr>
        <p:spPr/>
        <p:txBody>
          <a:bodyPr/>
          <a:lstStyle/>
          <a:p>
            <a:fld id="{46AB74D8-899C-49C2-9BA6-30D4CEB94DAD}" type="datetime1">
              <a:rPr lang="en-US" smtClean="0"/>
              <a:t>9/10/2023</a:t>
            </a:fld>
            <a:endParaRPr lang="en-US" dirty="0"/>
          </a:p>
        </p:txBody>
      </p:sp>
      <p:sp>
        <p:nvSpPr>
          <p:cNvPr id="8" name="Footer Placeholder 7">
            <a:extLst>
              <a:ext uri="{FF2B5EF4-FFF2-40B4-BE49-F238E27FC236}">
                <a16:creationId xmlns:a16="http://schemas.microsoft.com/office/drawing/2014/main" id="{0079AB9E-FAF7-4C02-8E4F-658D6F30983D}"/>
              </a:ext>
            </a:extLst>
          </p:cNvPr>
          <p:cNvSpPr>
            <a:spLocks noGrp="1"/>
          </p:cNvSpPr>
          <p:nvPr>
            <p:ph type="ftr" sz="quarter" idx="11"/>
          </p:nvPr>
        </p:nvSpPr>
        <p:spPr/>
        <p:txBody>
          <a:bodyPr/>
          <a:lstStyle/>
          <a:p>
            <a:r>
              <a:rPr lang="en-US" dirty="0"/>
              <a:t>https://kyesteamky.gov</a:t>
            </a:r>
          </a:p>
        </p:txBody>
      </p:sp>
      <p:sp>
        <p:nvSpPr>
          <p:cNvPr id="9" name="Slide Number Placeholder 8">
            <a:extLst>
              <a:ext uri="{FF2B5EF4-FFF2-40B4-BE49-F238E27FC236}">
                <a16:creationId xmlns:a16="http://schemas.microsoft.com/office/drawing/2014/main" id="{7C4702A9-1B12-460D-A0A5-80CE7AFD40D0}"/>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351462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635-C29A-483F-9E31-8E43F391F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5FE49-72DD-40FB-B3F7-F3C2514D9025}"/>
              </a:ext>
            </a:extLst>
          </p:cNvPr>
          <p:cNvSpPr>
            <a:spLocks noGrp="1"/>
          </p:cNvSpPr>
          <p:nvPr>
            <p:ph type="dt" sz="half" idx="10"/>
          </p:nvPr>
        </p:nvSpPr>
        <p:spPr/>
        <p:txBody>
          <a:bodyPr/>
          <a:lstStyle/>
          <a:p>
            <a:fld id="{FD6031F4-6676-4A6C-80E4-085E63AB03D5}" type="datetime1">
              <a:rPr lang="en-US" smtClean="0"/>
              <a:t>9/10/2023</a:t>
            </a:fld>
            <a:endParaRPr lang="en-US" dirty="0"/>
          </a:p>
        </p:txBody>
      </p:sp>
      <p:sp>
        <p:nvSpPr>
          <p:cNvPr id="4" name="Footer Placeholder 3">
            <a:extLst>
              <a:ext uri="{FF2B5EF4-FFF2-40B4-BE49-F238E27FC236}">
                <a16:creationId xmlns:a16="http://schemas.microsoft.com/office/drawing/2014/main" id="{AFFD5414-11A3-44E5-BD85-989B3D98B403}"/>
              </a:ext>
            </a:extLst>
          </p:cNvPr>
          <p:cNvSpPr>
            <a:spLocks noGrp="1"/>
          </p:cNvSpPr>
          <p:nvPr>
            <p:ph type="ftr" sz="quarter" idx="11"/>
          </p:nvPr>
        </p:nvSpPr>
        <p:spPr/>
        <p:txBody>
          <a:bodyPr/>
          <a:lstStyle/>
          <a:p>
            <a:r>
              <a:rPr lang="en-US" dirty="0"/>
              <a:t>https://kyesteamky.gov</a:t>
            </a:r>
          </a:p>
        </p:txBody>
      </p:sp>
      <p:sp>
        <p:nvSpPr>
          <p:cNvPr id="5" name="Slide Number Placeholder 4">
            <a:extLst>
              <a:ext uri="{FF2B5EF4-FFF2-40B4-BE49-F238E27FC236}">
                <a16:creationId xmlns:a16="http://schemas.microsoft.com/office/drawing/2014/main" id="{7F819CF3-AC53-4903-B808-1A0F0274CC97}"/>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331665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4E65C-1E6D-4FDE-9B1C-48FE02A22958}"/>
              </a:ext>
            </a:extLst>
          </p:cNvPr>
          <p:cNvSpPr>
            <a:spLocks noGrp="1"/>
          </p:cNvSpPr>
          <p:nvPr>
            <p:ph type="dt" sz="half" idx="10"/>
          </p:nvPr>
        </p:nvSpPr>
        <p:spPr/>
        <p:txBody>
          <a:bodyPr/>
          <a:lstStyle/>
          <a:p>
            <a:fld id="{38433548-8D4A-49E6-9F5F-C524DF7B40D7}" type="datetime1">
              <a:rPr lang="en-US" smtClean="0"/>
              <a:t>9/10/2023</a:t>
            </a:fld>
            <a:endParaRPr lang="en-US" dirty="0"/>
          </a:p>
        </p:txBody>
      </p:sp>
      <p:sp>
        <p:nvSpPr>
          <p:cNvPr id="3" name="Footer Placeholder 2">
            <a:extLst>
              <a:ext uri="{FF2B5EF4-FFF2-40B4-BE49-F238E27FC236}">
                <a16:creationId xmlns:a16="http://schemas.microsoft.com/office/drawing/2014/main" id="{BA95B0C8-0773-46C8-B3E7-8F447CDD50D5}"/>
              </a:ext>
            </a:extLst>
          </p:cNvPr>
          <p:cNvSpPr>
            <a:spLocks noGrp="1"/>
          </p:cNvSpPr>
          <p:nvPr>
            <p:ph type="ftr" sz="quarter" idx="11"/>
          </p:nvPr>
        </p:nvSpPr>
        <p:spPr/>
        <p:txBody>
          <a:bodyPr/>
          <a:lstStyle/>
          <a:p>
            <a:r>
              <a:rPr lang="en-US" dirty="0"/>
              <a:t>https://kyesteamky.gov</a:t>
            </a:r>
          </a:p>
        </p:txBody>
      </p:sp>
      <p:sp>
        <p:nvSpPr>
          <p:cNvPr id="4" name="Slide Number Placeholder 3">
            <a:extLst>
              <a:ext uri="{FF2B5EF4-FFF2-40B4-BE49-F238E27FC236}">
                <a16:creationId xmlns:a16="http://schemas.microsoft.com/office/drawing/2014/main" id="{76736D20-1A4D-4939-B40B-1465C996935A}"/>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16185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11B-5611-4C54-866B-39A4B34A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E6960-C385-4DBD-BAAE-6F747E60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C5F36-C52C-4BE1-B0C3-E31F7808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952C2-04A9-46E8-84E1-2762994382D3}"/>
              </a:ext>
            </a:extLst>
          </p:cNvPr>
          <p:cNvSpPr>
            <a:spLocks noGrp="1"/>
          </p:cNvSpPr>
          <p:nvPr>
            <p:ph type="dt" sz="half" idx="10"/>
          </p:nvPr>
        </p:nvSpPr>
        <p:spPr/>
        <p:txBody>
          <a:bodyPr/>
          <a:lstStyle/>
          <a:p>
            <a:fld id="{B5A01A55-FDE2-4A7F-A33E-2ED27FDD0631}" type="datetime1">
              <a:rPr lang="en-US" smtClean="0"/>
              <a:t>9/10/2023</a:t>
            </a:fld>
            <a:endParaRPr lang="en-US" dirty="0"/>
          </a:p>
        </p:txBody>
      </p:sp>
      <p:sp>
        <p:nvSpPr>
          <p:cNvPr id="6" name="Footer Placeholder 5">
            <a:extLst>
              <a:ext uri="{FF2B5EF4-FFF2-40B4-BE49-F238E27FC236}">
                <a16:creationId xmlns:a16="http://schemas.microsoft.com/office/drawing/2014/main" id="{A71F27D0-1BC8-4687-9285-1EEE6E44B379}"/>
              </a:ext>
            </a:extLst>
          </p:cNvPr>
          <p:cNvSpPr>
            <a:spLocks noGrp="1"/>
          </p:cNvSpPr>
          <p:nvPr>
            <p:ph type="ftr" sz="quarter" idx="11"/>
          </p:nvPr>
        </p:nvSpPr>
        <p:spPr/>
        <p:txBody>
          <a:bodyPr/>
          <a:lstStyle/>
          <a:p>
            <a:r>
              <a:rPr lang="en-US" dirty="0"/>
              <a:t>https://kyesteamky.gov</a:t>
            </a:r>
          </a:p>
        </p:txBody>
      </p:sp>
      <p:sp>
        <p:nvSpPr>
          <p:cNvPr id="7" name="Slide Number Placeholder 6">
            <a:extLst>
              <a:ext uri="{FF2B5EF4-FFF2-40B4-BE49-F238E27FC236}">
                <a16:creationId xmlns:a16="http://schemas.microsoft.com/office/drawing/2014/main" id="{54089121-A6F5-4E00-870B-DFE9DB1C46B6}"/>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96990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3191-C7C1-4DF1-A908-7AB3EA44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EA5C1-187D-4720-AEE8-0765A8B16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96349DA-8303-4A4A-B4C4-110C1C4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6FFE1-DA1E-480B-8F9C-335E6FC6F340}"/>
              </a:ext>
            </a:extLst>
          </p:cNvPr>
          <p:cNvSpPr>
            <a:spLocks noGrp="1"/>
          </p:cNvSpPr>
          <p:nvPr>
            <p:ph type="dt" sz="half" idx="10"/>
          </p:nvPr>
        </p:nvSpPr>
        <p:spPr/>
        <p:txBody>
          <a:bodyPr/>
          <a:lstStyle/>
          <a:p>
            <a:fld id="{EA551391-87F8-4BBA-9364-F922DC31B906}" type="datetime1">
              <a:rPr lang="en-US" smtClean="0"/>
              <a:t>9/10/2023</a:t>
            </a:fld>
            <a:endParaRPr lang="en-US" dirty="0"/>
          </a:p>
        </p:txBody>
      </p:sp>
      <p:sp>
        <p:nvSpPr>
          <p:cNvPr id="6" name="Footer Placeholder 5">
            <a:extLst>
              <a:ext uri="{FF2B5EF4-FFF2-40B4-BE49-F238E27FC236}">
                <a16:creationId xmlns:a16="http://schemas.microsoft.com/office/drawing/2014/main" id="{8E3F0FED-E1DC-443C-B9F3-F97F7652328B}"/>
              </a:ext>
            </a:extLst>
          </p:cNvPr>
          <p:cNvSpPr>
            <a:spLocks noGrp="1"/>
          </p:cNvSpPr>
          <p:nvPr>
            <p:ph type="ftr" sz="quarter" idx="11"/>
          </p:nvPr>
        </p:nvSpPr>
        <p:spPr/>
        <p:txBody>
          <a:bodyPr/>
          <a:lstStyle/>
          <a:p>
            <a:r>
              <a:rPr lang="en-US" dirty="0"/>
              <a:t>https://kyesteamky.gov</a:t>
            </a:r>
          </a:p>
        </p:txBody>
      </p:sp>
      <p:sp>
        <p:nvSpPr>
          <p:cNvPr id="7" name="Slide Number Placeholder 6">
            <a:extLst>
              <a:ext uri="{FF2B5EF4-FFF2-40B4-BE49-F238E27FC236}">
                <a16:creationId xmlns:a16="http://schemas.microsoft.com/office/drawing/2014/main" id="{BDA5BBDF-AFE1-4F26-BABB-A8D1E34F5964}"/>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33831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BBB3A-E606-4DAE-8E3E-9C71A2657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6ABF-CC4F-4F0B-B289-049618AF0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3AE-916D-4932-BDF6-BD10D02EA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0674-BE07-43AB-88EC-B0814BE3BD91}" type="datetime1">
              <a:rPr lang="en-US" smtClean="0"/>
              <a:t>9/10/2023</a:t>
            </a:fld>
            <a:endParaRPr lang="en-US" dirty="0"/>
          </a:p>
        </p:txBody>
      </p:sp>
      <p:sp>
        <p:nvSpPr>
          <p:cNvPr id="5" name="Footer Placeholder 4">
            <a:extLst>
              <a:ext uri="{FF2B5EF4-FFF2-40B4-BE49-F238E27FC236}">
                <a16:creationId xmlns:a16="http://schemas.microsoft.com/office/drawing/2014/main" id="{D89058C9-06A0-4D1B-8B1C-8EE2ACAB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https://kyesteamky.gov</a:t>
            </a:r>
          </a:p>
        </p:txBody>
      </p:sp>
      <p:sp>
        <p:nvSpPr>
          <p:cNvPr id="6" name="Slide Number Placeholder 5">
            <a:extLst>
              <a:ext uri="{FF2B5EF4-FFF2-40B4-BE49-F238E27FC236}">
                <a16:creationId xmlns:a16="http://schemas.microsoft.com/office/drawing/2014/main" id="{6A9D2DA5-95AE-4027-B16A-0A033E99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CFF0-8AF3-4D5D-9D11-7D9475288EEF}" type="slidenum">
              <a:rPr lang="en-US" smtClean="0"/>
              <a:t>‹#›</a:t>
            </a:fld>
            <a:endParaRPr lang="en-US" dirty="0"/>
          </a:p>
        </p:txBody>
      </p:sp>
    </p:spTree>
    <p:extLst>
      <p:ext uri="{BB962C8B-B14F-4D97-AF65-F5344CB8AC3E}">
        <p14:creationId xmlns:p14="http://schemas.microsoft.com/office/powerpoint/2010/main" val="199525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rd.webapps.chfs.ky.gov/reportabuse/hom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yesteam.ky.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kyesteam.ky.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FEF89B-ADB2-4BEE-80F2-733CA21374E3}"/>
              </a:ext>
            </a:extLst>
          </p:cNvPr>
          <p:cNvSpPr txBox="1"/>
          <p:nvPr/>
        </p:nvSpPr>
        <p:spPr>
          <a:xfrm>
            <a:off x="2438400" y="4105551"/>
            <a:ext cx="7543800" cy="1384995"/>
          </a:xfrm>
          <a:prstGeom prst="rect">
            <a:avLst/>
          </a:prstGeom>
          <a:noFill/>
        </p:spPr>
        <p:txBody>
          <a:bodyPr wrap="square" rtlCol="0">
            <a:spAutoFit/>
          </a:bodyPr>
          <a:lstStyle/>
          <a:p>
            <a:pPr algn="ctr"/>
            <a:r>
              <a:rPr lang="en-US" sz="4200" b="1" dirty="0"/>
              <a:t>KRS 209</a:t>
            </a:r>
          </a:p>
          <a:p>
            <a:pPr algn="ctr"/>
            <a:r>
              <a:rPr lang="en-US" sz="4200" b="1" dirty="0"/>
              <a:t>Adult Protective Services Statute</a:t>
            </a:r>
          </a:p>
        </p:txBody>
      </p:sp>
      <p:pic>
        <p:nvPicPr>
          <p:cNvPr id="10" name="Picture 9" descr="Text&#10;&#10;Description automatically generated with low confidence">
            <a:extLst>
              <a:ext uri="{FF2B5EF4-FFF2-40B4-BE49-F238E27FC236}">
                <a16:creationId xmlns:a16="http://schemas.microsoft.com/office/drawing/2014/main" id="{FB47C041-BACA-4E42-9227-1227F143D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
        <p:nvSpPr>
          <p:cNvPr id="3" name="Slide Number Placeholder 2">
            <a:extLst>
              <a:ext uri="{FF2B5EF4-FFF2-40B4-BE49-F238E27FC236}">
                <a16:creationId xmlns:a16="http://schemas.microsoft.com/office/drawing/2014/main" id="{E703096D-29CE-4D24-AFAC-63E676B513A4}"/>
              </a:ext>
            </a:extLst>
          </p:cNvPr>
          <p:cNvSpPr>
            <a:spLocks noGrp="1"/>
          </p:cNvSpPr>
          <p:nvPr>
            <p:ph type="sldNum" sz="quarter" idx="12"/>
          </p:nvPr>
        </p:nvSpPr>
        <p:spPr/>
        <p:txBody>
          <a:bodyPr/>
          <a:lstStyle/>
          <a:p>
            <a:fld id="{5727CFF0-8AF3-4D5D-9D11-7D9475288EEF}" type="slidenum">
              <a:rPr lang="en-US" smtClean="0"/>
              <a:t>1</a:t>
            </a:fld>
            <a:endParaRPr lang="en-US" dirty="0"/>
          </a:p>
        </p:txBody>
      </p:sp>
    </p:spTree>
    <p:extLst>
      <p:ext uri="{BB962C8B-B14F-4D97-AF65-F5344CB8AC3E}">
        <p14:creationId xmlns:p14="http://schemas.microsoft.com/office/powerpoint/2010/main" val="7676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A2A9-E0CD-4B83-BE0A-C94C8074843D}"/>
              </a:ext>
            </a:extLst>
          </p:cNvPr>
          <p:cNvSpPr>
            <a:spLocks noGrp="1"/>
          </p:cNvSpPr>
          <p:nvPr>
            <p:ph type="title"/>
          </p:nvPr>
        </p:nvSpPr>
        <p:spPr/>
        <p:txBody>
          <a:bodyPr>
            <a:normAutofit/>
          </a:bodyPr>
          <a:lstStyle/>
          <a:p>
            <a:pPr algn="ctr"/>
            <a:r>
              <a:rPr lang="en-US" sz="5400" b="1" dirty="0"/>
              <a:t>Caretaker</a:t>
            </a:r>
          </a:p>
        </p:txBody>
      </p:sp>
      <p:sp>
        <p:nvSpPr>
          <p:cNvPr id="3" name="Content Placeholder 2">
            <a:extLst>
              <a:ext uri="{FF2B5EF4-FFF2-40B4-BE49-F238E27FC236}">
                <a16:creationId xmlns:a16="http://schemas.microsoft.com/office/drawing/2014/main" id="{252E0B34-CFA5-4C0A-BCFA-F892BDC88119}"/>
              </a:ext>
            </a:extLst>
          </p:cNvPr>
          <p:cNvSpPr>
            <a:spLocks noGrp="1"/>
          </p:cNvSpPr>
          <p:nvPr>
            <p:ph idx="1"/>
          </p:nvPr>
        </p:nvSpPr>
        <p:spPr/>
        <p:txBody>
          <a:bodyPr>
            <a:normAutofit fontScale="92500"/>
          </a:bodyPr>
          <a:lstStyle/>
          <a:p>
            <a:pPr algn="just">
              <a:buNone/>
            </a:pPr>
            <a:r>
              <a:rPr lang="en-US" altLang="en-US" sz="4000" dirty="0">
                <a:cs typeface="Times New Roman" panose="02020603050405020304" pitchFamily="18" charset="0"/>
              </a:rPr>
              <a:t>	</a:t>
            </a:r>
            <a:r>
              <a:rPr lang="en-US" altLang="en-US" sz="4000" b="1" dirty="0">
                <a:cs typeface="Times New Roman" panose="02020603050405020304" pitchFamily="18" charset="0"/>
              </a:rPr>
              <a:t>KRS 209.020(6)</a:t>
            </a:r>
          </a:p>
          <a:p>
            <a:pPr algn="just"/>
            <a:r>
              <a:rPr lang="en-US" altLang="en-US" sz="4000" dirty="0">
                <a:cs typeface="Times New Roman" panose="02020603050405020304" pitchFamily="18" charset="0"/>
              </a:rPr>
              <a:t>An individual or institution </a:t>
            </a:r>
          </a:p>
          <a:p>
            <a:pPr algn="just"/>
            <a:r>
              <a:rPr lang="en-US" altLang="en-US" sz="4000" dirty="0">
                <a:cs typeface="Times New Roman" panose="02020603050405020304" pitchFamily="18" charset="0"/>
              </a:rPr>
              <a:t>who has been entrusted with or who has the responsibility for the care of the adult as a result of:</a:t>
            </a:r>
          </a:p>
          <a:p>
            <a:pPr lvl="1" algn="just"/>
            <a:r>
              <a:rPr lang="en-US" altLang="en-US" sz="3600" dirty="0">
                <a:cs typeface="Times New Roman" panose="02020603050405020304" pitchFamily="18" charset="0"/>
              </a:rPr>
              <a:t> family relationship, </a:t>
            </a:r>
          </a:p>
          <a:p>
            <a:pPr lvl="1" algn="just"/>
            <a:r>
              <a:rPr lang="en-US" altLang="en-US" sz="3600" dirty="0">
                <a:cs typeface="Times New Roman" panose="02020603050405020304" pitchFamily="18" charset="0"/>
              </a:rPr>
              <a:t> or who has assumed the responsibility for the care of the adult person voluntarily, or by contract, employment, legal duty, or agreement;</a:t>
            </a:r>
            <a:endParaRPr lang="en-US" altLang="en-US" sz="3600" b="1" dirty="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B19E3BC1-F87A-48C4-8ED0-94F357A7011A}"/>
              </a:ext>
            </a:extLst>
          </p:cNvPr>
          <p:cNvSpPr>
            <a:spLocks noGrp="1"/>
          </p:cNvSpPr>
          <p:nvPr>
            <p:ph type="sldNum" sz="quarter" idx="12"/>
          </p:nvPr>
        </p:nvSpPr>
        <p:spPr/>
        <p:txBody>
          <a:bodyPr/>
          <a:lstStyle/>
          <a:p>
            <a:fld id="{5727CFF0-8AF3-4D5D-9D11-7D9475288EEF}" type="slidenum">
              <a:rPr lang="en-US" smtClean="0"/>
              <a:pPr/>
              <a:t>10</a:t>
            </a:fld>
            <a:endParaRPr lang="en-US" dirty="0"/>
          </a:p>
        </p:txBody>
      </p:sp>
    </p:spTree>
    <p:extLst>
      <p:ext uri="{BB962C8B-B14F-4D97-AF65-F5344CB8AC3E}">
        <p14:creationId xmlns:p14="http://schemas.microsoft.com/office/powerpoint/2010/main" val="34909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8625-C5ED-4A19-AF1C-B48127CA1BDD}"/>
              </a:ext>
            </a:extLst>
          </p:cNvPr>
          <p:cNvSpPr>
            <a:spLocks noGrp="1"/>
          </p:cNvSpPr>
          <p:nvPr>
            <p:ph type="title"/>
          </p:nvPr>
        </p:nvSpPr>
        <p:spPr/>
        <p:txBody>
          <a:bodyPr>
            <a:normAutofit/>
          </a:bodyPr>
          <a:lstStyle/>
          <a:p>
            <a:pPr algn="ctr"/>
            <a:r>
              <a:rPr lang="en-US" sz="5400" b="1" dirty="0"/>
              <a:t>Types of Neglect (922 KAR 5:070)</a:t>
            </a:r>
          </a:p>
        </p:txBody>
      </p:sp>
      <p:sp>
        <p:nvSpPr>
          <p:cNvPr id="3" name="Content Placeholder 2">
            <a:extLst>
              <a:ext uri="{FF2B5EF4-FFF2-40B4-BE49-F238E27FC236}">
                <a16:creationId xmlns:a16="http://schemas.microsoft.com/office/drawing/2014/main" id="{F567026A-7746-465D-963D-307B789997A8}"/>
              </a:ext>
            </a:extLst>
          </p:cNvPr>
          <p:cNvSpPr>
            <a:spLocks noGrp="1"/>
          </p:cNvSpPr>
          <p:nvPr>
            <p:ph idx="1"/>
          </p:nvPr>
        </p:nvSpPr>
        <p:spPr/>
        <p:txBody>
          <a:bodyPr>
            <a:normAutofit/>
          </a:bodyPr>
          <a:lstStyle/>
          <a:p>
            <a:r>
              <a:rPr lang="en-US" sz="4400" dirty="0"/>
              <a:t>Hygiene Neglect</a:t>
            </a:r>
          </a:p>
          <a:p>
            <a:r>
              <a:rPr lang="en-US" sz="4400" dirty="0"/>
              <a:t>Supervision Neglect</a:t>
            </a:r>
          </a:p>
          <a:p>
            <a:r>
              <a:rPr lang="en-US" sz="4400" dirty="0"/>
              <a:t>Food Neglect</a:t>
            </a:r>
          </a:p>
          <a:p>
            <a:r>
              <a:rPr lang="en-US" sz="4400" dirty="0"/>
              <a:t>Environmental Neglect</a:t>
            </a:r>
          </a:p>
          <a:p>
            <a:r>
              <a:rPr lang="en-US" sz="4400" dirty="0"/>
              <a:t>Medical Neglect</a:t>
            </a:r>
          </a:p>
        </p:txBody>
      </p:sp>
      <p:sp>
        <p:nvSpPr>
          <p:cNvPr id="5" name="Slide Number Placeholder 4">
            <a:extLst>
              <a:ext uri="{FF2B5EF4-FFF2-40B4-BE49-F238E27FC236}">
                <a16:creationId xmlns:a16="http://schemas.microsoft.com/office/drawing/2014/main" id="{21F6E45E-FE8F-4C54-B406-A9B713B6D4DA}"/>
              </a:ext>
            </a:extLst>
          </p:cNvPr>
          <p:cNvSpPr>
            <a:spLocks noGrp="1"/>
          </p:cNvSpPr>
          <p:nvPr>
            <p:ph type="sldNum" sz="quarter" idx="12"/>
          </p:nvPr>
        </p:nvSpPr>
        <p:spPr/>
        <p:txBody>
          <a:bodyPr/>
          <a:lstStyle/>
          <a:p>
            <a:fld id="{5727CFF0-8AF3-4D5D-9D11-7D9475288EEF}" type="slidenum">
              <a:rPr lang="en-US" smtClean="0"/>
              <a:pPr/>
              <a:t>11</a:t>
            </a:fld>
            <a:endParaRPr lang="en-US" dirty="0"/>
          </a:p>
        </p:txBody>
      </p:sp>
    </p:spTree>
    <p:extLst>
      <p:ext uri="{BB962C8B-B14F-4D97-AF65-F5344CB8AC3E}">
        <p14:creationId xmlns:p14="http://schemas.microsoft.com/office/powerpoint/2010/main" val="21373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09A6-A965-4C2B-BF4D-D3EFE65D12E1}"/>
              </a:ext>
            </a:extLst>
          </p:cNvPr>
          <p:cNvSpPr>
            <a:spLocks noGrp="1"/>
          </p:cNvSpPr>
          <p:nvPr>
            <p:ph type="title"/>
          </p:nvPr>
        </p:nvSpPr>
        <p:spPr>
          <a:xfrm>
            <a:off x="838200" y="365125"/>
            <a:ext cx="10515600" cy="968375"/>
          </a:xfrm>
        </p:spPr>
        <p:txBody>
          <a:bodyPr>
            <a:normAutofit/>
          </a:bodyPr>
          <a:lstStyle/>
          <a:p>
            <a:pPr algn="ctr"/>
            <a:r>
              <a:rPr lang="en-US" sz="5400" b="1" dirty="0"/>
              <a:t>Indicators of Neglect</a:t>
            </a:r>
          </a:p>
        </p:txBody>
      </p:sp>
      <p:sp>
        <p:nvSpPr>
          <p:cNvPr id="4" name="Content Placeholder 5">
            <a:extLst>
              <a:ext uri="{FF2B5EF4-FFF2-40B4-BE49-F238E27FC236}">
                <a16:creationId xmlns:a16="http://schemas.microsoft.com/office/drawing/2014/main" id="{F3264486-6D12-4F61-AB42-340DE87013AF}"/>
              </a:ext>
            </a:extLst>
          </p:cNvPr>
          <p:cNvSpPr txBox="1">
            <a:spLocks/>
          </p:cNvSpPr>
          <p:nvPr/>
        </p:nvSpPr>
        <p:spPr>
          <a:xfrm>
            <a:off x="1137489" y="1333500"/>
            <a:ext cx="4494224" cy="47625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t>MEDICATION</a:t>
            </a:r>
          </a:p>
          <a:p>
            <a:r>
              <a:rPr lang="en-US" altLang="en-US" sz="3200" dirty="0"/>
              <a:t>MEDICAL TREATMENT</a:t>
            </a:r>
          </a:p>
          <a:p>
            <a:r>
              <a:rPr lang="en-US" altLang="en-US" sz="3200" dirty="0"/>
              <a:t>INAPPROPRIATE FOOD</a:t>
            </a:r>
          </a:p>
          <a:p>
            <a:r>
              <a:rPr lang="en-US" altLang="en-US" sz="3200" dirty="0"/>
              <a:t>PRESSURE SORES</a:t>
            </a:r>
          </a:p>
          <a:p>
            <a:r>
              <a:rPr lang="en-US" altLang="en-US" sz="3200" dirty="0"/>
              <a:t>CONFUSION</a:t>
            </a:r>
          </a:p>
          <a:p>
            <a:r>
              <a:rPr lang="en-US" altLang="en-US" sz="3200" dirty="0"/>
              <a:t>LEFT ALONE</a:t>
            </a:r>
          </a:p>
          <a:p>
            <a:r>
              <a:rPr lang="en-US" altLang="en-US" sz="3200" dirty="0"/>
              <a:t>LACK OF AIDES:  CANE, WALKER, GLASSES, DENTURE</a:t>
            </a:r>
          </a:p>
        </p:txBody>
      </p:sp>
      <p:sp>
        <p:nvSpPr>
          <p:cNvPr id="5" name="Content Placeholder 6">
            <a:extLst>
              <a:ext uri="{FF2B5EF4-FFF2-40B4-BE49-F238E27FC236}">
                <a16:creationId xmlns:a16="http://schemas.microsoft.com/office/drawing/2014/main" id="{0879B493-B048-4652-84D0-AB6BFE944986}"/>
              </a:ext>
            </a:extLst>
          </p:cNvPr>
          <p:cNvSpPr txBox="1">
            <a:spLocks/>
          </p:cNvSpPr>
          <p:nvPr/>
        </p:nvSpPr>
        <p:spPr>
          <a:xfrm>
            <a:off x="6560288" y="1333500"/>
            <a:ext cx="4650171" cy="47625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UNSAFE ENVIRONMENT</a:t>
            </a:r>
          </a:p>
          <a:p>
            <a:r>
              <a:rPr lang="en-US" altLang="en-US" dirty="0"/>
              <a:t>HOARDING</a:t>
            </a:r>
          </a:p>
          <a:p>
            <a:r>
              <a:rPr lang="en-US" altLang="en-US" dirty="0"/>
              <a:t>POOR HYGIENE</a:t>
            </a:r>
          </a:p>
          <a:p>
            <a:r>
              <a:rPr lang="en-US" altLang="en-US" dirty="0"/>
              <a:t>BEDDING</a:t>
            </a:r>
          </a:p>
          <a:p>
            <a:r>
              <a:rPr lang="en-US" altLang="en-US" dirty="0"/>
              <a:t>ODORS</a:t>
            </a:r>
          </a:p>
          <a:p>
            <a:r>
              <a:rPr lang="en-US" altLang="en-US" dirty="0"/>
              <a:t>WEIGHT LOSS</a:t>
            </a:r>
          </a:p>
          <a:p>
            <a:r>
              <a:rPr lang="en-US" altLang="en-US" dirty="0"/>
              <a:t>UTILITIES</a:t>
            </a:r>
          </a:p>
          <a:p>
            <a:r>
              <a:rPr lang="en-US" altLang="en-US" dirty="0"/>
              <a:t>FAILURE TO PROVIDE </a:t>
            </a:r>
          </a:p>
        </p:txBody>
      </p:sp>
      <p:sp>
        <p:nvSpPr>
          <p:cNvPr id="6" name="Slide Number Placeholder 5">
            <a:extLst>
              <a:ext uri="{FF2B5EF4-FFF2-40B4-BE49-F238E27FC236}">
                <a16:creationId xmlns:a16="http://schemas.microsoft.com/office/drawing/2014/main" id="{22270529-DC26-4832-B4A6-75DBAD6D8029}"/>
              </a:ext>
            </a:extLst>
          </p:cNvPr>
          <p:cNvSpPr>
            <a:spLocks noGrp="1"/>
          </p:cNvSpPr>
          <p:nvPr>
            <p:ph type="sldNum" sz="quarter" idx="12"/>
          </p:nvPr>
        </p:nvSpPr>
        <p:spPr/>
        <p:txBody>
          <a:bodyPr/>
          <a:lstStyle/>
          <a:p>
            <a:fld id="{5727CFF0-8AF3-4D5D-9D11-7D9475288EEF}" type="slidenum">
              <a:rPr lang="en-US" smtClean="0"/>
              <a:pPr/>
              <a:t>12</a:t>
            </a:fld>
            <a:endParaRPr lang="en-US" dirty="0"/>
          </a:p>
        </p:txBody>
      </p:sp>
    </p:spTree>
    <p:extLst>
      <p:ext uri="{BB962C8B-B14F-4D97-AF65-F5344CB8AC3E}">
        <p14:creationId xmlns:p14="http://schemas.microsoft.com/office/powerpoint/2010/main" val="91711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AC7C-4646-4CB5-B339-B8B0B998FE06}"/>
              </a:ext>
            </a:extLst>
          </p:cNvPr>
          <p:cNvSpPr>
            <a:spLocks noGrp="1"/>
          </p:cNvSpPr>
          <p:nvPr>
            <p:ph type="title"/>
          </p:nvPr>
        </p:nvSpPr>
        <p:spPr/>
        <p:txBody>
          <a:bodyPr>
            <a:normAutofit/>
          </a:bodyPr>
          <a:lstStyle/>
          <a:p>
            <a:pPr algn="ctr"/>
            <a:r>
              <a:rPr lang="en-US" sz="5400" b="1" dirty="0"/>
              <a:t>Exploitation</a:t>
            </a:r>
          </a:p>
        </p:txBody>
      </p:sp>
      <p:sp>
        <p:nvSpPr>
          <p:cNvPr id="3" name="Content Placeholder 2">
            <a:extLst>
              <a:ext uri="{FF2B5EF4-FFF2-40B4-BE49-F238E27FC236}">
                <a16:creationId xmlns:a16="http://schemas.microsoft.com/office/drawing/2014/main" id="{E436491F-AA8D-44B5-956C-0B3A58B40C04}"/>
              </a:ext>
            </a:extLst>
          </p:cNvPr>
          <p:cNvSpPr>
            <a:spLocks noGrp="1"/>
          </p:cNvSpPr>
          <p:nvPr>
            <p:ph idx="1"/>
          </p:nvPr>
        </p:nvSpPr>
        <p:spPr/>
        <p:txBody>
          <a:bodyPr>
            <a:normAutofit fontScale="92500" lnSpcReduction="10000"/>
          </a:bodyPr>
          <a:lstStyle/>
          <a:p>
            <a:pPr algn="just">
              <a:buNone/>
            </a:pPr>
            <a:r>
              <a:rPr lang="en-US" altLang="en-US" sz="2800" b="1" dirty="0">
                <a:cs typeface="Times New Roman" panose="02020603050405020304" pitchFamily="18" charset="0"/>
              </a:rPr>
              <a:t>	</a:t>
            </a:r>
            <a:r>
              <a:rPr lang="en-US" altLang="en-US" sz="4400" b="1" dirty="0">
                <a:cs typeface="Times New Roman" panose="02020603050405020304" pitchFamily="18" charset="0"/>
              </a:rPr>
              <a:t>KRS 209.020(9) </a:t>
            </a:r>
          </a:p>
          <a:p>
            <a:pPr algn="just"/>
            <a:r>
              <a:rPr lang="en-US" altLang="en-US" sz="4400" dirty="0">
                <a:cs typeface="Times New Roman" panose="02020603050405020304" pitchFamily="18" charset="0"/>
              </a:rPr>
              <a:t>Obtaining or using another person's resources,</a:t>
            </a:r>
          </a:p>
          <a:p>
            <a:pPr lvl="1" algn="just"/>
            <a:r>
              <a:rPr lang="en-US" altLang="en-US" sz="4000" dirty="0">
                <a:cs typeface="Times New Roman" panose="02020603050405020304" pitchFamily="18" charset="0"/>
              </a:rPr>
              <a:t>including but not limited to funds, assets, or property, </a:t>
            </a:r>
          </a:p>
          <a:p>
            <a:pPr algn="just"/>
            <a:r>
              <a:rPr lang="en-US" altLang="en-US" sz="4400" dirty="0">
                <a:cs typeface="Times New Roman" panose="02020603050405020304" pitchFamily="18" charset="0"/>
              </a:rPr>
              <a:t>by deception, intimidation, or similar means,</a:t>
            </a:r>
          </a:p>
          <a:p>
            <a:pPr algn="just"/>
            <a:r>
              <a:rPr lang="en-US" altLang="en-US" sz="4400" dirty="0">
                <a:cs typeface="Times New Roman" panose="02020603050405020304" pitchFamily="18" charset="0"/>
              </a:rPr>
              <a:t>with the intent to deprive the person of those resources</a:t>
            </a:r>
            <a:endParaRPr lang="en-US" altLang="en-US" sz="4400" b="1" dirty="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4E6C2F1B-E415-4ADD-A251-4996627D6CB3}"/>
              </a:ext>
            </a:extLst>
          </p:cNvPr>
          <p:cNvSpPr>
            <a:spLocks noGrp="1"/>
          </p:cNvSpPr>
          <p:nvPr>
            <p:ph type="sldNum" sz="quarter" idx="12"/>
          </p:nvPr>
        </p:nvSpPr>
        <p:spPr/>
        <p:txBody>
          <a:bodyPr/>
          <a:lstStyle/>
          <a:p>
            <a:fld id="{5727CFF0-8AF3-4D5D-9D11-7D9475288EEF}" type="slidenum">
              <a:rPr lang="en-US" smtClean="0"/>
              <a:pPr/>
              <a:t>13</a:t>
            </a:fld>
            <a:endParaRPr lang="en-US" dirty="0"/>
          </a:p>
        </p:txBody>
      </p:sp>
    </p:spTree>
    <p:extLst>
      <p:ext uri="{BB962C8B-B14F-4D97-AF65-F5344CB8AC3E}">
        <p14:creationId xmlns:p14="http://schemas.microsoft.com/office/powerpoint/2010/main" val="35769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6DC2-E99B-4E54-8461-B6362ED1FD3E}"/>
              </a:ext>
            </a:extLst>
          </p:cNvPr>
          <p:cNvSpPr>
            <a:spLocks noGrp="1"/>
          </p:cNvSpPr>
          <p:nvPr>
            <p:ph type="title"/>
          </p:nvPr>
        </p:nvSpPr>
        <p:spPr/>
        <p:txBody>
          <a:bodyPr>
            <a:normAutofit/>
          </a:bodyPr>
          <a:lstStyle/>
          <a:p>
            <a:pPr algn="ctr"/>
            <a:r>
              <a:rPr lang="en-US" sz="5400" b="1" dirty="0"/>
              <a:t>Exploitation Indicators</a:t>
            </a:r>
          </a:p>
        </p:txBody>
      </p:sp>
      <p:sp>
        <p:nvSpPr>
          <p:cNvPr id="3" name="Content Placeholder 2">
            <a:extLst>
              <a:ext uri="{FF2B5EF4-FFF2-40B4-BE49-F238E27FC236}">
                <a16:creationId xmlns:a16="http://schemas.microsoft.com/office/drawing/2014/main" id="{DA6A9653-BD93-4D45-8874-3BDCA98AEA42}"/>
              </a:ext>
            </a:extLst>
          </p:cNvPr>
          <p:cNvSpPr>
            <a:spLocks noGrp="1"/>
          </p:cNvSpPr>
          <p:nvPr>
            <p:ph idx="1"/>
          </p:nvPr>
        </p:nvSpPr>
        <p:spPr>
          <a:xfrm>
            <a:off x="838200" y="1708662"/>
            <a:ext cx="10515600" cy="4351338"/>
          </a:xfrm>
        </p:spPr>
        <p:txBody>
          <a:bodyPr>
            <a:normAutofit fontScale="32500" lnSpcReduction="20000"/>
          </a:bodyPr>
          <a:lstStyle/>
          <a:p>
            <a:r>
              <a:rPr lang="en-US" altLang="en-US" sz="8600" dirty="0"/>
              <a:t>Unusual Activity in Bank Account </a:t>
            </a:r>
          </a:p>
          <a:p>
            <a:r>
              <a:rPr lang="en-US" altLang="en-US" sz="8600" dirty="0"/>
              <a:t>Level of Care Inconsistent with resources </a:t>
            </a:r>
          </a:p>
          <a:p>
            <a:r>
              <a:rPr lang="en-US" altLang="en-US" sz="8600" dirty="0"/>
              <a:t>Missing Property </a:t>
            </a:r>
          </a:p>
          <a:p>
            <a:r>
              <a:rPr lang="en-US" altLang="en-US" sz="8600" dirty="0"/>
              <a:t>Sudden Affection or Attention to Adult </a:t>
            </a:r>
          </a:p>
          <a:p>
            <a:r>
              <a:rPr lang="en-US" altLang="en-US" sz="8600" dirty="0"/>
              <a:t>Transferring assets to a new friend or family member without explanation</a:t>
            </a:r>
          </a:p>
          <a:p>
            <a:r>
              <a:rPr lang="en-US" altLang="en-US" sz="8600" dirty="0"/>
              <a:t>Attempts to isolate from Support System</a:t>
            </a:r>
          </a:p>
          <a:p>
            <a:r>
              <a:rPr lang="en-US" altLang="en-US" sz="8600" dirty="0"/>
              <a:t>Unexplained changes to wills or other estate documents</a:t>
            </a:r>
          </a:p>
          <a:p>
            <a:r>
              <a:rPr lang="en-US" altLang="en-US" sz="8600" dirty="0"/>
              <a:t>Checks written to cash </a:t>
            </a:r>
          </a:p>
          <a:p>
            <a:r>
              <a:rPr lang="en-US" altLang="en-US" sz="8600" dirty="0"/>
              <a:t>Eviction notices or utilities/bills are unpaid </a:t>
            </a:r>
          </a:p>
          <a:p>
            <a:endParaRPr lang="en-US" dirty="0"/>
          </a:p>
        </p:txBody>
      </p:sp>
      <p:sp>
        <p:nvSpPr>
          <p:cNvPr id="5" name="Slide Number Placeholder 4">
            <a:extLst>
              <a:ext uri="{FF2B5EF4-FFF2-40B4-BE49-F238E27FC236}">
                <a16:creationId xmlns:a16="http://schemas.microsoft.com/office/drawing/2014/main" id="{DF5A99A9-0E92-4253-AA6F-BBB03FC9622B}"/>
              </a:ext>
            </a:extLst>
          </p:cNvPr>
          <p:cNvSpPr>
            <a:spLocks noGrp="1"/>
          </p:cNvSpPr>
          <p:nvPr>
            <p:ph type="sldNum" sz="quarter" idx="12"/>
          </p:nvPr>
        </p:nvSpPr>
        <p:spPr/>
        <p:txBody>
          <a:bodyPr/>
          <a:lstStyle/>
          <a:p>
            <a:fld id="{5727CFF0-8AF3-4D5D-9D11-7D9475288EEF}" type="slidenum">
              <a:rPr lang="en-US" smtClean="0"/>
              <a:pPr/>
              <a:t>14</a:t>
            </a:fld>
            <a:endParaRPr lang="en-US" dirty="0"/>
          </a:p>
        </p:txBody>
      </p:sp>
    </p:spTree>
    <p:extLst>
      <p:ext uri="{BB962C8B-B14F-4D97-AF65-F5344CB8AC3E}">
        <p14:creationId xmlns:p14="http://schemas.microsoft.com/office/powerpoint/2010/main" val="14703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B5E2-4FB2-4622-A030-B2555C29EA76}"/>
              </a:ext>
            </a:extLst>
          </p:cNvPr>
          <p:cNvSpPr>
            <a:spLocks noGrp="1"/>
          </p:cNvSpPr>
          <p:nvPr>
            <p:ph type="title"/>
          </p:nvPr>
        </p:nvSpPr>
        <p:spPr/>
        <p:txBody>
          <a:bodyPr>
            <a:normAutofit/>
          </a:bodyPr>
          <a:lstStyle/>
          <a:p>
            <a:pPr algn="ctr"/>
            <a:r>
              <a:rPr lang="en-US" sz="5400" b="1" dirty="0"/>
              <a:t>COMMON SCAMS BY STRANGERS</a:t>
            </a:r>
          </a:p>
        </p:txBody>
      </p:sp>
      <p:sp>
        <p:nvSpPr>
          <p:cNvPr id="3" name="Content Placeholder 2">
            <a:extLst>
              <a:ext uri="{FF2B5EF4-FFF2-40B4-BE49-F238E27FC236}">
                <a16:creationId xmlns:a16="http://schemas.microsoft.com/office/drawing/2014/main" id="{B0431EDB-AC35-45A0-B1F2-88EA6065B359}"/>
              </a:ext>
            </a:extLst>
          </p:cNvPr>
          <p:cNvSpPr>
            <a:spLocks noGrp="1"/>
          </p:cNvSpPr>
          <p:nvPr>
            <p:ph idx="1"/>
          </p:nvPr>
        </p:nvSpPr>
        <p:spPr/>
        <p:txBody>
          <a:bodyPr/>
          <a:lstStyle/>
          <a:p>
            <a:pPr>
              <a:defRPr/>
            </a:pPr>
            <a:r>
              <a:rPr lang="en-US" sz="4000" dirty="0"/>
              <a:t>Lottery or sweepstake scams </a:t>
            </a:r>
          </a:p>
          <a:p>
            <a:pPr>
              <a:defRPr/>
            </a:pPr>
            <a:r>
              <a:rPr lang="en-US" sz="4000" dirty="0"/>
              <a:t>Home repair/traveling con men</a:t>
            </a:r>
          </a:p>
          <a:p>
            <a:pPr>
              <a:defRPr/>
            </a:pPr>
            <a:r>
              <a:rPr lang="en-US" sz="4000" dirty="0"/>
              <a:t>Grandparent scam</a:t>
            </a:r>
          </a:p>
          <a:p>
            <a:pPr>
              <a:defRPr/>
            </a:pPr>
            <a:r>
              <a:rPr lang="en-US" sz="4000" dirty="0"/>
              <a:t>Charity Scams</a:t>
            </a:r>
          </a:p>
          <a:p>
            <a:pPr>
              <a:defRPr/>
            </a:pPr>
            <a:r>
              <a:rPr lang="en-US" sz="4000" dirty="0"/>
              <a:t>Telemarketing scams</a:t>
            </a:r>
          </a:p>
          <a:p>
            <a:pPr>
              <a:defRPr/>
            </a:pPr>
            <a:r>
              <a:rPr lang="en-US" sz="4000" dirty="0"/>
              <a:t>IRS Scams</a:t>
            </a:r>
          </a:p>
          <a:p>
            <a:endParaRPr lang="en-US" dirty="0"/>
          </a:p>
        </p:txBody>
      </p:sp>
      <p:sp>
        <p:nvSpPr>
          <p:cNvPr id="5" name="Slide Number Placeholder 4">
            <a:extLst>
              <a:ext uri="{FF2B5EF4-FFF2-40B4-BE49-F238E27FC236}">
                <a16:creationId xmlns:a16="http://schemas.microsoft.com/office/drawing/2014/main" id="{D5D45EBC-7B56-440E-B33F-22C025D508D5}"/>
              </a:ext>
            </a:extLst>
          </p:cNvPr>
          <p:cNvSpPr>
            <a:spLocks noGrp="1"/>
          </p:cNvSpPr>
          <p:nvPr>
            <p:ph type="sldNum" sz="quarter" idx="12"/>
          </p:nvPr>
        </p:nvSpPr>
        <p:spPr/>
        <p:txBody>
          <a:bodyPr/>
          <a:lstStyle/>
          <a:p>
            <a:fld id="{5727CFF0-8AF3-4D5D-9D11-7D9475288EEF}" type="slidenum">
              <a:rPr lang="en-US" smtClean="0"/>
              <a:pPr/>
              <a:t>15</a:t>
            </a:fld>
            <a:endParaRPr lang="en-US" dirty="0"/>
          </a:p>
        </p:txBody>
      </p:sp>
    </p:spTree>
    <p:extLst>
      <p:ext uri="{BB962C8B-B14F-4D97-AF65-F5344CB8AC3E}">
        <p14:creationId xmlns:p14="http://schemas.microsoft.com/office/powerpoint/2010/main" val="374860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92A5-CC53-426C-B1FD-1A7E2482876B}"/>
              </a:ext>
            </a:extLst>
          </p:cNvPr>
          <p:cNvSpPr>
            <a:spLocks noGrp="1"/>
          </p:cNvSpPr>
          <p:nvPr>
            <p:ph type="title"/>
          </p:nvPr>
        </p:nvSpPr>
        <p:spPr>
          <a:xfrm>
            <a:off x="838200" y="365125"/>
            <a:ext cx="10515600" cy="1108075"/>
          </a:xfrm>
        </p:spPr>
        <p:txBody>
          <a:bodyPr>
            <a:normAutofit/>
          </a:bodyPr>
          <a:lstStyle/>
          <a:p>
            <a:pPr algn="ctr"/>
            <a:r>
              <a:rPr lang="en-US" sz="5400" b="1" dirty="0"/>
              <a:t>GENERAL RED FLAGS</a:t>
            </a:r>
          </a:p>
        </p:txBody>
      </p:sp>
      <p:sp>
        <p:nvSpPr>
          <p:cNvPr id="5" name="Content Placeholder 5">
            <a:extLst>
              <a:ext uri="{FF2B5EF4-FFF2-40B4-BE49-F238E27FC236}">
                <a16:creationId xmlns:a16="http://schemas.microsoft.com/office/drawing/2014/main" id="{1249A0D8-9986-4415-A915-7A1FC890F2A5}"/>
              </a:ext>
            </a:extLst>
          </p:cNvPr>
          <p:cNvSpPr txBox="1">
            <a:spLocks/>
          </p:cNvSpPr>
          <p:nvPr/>
        </p:nvSpPr>
        <p:spPr>
          <a:xfrm>
            <a:off x="6484777" y="1381236"/>
            <a:ext cx="4771558" cy="4703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3400" dirty="0"/>
              <a:t>CHANGES DOCTORS</a:t>
            </a:r>
          </a:p>
          <a:p>
            <a:pPr>
              <a:defRPr/>
            </a:pPr>
            <a:r>
              <a:rPr lang="en-US" altLang="en-US" sz="3400" dirty="0"/>
              <a:t>CHANGES ATTORNEYS</a:t>
            </a:r>
          </a:p>
          <a:p>
            <a:pPr>
              <a:defRPr/>
            </a:pPr>
            <a:r>
              <a:rPr lang="en-US" altLang="en-US" sz="3400" dirty="0"/>
              <a:t>VAGUE PHYSICAL COMPLAINTS</a:t>
            </a:r>
          </a:p>
          <a:p>
            <a:pPr>
              <a:defRPr/>
            </a:pPr>
            <a:r>
              <a:rPr lang="en-US" altLang="en-US" sz="3400" dirty="0"/>
              <a:t>INCONSISTENT EXPLANATIONS</a:t>
            </a:r>
          </a:p>
          <a:p>
            <a:pPr>
              <a:defRPr/>
            </a:pPr>
            <a:r>
              <a:rPr lang="en-US" altLang="en-US" sz="3400" dirty="0"/>
              <a:t>HESITANT TO DISCUSS SITUATION</a:t>
            </a:r>
          </a:p>
          <a:p>
            <a:pPr marL="0" indent="0">
              <a:buFontTx/>
              <a:buNone/>
              <a:defRPr/>
            </a:pPr>
            <a:endParaRPr lang="en-US" altLang="en-US" dirty="0"/>
          </a:p>
        </p:txBody>
      </p:sp>
      <p:sp>
        <p:nvSpPr>
          <p:cNvPr id="6" name="Content Placeholder 5">
            <a:extLst>
              <a:ext uri="{FF2B5EF4-FFF2-40B4-BE49-F238E27FC236}">
                <a16:creationId xmlns:a16="http://schemas.microsoft.com/office/drawing/2014/main" id="{4B709F86-7A6E-4772-90DD-874F569E2B84}"/>
              </a:ext>
            </a:extLst>
          </p:cNvPr>
          <p:cNvSpPr txBox="1">
            <a:spLocks/>
          </p:cNvSpPr>
          <p:nvPr/>
        </p:nvSpPr>
        <p:spPr>
          <a:xfrm>
            <a:off x="935665" y="1381236"/>
            <a:ext cx="4771558" cy="4703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3400" dirty="0"/>
              <a:t>SUDDEN WITHDRAWAL</a:t>
            </a:r>
          </a:p>
          <a:p>
            <a:pPr>
              <a:defRPr/>
            </a:pPr>
            <a:r>
              <a:rPr lang="en-US" altLang="en-US" sz="3400" dirty="0"/>
              <a:t>SUDDEN CHANGE IN BEHAVIOR</a:t>
            </a:r>
          </a:p>
          <a:p>
            <a:pPr>
              <a:defRPr/>
            </a:pPr>
            <a:r>
              <a:rPr lang="en-US" altLang="en-US" sz="3400" dirty="0"/>
              <a:t>ISOLATION</a:t>
            </a:r>
          </a:p>
          <a:p>
            <a:pPr>
              <a:defRPr/>
            </a:pPr>
            <a:r>
              <a:rPr lang="en-US" altLang="en-US" sz="3400"/>
              <a:t>CONFINED</a:t>
            </a:r>
            <a:endParaRPr lang="en-US" altLang="en-US" sz="3400" dirty="0"/>
          </a:p>
          <a:p>
            <a:pPr>
              <a:defRPr/>
            </a:pPr>
            <a:r>
              <a:rPr lang="en-US" altLang="en-US" sz="3400" dirty="0"/>
              <a:t>DENIES, MINIMIZES, BLAMES SELF</a:t>
            </a:r>
          </a:p>
          <a:p>
            <a:pPr marL="0" indent="0">
              <a:buFontTx/>
              <a:buNone/>
              <a:defRPr/>
            </a:pPr>
            <a:endParaRPr lang="en-US" altLang="en-US" dirty="0"/>
          </a:p>
        </p:txBody>
      </p:sp>
      <p:sp>
        <p:nvSpPr>
          <p:cNvPr id="4" name="Slide Number Placeholder 3">
            <a:extLst>
              <a:ext uri="{FF2B5EF4-FFF2-40B4-BE49-F238E27FC236}">
                <a16:creationId xmlns:a16="http://schemas.microsoft.com/office/drawing/2014/main" id="{129251A1-418F-4427-8177-D16B7B1B7491}"/>
              </a:ext>
            </a:extLst>
          </p:cNvPr>
          <p:cNvSpPr>
            <a:spLocks noGrp="1"/>
          </p:cNvSpPr>
          <p:nvPr>
            <p:ph type="sldNum" sz="quarter" idx="12"/>
          </p:nvPr>
        </p:nvSpPr>
        <p:spPr/>
        <p:txBody>
          <a:bodyPr/>
          <a:lstStyle/>
          <a:p>
            <a:fld id="{5727CFF0-8AF3-4D5D-9D11-7D9475288EEF}" type="slidenum">
              <a:rPr lang="en-US" smtClean="0"/>
              <a:pPr/>
              <a:t>16</a:t>
            </a:fld>
            <a:endParaRPr lang="en-US" dirty="0"/>
          </a:p>
        </p:txBody>
      </p:sp>
    </p:spTree>
    <p:extLst>
      <p:ext uri="{BB962C8B-B14F-4D97-AF65-F5344CB8AC3E}">
        <p14:creationId xmlns:p14="http://schemas.microsoft.com/office/powerpoint/2010/main" val="244587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9D1A-0D48-43F4-BD0F-1E84E843DC6C}"/>
              </a:ext>
            </a:extLst>
          </p:cNvPr>
          <p:cNvSpPr>
            <a:spLocks noGrp="1"/>
          </p:cNvSpPr>
          <p:nvPr>
            <p:ph type="title"/>
          </p:nvPr>
        </p:nvSpPr>
        <p:spPr/>
        <p:txBody>
          <a:bodyPr>
            <a:normAutofit/>
          </a:bodyPr>
          <a:lstStyle/>
          <a:p>
            <a:pPr algn="ctr"/>
            <a:r>
              <a:rPr lang="en-US" sz="5400" b="1" dirty="0"/>
              <a:t>MANDATORY REPORTING</a:t>
            </a:r>
          </a:p>
        </p:txBody>
      </p:sp>
      <p:sp>
        <p:nvSpPr>
          <p:cNvPr id="3" name="Content Placeholder 2">
            <a:extLst>
              <a:ext uri="{FF2B5EF4-FFF2-40B4-BE49-F238E27FC236}">
                <a16:creationId xmlns:a16="http://schemas.microsoft.com/office/drawing/2014/main" id="{42C21644-D3C9-42A3-A5F3-4596AFFBA7C3}"/>
              </a:ext>
            </a:extLst>
          </p:cNvPr>
          <p:cNvSpPr>
            <a:spLocks noGrp="1"/>
          </p:cNvSpPr>
          <p:nvPr>
            <p:ph idx="1"/>
          </p:nvPr>
        </p:nvSpPr>
        <p:spPr/>
        <p:txBody>
          <a:bodyPr>
            <a:normAutofit lnSpcReduction="10000"/>
          </a:bodyPr>
          <a:lstStyle/>
          <a:p>
            <a:pPr algn="just">
              <a:lnSpc>
                <a:spcPct val="90000"/>
              </a:lnSpc>
              <a:buNone/>
            </a:pPr>
            <a:r>
              <a:rPr lang="en-US" altLang="en-US" b="1" dirty="0"/>
              <a:t>KRS 209.030 (2) </a:t>
            </a:r>
          </a:p>
          <a:p>
            <a:pPr algn="just">
              <a:lnSpc>
                <a:spcPct val="90000"/>
              </a:lnSpc>
              <a:buNone/>
            </a:pPr>
            <a:r>
              <a:rPr lang="en-US" altLang="en-US" b="1" dirty="0"/>
              <a:t>	</a:t>
            </a:r>
            <a:r>
              <a:rPr lang="en-US" altLang="en-US" sz="3200" u="sng" dirty="0"/>
              <a:t>ANY</a:t>
            </a:r>
            <a:r>
              <a:rPr lang="en-US" altLang="en-US" sz="3200" dirty="0"/>
              <a:t> person, including but not limited to, physician, law enforcement officer, nurse, social worker, cabinet personnel, coroner, medical examiner, alternate care facility employee, or caretaker, having reasonable cause to suspect that an adult has suffered abuse, neglect, or exploitation, shall report or cause a report to be made in accordance with the provisions of this chapter. Death of the adult does not relieve one of the responsibility for reporting the circumstances surrounding the death. </a:t>
            </a:r>
          </a:p>
          <a:p>
            <a:endParaRPr lang="en-US" dirty="0"/>
          </a:p>
        </p:txBody>
      </p:sp>
      <p:sp>
        <p:nvSpPr>
          <p:cNvPr id="5" name="Slide Number Placeholder 4">
            <a:extLst>
              <a:ext uri="{FF2B5EF4-FFF2-40B4-BE49-F238E27FC236}">
                <a16:creationId xmlns:a16="http://schemas.microsoft.com/office/drawing/2014/main" id="{159C89D9-FFBE-418A-9182-057903CE9825}"/>
              </a:ext>
            </a:extLst>
          </p:cNvPr>
          <p:cNvSpPr>
            <a:spLocks noGrp="1"/>
          </p:cNvSpPr>
          <p:nvPr>
            <p:ph type="sldNum" sz="quarter" idx="12"/>
          </p:nvPr>
        </p:nvSpPr>
        <p:spPr/>
        <p:txBody>
          <a:bodyPr/>
          <a:lstStyle/>
          <a:p>
            <a:fld id="{5727CFF0-8AF3-4D5D-9D11-7D9475288EEF}" type="slidenum">
              <a:rPr lang="en-US" smtClean="0"/>
              <a:pPr/>
              <a:t>17</a:t>
            </a:fld>
            <a:endParaRPr lang="en-US" dirty="0"/>
          </a:p>
        </p:txBody>
      </p:sp>
    </p:spTree>
    <p:extLst>
      <p:ext uri="{BB962C8B-B14F-4D97-AF65-F5344CB8AC3E}">
        <p14:creationId xmlns:p14="http://schemas.microsoft.com/office/powerpoint/2010/main" val="13256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2BC7-2E97-40D0-86D7-767BA9B3256E}"/>
              </a:ext>
            </a:extLst>
          </p:cNvPr>
          <p:cNvSpPr>
            <a:spLocks noGrp="1"/>
          </p:cNvSpPr>
          <p:nvPr>
            <p:ph type="title"/>
          </p:nvPr>
        </p:nvSpPr>
        <p:spPr/>
        <p:txBody>
          <a:bodyPr>
            <a:normAutofit/>
          </a:bodyPr>
          <a:lstStyle/>
          <a:p>
            <a:pPr algn="ctr"/>
            <a:r>
              <a:rPr lang="en-US" sz="5400" b="1" dirty="0"/>
              <a:t>MANDATORY REPORTING (continued)</a:t>
            </a:r>
          </a:p>
        </p:txBody>
      </p:sp>
      <p:sp>
        <p:nvSpPr>
          <p:cNvPr id="3" name="Content Placeholder 2">
            <a:extLst>
              <a:ext uri="{FF2B5EF4-FFF2-40B4-BE49-F238E27FC236}">
                <a16:creationId xmlns:a16="http://schemas.microsoft.com/office/drawing/2014/main" id="{136B1421-3259-4B64-BF6F-E448366B0A3B}"/>
              </a:ext>
            </a:extLst>
          </p:cNvPr>
          <p:cNvSpPr>
            <a:spLocks noGrp="1"/>
          </p:cNvSpPr>
          <p:nvPr>
            <p:ph idx="1"/>
          </p:nvPr>
        </p:nvSpPr>
        <p:spPr/>
        <p:txBody>
          <a:bodyPr/>
          <a:lstStyle/>
          <a:p>
            <a:pPr algn="just">
              <a:buNone/>
            </a:pPr>
            <a:r>
              <a:rPr lang="en-US" altLang="en-US" sz="4800" b="1" dirty="0"/>
              <a:t>KRS 209.030(3)</a:t>
            </a:r>
          </a:p>
          <a:p>
            <a:pPr algn="just">
              <a:buNone/>
            </a:pPr>
            <a:r>
              <a:rPr lang="en-US" altLang="en-US" sz="4800" dirty="0"/>
              <a:t>	An oral or written report shall be made immediately to the cabinet upon knowledge of suspected abuse, neglect, or exploitation of an adult.</a:t>
            </a:r>
          </a:p>
          <a:p>
            <a:endParaRPr lang="en-US" dirty="0"/>
          </a:p>
        </p:txBody>
      </p:sp>
      <p:sp>
        <p:nvSpPr>
          <p:cNvPr id="5" name="Slide Number Placeholder 4">
            <a:extLst>
              <a:ext uri="{FF2B5EF4-FFF2-40B4-BE49-F238E27FC236}">
                <a16:creationId xmlns:a16="http://schemas.microsoft.com/office/drawing/2014/main" id="{F831823D-7507-4EC1-9C52-8E3803D3B7F6}"/>
              </a:ext>
            </a:extLst>
          </p:cNvPr>
          <p:cNvSpPr>
            <a:spLocks noGrp="1"/>
          </p:cNvSpPr>
          <p:nvPr>
            <p:ph type="sldNum" sz="quarter" idx="12"/>
          </p:nvPr>
        </p:nvSpPr>
        <p:spPr/>
        <p:txBody>
          <a:bodyPr/>
          <a:lstStyle/>
          <a:p>
            <a:fld id="{5727CFF0-8AF3-4D5D-9D11-7D9475288EEF}" type="slidenum">
              <a:rPr lang="en-US" smtClean="0"/>
              <a:pPr/>
              <a:t>18</a:t>
            </a:fld>
            <a:endParaRPr lang="en-US" dirty="0"/>
          </a:p>
        </p:txBody>
      </p:sp>
    </p:spTree>
    <p:extLst>
      <p:ext uri="{BB962C8B-B14F-4D97-AF65-F5344CB8AC3E}">
        <p14:creationId xmlns:p14="http://schemas.microsoft.com/office/powerpoint/2010/main" val="322568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DE12-FFBB-4C7A-9CDF-9CDF47B0AC8B}"/>
              </a:ext>
            </a:extLst>
          </p:cNvPr>
          <p:cNvSpPr>
            <a:spLocks noGrp="1"/>
          </p:cNvSpPr>
          <p:nvPr>
            <p:ph type="title"/>
          </p:nvPr>
        </p:nvSpPr>
        <p:spPr/>
        <p:txBody>
          <a:bodyPr>
            <a:normAutofit/>
          </a:bodyPr>
          <a:lstStyle/>
          <a:p>
            <a:pPr algn="ctr"/>
            <a:r>
              <a:rPr lang="en-US" sz="5400" b="1" dirty="0"/>
              <a:t>HOW TO MAKE A REPORT</a:t>
            </a:r>
          </a:p>
        </p:txBody>
      </p:sp>
      <p:sp>
        <p:nvSpPr>
          <p:cNvPr id="3" name="Content Placeholder 2">
            <a:extLst>
              <a:ext uri="{FF2B5EF4-FFF2-40B4-BE49-F238E27FC236}">
                <a16:creationId xmlns:a16="http://schemas.microsoft.com/office/drawing/2014/main" id="{668653F9-729D-43AA-B472-DF0AD1B418C2}"/>
              </a:ext>
            </a:extLst>
          </p:cNvPr>
          <p:cNvSpPr>
            <a:spLocks noGrp="1"/>
          </p:cNvSpPr>
          <p:nvPr>
            <p:ph idx="1"/>
          </p:nvPr>
        </p:nvSpPr>
        <p:spPr>
          <a:xfrm>
            <a:off x="838200" y="2197764"/>
            <a:ext cx="10515600" cy="2526635"/>
          </a:xfrm>
        </p:spPr>
        <p:txBody>
          <a:bodyPr>
            <a:normAutofit fontScale="92500"/>
          </a:bodyPr>
          <a:lstStyle/>
          <a:p>
            <a:pPr>
              <a:defRPr/>
            </a:pPr>
            <a:r>
              <a:rPr lang="en-US" sz="4300" dirty="0"/>
              <a:t>Hotline # 1-877-597-2331 (24/7)</a:t>
            </a:r>
          </a:p>
          <a:p>
            <a:pPr>
              <a:defRPr/>
            </a:pPr>
            <a:r>
              <a:rPr lang="en-US" sz="4300" dirty="0"/>
              <a:t>Web based reporting system for non-emergency situations that do not require immediate response.  8 a.m. to 4:30 p.m. M-F</a:t>
            </a:r>
          </a:p>
          <a:p>
            <a:endParaRPr lang="en-US" dirty="0"/>
          </a:p>
        </p:txBody>
      </p:sp>
      <p:sp>
        <p:nvSpPr>
          <p:cNvPr id="5" name="TextBox 4">
            <a:extLst>
              <a:ext uri="{FF2B5EF4-FFF2-40B4-BE49-F238E27FC236}">
                <a16:creationId xmlns:a16="http://schemas.microsoft.com/office/drawing/2014/main" id="{5357EE87-E2EF-4BBB-88B2-C3B83DA9EF43}"/>
              </a:ext>
            </a:extLst>
          </p:cNvPr>
          <p:cNvSpPr txBox="1"/>
          <p:nvPr/>
        </p:nvSpPr>
        <p:spPr>
          <a:xfrm>
            <a:off x="374650" y="5097353"/>
            <a:ext cx="11442700" cy="677108"/>
          </a:xfrm>
          <a:prstGeom prst="rect">
            <a:avLst/>
          </a:prstGeom>
          <a:noFill/>
        </p:spPr>
        <p:txBody>
          <a:bodyPr wrap="square">
            <a:spAutoFit/>
          </a:bodyPr>
          <a:lstStyle/>
          <a:p>
            <a:r>
              <a:rPr lang="en-US" sz="3800" dirty="0">
                <a:hlinkClick r:id="rId2"/>
              </a:rPr>
              <a:t>https://prd.webapps.chfs.ky.gov/reportabuse/home.aspx</a:t>
            </a:r>
            <a:endParaRPr lang="en-US" sz="3800" dirty="0"/>
          </a:p>
        </p:txBody>
      </p:sp>
      <p:sp>
        <p:nvSpPr>
          <p:cNvPr id="6" name="Slide Number Placeholder 5">
            <a:extLst>
              <a:ext uri="{FF2B5EF4-FFF2-40B4-BE49-F238E27FC236}">
                <a16:creationId xmlns:a16="http://schemas.microsoft.com/office/drawing/2014/main" id="{FBF5CC84-4112-4E33-8775-F4C677BF1839}"/>
              </a:ext>
            </a:extLst>
          </p:cNvPr>
          <p:cNvSpPr>
            <a:spLocks noGrp="1"/>
          </p:cNvSpPr>
          <p:nvPr>
            <p:ph type="sldNum" sz="quarter" idx="12"/>
          </p:nvPr>
        </p:nvSpPr>
        <p:spPr/>
        <p:txBody>
          <a:bodyPr/>
          <a:lstStyle/>
          <a:p>
            <a:fld id="{5727CFF0-8AF3-4D5D-9D11-7D9475288EEF}" type="slidenum">
              <a:rPr lang="en-US" smtClean="0"/>
              <a:pPr/>
              <a:t>19</a:t>
            </a:fld>
            <a:endParaRPr lang="en-US" dirty="0"/>
          </a:p>
        </p:txBody>
      </p:sp>
    </p:spTree>
    <p:extLst>
      <p:ext uri="{BB962C8B-B14F-4D97-AF65-F5344CB8AC3E}">
        <p14:creationId xmlns:p14="http://schemas.microsoft.com/office/powerpoint/2010/main" val="272268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5CE-4730-451C-9CE8-90E03FCD2D95}"/>
              </a:ext>
            </a:extLst>
          </p:cNvPr>
          <p:cNvSpPr>
            <a:spLocks noGrp="1"/>
          </p:cNvSpPr>
          <p:nvPr>
            <p:ph type="title"/>
          </p:nvPr>
        </p:nvSpPr>
        <p:spPr/>
        <p:txBody>
          <a:bodyPr>
            <a:normAutofit/>
          </a:bodyPr>
          <a:lstStyle/>
          <a:p>
            <a:pPr algn="ctr"/>
            <a:r>
              <a:rPr lang="en-US" sz="5400" b="1" dirty="0"/>
              <a:t>Objectives</a:t>
            </a:r>
          </a:p>
        </p:txBody>
      </p:sp>
      <p:sp>
        <p:nvSpPr>
          <p:cNvPr id="3" name="Content Placeholder 2">
            <a:extLst>
              <a:ext uri="{FF2B5EF4-FFF2-40B4-BE49-F238E27FC236}">
                <a16:creationId xmlns:a16="http://schemas.microsoft.com/office/drawing/2014/main" id="{31FB1AB0-0C9F-494B-AB49-F60B89152510}"/>
              </a:ext>
            </a:extLst>
          </p:cNvPr>
          <p:cNvSpPr>
            <a:spLocks noGrp="1"/>
          </p:cNvSpPr>
          <p:nvPr>
            <p:ph idx="1"/>
          </p:nvPr>
        </p:nvSpPr>
        <p:spPr/>
        <p:txBody>
          <a:bodyPr>
            <a:normAutofit/>
          </a:bodyPr>
          <a:lstStyle/>
          <a:p>
            <a:pPr marL="514350" indent="-514350">
              <a:buFontTx/>
              <a:buAutoNum type="arabicPeriod"/>
            </a:pPr>
            <a:r>
              <a:rPr lang="en-US" altLang="en-US" sz="2800" dirty="0"/>
              <a:t>Identify Kentucky Law governing Adult Protection</a:t>
            </a:r>
          </a:p>
          <a:p>
            <a:pPr marL="514350" indent="-514350">
              <a:buFontTx/>
              <a:buAutoNum type="arabicPeriod"/>
            </a:pPr>
            <a:r>
              <a:rPr lang="en-US" altLang="en-US" sz="2800" dirty="0"/>
              <a:t>Identify Reporting Requirements</a:t>
            </a:r>
          </a:p>
          <a:p>
            <a:pPr marL="514350" indent="-514350">
              <a:buFontTx/>
              <a:buAutoNum type="arabicPeriod"/>
            </a:pPr>
            <a:r>
              <a:rPr lang="en-US" altLang="en-US" sz="2800" dirty="0"/>
              <a:t>Become familiar with Indicators of Adult Abuse | Neglect | Exploitation</a:t>
            </a:r>
          </a:p>
        </p:txBody>
      </p:sp>
      <p:sp>
        <p:nvSpPr>
          <p:cNvPr id="5" name="Slide Number Placeholder 4">
            <a:extLst>
              <a:ext uri="{FF2B5EF4-FFF2-40B4-BE49-F238E27FC236}">
                <a16:creationId xmlns:a16="http://schemas.microsoft.com/office/drawing/2014/main" id="{979202CB-67BA-4499-A85A-60E504B65893}"/>
              </a:ext>
            </a:extLst>
          </p:cNvPr>
          <p:cNvSpPr>
            <a:spLocks noGrp="1"/>
          </p:cNvSpPr>
          <p:nvPr>
            <p:ph type="sldNum" sz="quarter" idx="12"/>
          </p:nvPr>
        </p:nvSpPr>
        <p:spPr/>
        <p:txBody>
          <a:bodyPr/>
          <a:lstStyle/>
          <a:p>
            <a:fld id="{5727CFF0-8AF3-4D5D-9D11-7D9475288EEF}" type="slidenum">
              <a:rPr lang="en-US" smtClean="0"/>
              <a:pPr/>
              <a:t>2</a:t>
            </a:fld>
            <a:endParaRPr lang="en-US" dirty="0"/>
          </a:p>
        </p:txBody>
      </p:sp>
    </p:spTree>
    <p:extLst>
      <p:ext uri="{BB962C8B-B14F-4D97-AF65-F5344CB8AC3E}">
        <p14:creationId xmlns:p14="http://schemas.microsoft.com/office/powerpoint/2010/main" val="360570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00FD-1D52-4491-A156-30FC7D6614D9}"/>
              </a:ext>
            </a:extLst>
          </p:cNvPr>
          <p:cNvSpPr>
            <a:spLocks noGrp="1"/>
          </p:cNvSpPr>
          <p:nvPr>
            <p:ph type="title"/>
          </p:nvPr>
        </p:nvSpPr>
        <p:spPr/>
        <p:txBody>
          <a:bodyPr>
            <a:normAutofit/>
          </a:bodyPr>
          <a:lstStyle/>
          <a:p>
            <a:pPr algn="ctr"/>
            <a:r>
              <a:rPr lang="en-US" sz="5400" b="1" dirty="0"/>
              <a:t>IMPORTANT INFO AT INTAKE</a:t>
            </a:r>
          </a:p>
        </p:txBody>
      </p:sp>
      <p:sp>
        <p:nvSpPr>
          <p:cNvPr id="3" name="Content Placeholder 2">
            <a:extLst>
              <a:ext uri="{FF2B5EF4-FFF2-40B4-BE49-F238E27FC236}">
                <a16:creationId xmlns:a16="http://schemas.microsoft.com/office/drawing/2014/main" id="{B45FC809-1AB4-4521-B0D9-ECFC53540EFC}"/>
              </a:ext>
            </a:extLst>
          </p:cNvPr>
          <p:cNvSpPr>
            <a:spLocks noGrp="1"/>
          </p:cNvSpPr>
          <p:nvPr>
            <p:ph idx="1"/>
          </p:nvPr>
        </p:nvSpPr>
        <p:spPr/>
        <p:txBody>
          <a:bodyPr/>
          <a:lstStyle/>
          <a:p>
            <a:r>
              <a:rPr lang="en-US" altLang="en-US" sz="4000" dirty="0"/>
              <a:t>Identifying information</a:t>
            </a:r>
          </a:p>
          <a:p>
            <a:pPr lvl="1"/>
            <a:r>
              <a:rPr lang="en-US" altLang="en-US" sz="4000" dirty="0"/>
              <a:t>Name</a:t>
            </a:r>
          </a:p>
          <a:p>
            <a:pPr lvl="1"/>
            <a:r>
              <a:rPr lang="en-US" altLang="en-US" sz="4000" dirty="0"/>
              <a:t>Date of Birth or Age</a:t>
            </a:r>
          </a:p>
          <a:p>
            <a:pPr lvl="1"/>
            <a:r>
              <a:rPr lang="en-US" altLang="en-US" sz="4000" dirty="0"/>
              <a:t>Address (or at least a way to locate the individual)</a:t>
            </a:r>
          </a:p>
          <a:p>
            <a:pPr lvl="1"/>
            <a:r>
              <a:rPr lang="en-US" altLang="en-US" sz="4000" dirty="0"/>
              <a:t>Information to describe physical or mental dysfunction.  </a:t>
            </a:r>
          </a:p>
          <a:p>
            <a:endParaRPr lang="en-US" dirty="0"/>
          </a:p>
        </p:txBody>
      </p:sp>
      <p:sp>
        <p:nvSpPr>
          <p:cNvPr id="5" name="Slide Number Placeholder 4">
            <a:extLst>
              <a:ext uri="{FF2B5EF4-FFF2-40B4-BE49-F238E27FC236}">
                <a16:creationId xmlns:a16="http://schemas.microsoft.com/office/drawing/2014/main" id="{517B302F-3995-413C-A11F-32185CB2789D}"/>
              </a:ext>
            </a:extLst>
          </p:cNvPr>
          <p:cNvSpPr>
            <a:spLocks noGrp="1"/>
          </p:cNvSpPr>
          <p:nvPr>
            <p:ph type="sldNum" sz="quarter" idx="12"/>
          </p:nvPr>
        </p:nvSpPr>
        <p:spPr/>
        <p:txBody>
          <a:bodyPr/>
          <a:lstStyle/>
          <a:p>
            <a:fld id="{5727CFF0-8AF3-4D5D-9D11-7D9475288EEF}" type="slidenum">
              <a:rPr lang="en-US" smtClean="0"/>
              <a:pPr/>
              <a:t>20</a:t>
            </a:fld>
            <a:endParaRPr lang="en-US" dirty="0"/>
          </a:p>
        </p:txBody>
      </p:sp>
    </p:spTree>
    <p:extLst>
      <p:ext uri="{BB962C8B-B14F-4D97-AF65-F5344CB8AC3E}">
        <p14:creationId xmlns:p14="http://schemas.microsoft.com/office/powerpoint/2010/main" val="175686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AD18-F868-452E-85C4-26D556FC0468}"/>
              </a:ext>
            </a:extLst>
          </p:cNvPr>
          <p:cNvSpPr>
            <a:spLocks noGrp="1"/>
          </p:cNvSpPr>
          <p:nvPr>
            <p:ph type="title"/>
          </p:nvPr>
        </p:nvSpPr>
        <p:spPr/>
        <p:txBody>
          <a:bodyPr>
            <a:noAutofit/>
          </a:bodyPr>
          <a:lstStyle/>
          <a:p>
            <a:pPr algn="ctr"/>
            <a:r>
              <a:rPr lang="en-US" sz="5400" b="1" dirty="0"/>
              <a:t>IMMUNITY FROM CIVIL OR             CRIMINAL LIABILITY</a:t>
            </a:r>
          </a:p>
        </p:txBody>
      </p:sp>
      <p:sp>
        <p:nvSpPr>
          <p:cNvPr id="3" name="Content Placeholder 2">
            <a:extLst>
              <a:ext uri="{FF2B5EF4-FFF2-40B4-BE49-F238E27FC236}">
                <a16:creationId xmlns:a16="http://schemas.microsoft.com/office/drawing/2014/main" id="{EA28B0D3-2B3D-4F65-A29B-B551044F4879}"/>
              </a:ext>
            </a:extLst>
          </p:cNvPr>
          <p:cNvSpPr>
            <a:spLocks noGrp="1"/>
          </p:cNvSpPr>
          <p:nvPr>
            <p:ph idx="1"/>
          </p:nvPr>
        </p:nvSpPr>
        <p:spPr>
          <a:xfrm>
            <a:off x="838200" y="1825625"/>
            <a:ext cx="10515600" cy="4351338"/>
          </a:xfrm>
        </p:spPr>
        <p:txBody>
          <a:bodyPr>
            <a:normAutofit fontScale="92500" lnSpcReduction="20000"/>
          </a:bodyPr>
          <a:lstStyle/>
          <a:p>
            <a:pPr algn="just">
              <a:lnSpc>
                <a:spcPct val="90000"/>
              </a:lnSpc>
              <a:buNone/>
            </a:pPr>
            <a:r>
              <a:rPr lang="en-US" altLang="en-US" sz="3000" b="1" dirty="0"/>
              <a:t>KRS 209.050</a:t>
            </a:r>
          </a:p>
          <a:p>
            <a:pPr algn="just">
              <a:lnSpc>
                <a:spcPct val="90000"/>
              </a:lnSpc>
              <a:buNone/>
            </a:pPr>
            <a:r>
              <a:rPr lang="en-US" altLang="en-US" sz="3000" dirty="0"/>
              <a:t>	Anyone acting upon reasonable cause in the making of any report or investigation or participating in the filing of a petition to obtain injunctive relief or emergency protective services for an adult pursuant to this chapter, including representatives of the cabinet in the reasonable performance of their duties in good faith, and within the scope of their authority, shall have immunity from any civil or criminal liability that might otherwise be incurred or imposed. Any such participant shall have the same immunity with respect to participation in any judicial proceeding resulting from such report or investigation and such immunity shall apply to those who render protective services in good faith pursuant either to the consent of the adult or to court order.</a:t>
            </a:r>
          </a:p>
          <a:p>
            <a:endParaRPr lang="en-US" dirty="0"/>
          </a:p>
        </p:txBody>
      </p:sp>
      <p:sp>
        <p:nvSpPr>
          <p:cNvPr id="5" name="Slide Number Placeholder 4">
            <a:extLst>
              <a:ext uri="{FF2B5EF4-FFF2-40B4-BE49-F238E27FC236}">
                <a16:creationId xmlns:a16="http://schemas.microsoft.com/office/drawing/2014/main" id="{FDDFCA32-86B3-4804-9C05-2570E060416C}"/>
              </a:ext>
            </a:extLst>
          </p:cNvPr>
          <p:cNvSpPr>
            <a:spLocks noGrp="1"/>
          </p:cNvSpPr>
          <p:nvPr>
            <p:ph type="sldNum" sz="quarter" idx="12"/>
          </p:nvPr>
        </p:nvSpPr>
        <p:spPr/>
        <p:txBody>
          <a:bodyPr/>
          <a:lstStyle/>
          <a:p>
            <a:fld id="{5727CFF0-8AF3-4D5D-9D11-7D9475288EEF}" type="slidenum">
              <a:rPr lang="en-US" smtClean="0"/>
              <a:pPr/>
              <a:t>21</a:t>
            </a:fld>
            <a:endParaRPr lang="en-US" dirty="0"/>
          </a:p>
        </p:txBody>
      </p:sp>
    </p:spTree>
    <p:extLst>
      <p:ext uri="{BB962C8B-B14F-4D97-AF65-F5344CB8AC3E}">
        <p14:creationId xmlns:p14="http://schemas.microsoft.com/office/powerpoint/2010/main" val="82194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4F51-939A-4C60-9367-968DEAFBC882}"/>
              </a:ext>
            </a:extLst>
          </p:cNvPr>
          <p:cNvSpPr>
            <a:spLocks noGrp="1"/>
          </p:cNvSpPr>
          <p:nvPr>
            <p:ph type="title"/>
          </p:nvPr>
        </p:nvSpPr>
        <p:spPr/>
        <p:txBody>
          <a:bodyPr>
            <a:normAutofit/>
          </a:bodyPr>
          <a:lstStyle/>
          <a:p>
            <a:pPr algn="ctr"/>
            <a:r>
              <a:rPr lang="en-US" sz="5400" b="1" dirty="0"/>
              <a:t>ACCEPTANCE CRITERIA</a:t>
            </a:r>
          </a:p>
        </p:txBody>
      </p:sp>
      <p:sp>
        <p:nvSpPr>
          <p:cNvPr id="3" name="Content Placeholder 2">
            <a:extLst>
              <a:ext uri="{FF2B5EF4-FFF2-40B4-BE49-F238E27FC236}">
                <a16:creationId xmlns:a16="http://schemas.microsoft.com/office/drawing/2014/main" id="{8420D798-D4A5-41AB-9200-1A58374BCB41}"/>
              </a:ext>
            </a:extLst>
          </p:cNvPr>
          <p:cNvSpPr>
            <a:spLocks noGrp="1"/>
          </p:cNvSpPr>
          <p:nvPr>
            <p:ph idx="1"/>
          </p:nvPr>
        </p:nvSpPr>
        <p:spPr/>
        <p:txBody>
          <a:bodyPr/>
          <a:lstStyle/>
          <a:p>
            <a:r>
              <a:rPr lang="en-US" altLang="en-US" sz="3600" dirty="0"/>
              <a:t>922 KAR 5:070</a:t>
            </a:r>
          </a:p>
          <a:p>
            <a:pPr lvl="1"/>
            <a:r>
              <a:rPr lang="en-US" altLang="en-US" sz="3600" dirty="0"/>
              <a:t>Regulation that outlines the acceptance criteria for Abuse, Neglect and Exploitation Referrals.</a:t>
            </a:r>
          </a:p>
          <a:p>
            <a:pPr lvl="1"/>
            <a:r>
              <a:rPr lang="en-US" altLang="en-US" sz="3600" dirty="0"/>
              <a:t>This regulation is going to use the definitions provided in KRS 209 and expand upon them to provide more guidance.  </a:t>
            </a:r>
          </a:p>
          <a:p>
            <a:pPr lvl="1"/>
            <a:r>
              <a:rPr lang="en-US" altLang="en-US" sz="3600" dirty="0"/>
              <a:t>This will provide a wider net to capture referrals.</a:t>
            </a:r>
          </a:p>
          <a:p>
            <a:pPr marL="0" indent="0">
              <a:buNone/>
            </a:pPr>
            <a:endParaRPr lang="en-US" dirty="0"/>
          </a:p>
        </p:txBody>
      </p:sp>
      <p:sp>
        <p:nvSpPr>
          <p:cNvPr id="5" name="Slide Number Placeholder 4">
            <a:extLst>
              <a:ext uri="{FF2B5EF4-FFF2-40B4-BE49-F238E27FC236}">
                <a16:creationId xmlns:a16="http://schemas.microsoft.com/office/drawing/2014/main" id="{BF3CFFE5-DF1A-4A8A-BBD6-019945908630}"/>
              </a:ext>
            </a:extLst>
          </p:cNvPr>
          <p:cNvSpPr>
            <a:spLocks noGrp="1"/>
          </p:cNvSpPr>
          <p:nvPr>
            <p:ph type="sldNum" sz="quarter" idx="12"/>
          </p:nvPr>
        </p:nvSpPr>
        <p:spPr/>
        <p:txBody>
          <a:bodyPr/>
          <a:lstStyle/>
          <a:p>
            <a:fld id="{5727CFF0-8AF3-4D5D-9D11-7D9475288EEF}" type="slidenum">
              <a:rPr lang="en-US" smtClean="0"/>
              <a:pPr/>
              <a:t>22</a:t>
            </a:fld>
            <a:endParaRPr lang="en-US" dirty="0"/>
          </a:p>
        </p:txBody>
      </p:sp>
    </p:spTree>
    <p:extLst>
      <p:ext uri="{BB962C8B-B14F-4D97-AF65-F5344CB8AC3E}">
        <p14:creationId xmlns:p14="http://schemas.microsoft.com/office/powerpoint/2010/main" val="373325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467A334-E804-4E75-BA6F-881B713E1A40}"/>
              </a:ext>
            </a:extLst>
          </p:cNvPr>
          <p:cNvSpPr txBox="1"/>
          <p:nvPr/>
        </p:nvSpPr>
        <p:spPr>
          <a:xfrm>
            <a:off x="0" y="271508"/>
            <a:ext cx="4072128" cy="5885452"/>
          </a:xfrm>
          <a:prstGeom prst="rect">
            <a:avLst/>
          </a:prstGeom>
          <a:solidFill>
            <a:schemeClr val="bg1">
              <a:lumMod val="85000"/>
            </a:schemeClr>
          </a:solidFill>
          <a:ln>
            <a:solidFill>
              <a:schemeClr val="tx1"/>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C8A214EC-FA78-487E-86FA-645ECAF10356}"/>
              </a:ext>
            </a:extLst>
          </p:cNvPr>
          <p:cNvSpPr>
            <a:spLocks noGrp="1"/>
          </p:cNvSpPr>
          <p:nvPr>
            <p:ph type="title"/>
          </p:nvPr>
        </p:nvSpPr>
        <p:spPr>
          <a:xfrm>
            <a:off x="0" y="344660"/>
            <a:ext cx="3965944" cy="1814646"/>
          </a:xfrm>
        </p:spPr>
        <p:txBody>
          <a:bodyPr>
            <a:normAutofit fontScale="90000"/>
          </a:bodyPr>
          <a:lstStyle/>
          <a:p>
            <a:pPr algn="ctr"/>
            <a:r>
              <a:rPr lang="en-US" b="1" dirty="0"/>
              <a:t>GENERAL </a:t>
            </a:r>
            <a:br>
              <a:rPr lang="en-US" b="1" dirty="0"/>
            </a:br>
            <a:r>
              <a:rPr lang="en-US" b="1" dirty="0"/>
              <a:t>ADULT </a:t>
            </a:r>
            <a:br>
              <a:rPr lang="en-US" b="1" dirty="0"/>
            </a:br>
            <a:r>
              <a:rPr lang="en-US" b="1" dirty="0"/>
              <a:t>SERVICES</a:t>
            </a:r>
          </a:p>
        </p:txBody>
      </p:sp>
      <p:sp>
        <p:nvSpPr>
          <p:cNvPr id="3" name="Content Placeholder 2">
            <a:extLst>
              <a:ext uri="{FF2B5EF4-FFF2-40B4-BE49-F238E27FC236}">
                <a16:creationId xmlns:a16="http://schemas.microsoft.com/office/drawing/2014/main" id="{63A288ED-0B86-47C8-B3F6-6EF7840D2B4E}"/>
              </a:ext>
            </a:extLst>
          </p:cNvPr>
          <p:cNvSpPr>
            <a:spLocks noGrp="1"/>
          </p:cNvSpPr>
          <p:nvPr>
            <p:ph idx="1"/>
          </p:nvPr>
        </p:nvSpPr>
        <p:spPr>
          <a:xfrm>
            <a:off x="0" y="2159306"/>
            <a:ext cx="3965944" cy="3999122"/>
          </a:xfrm>
        </p:spPr>
        <p:txBody>
          <a:bodyPr>
            <a:normAutofit/>
          </a:bodyPr>
          <a:lstStyle/>
          <a:p>
            <a:r>
              <a:rPr lang="en-US" dirty="0"/>
              <a:t>922 KAR 5:090 (7) – “General adult services” means a voluntary preventative service aimed assisting </a:t>
            </a:r>
          </a:p>
          <a:p>
            <a:pPr lvl="1"/>
            <a:r>
              <a:rPr lang="en-US" dirty="0"/>
              <a:t>An adult attain and function at his autonomy; and</a:t>
            </a:r>
          </a:p>
          <a:p>
            <a:pPr lvl="1"/>
            <a:r>
              <a:rPr lang="en-US" dirty="0"/>
              <a:t>In maintaining the adult in the community</a:t>
            </a:r>
          </a:p>
        </p:txBody>
      </p:sp>
      <p:sp>
        <p:nvSpPr>
          <p:cNvPr id="4" name="TextBox 3">
            <a:extLst>
              <a:ext uri="{FF2B5EF4-FFF2-40B4-BE49-F238E27FC236}">
                <a16:creationId xmlns:a16="http://schemas.microsoft.com/office/drawing/2014/main" id="{5BF21EBC-FA4E-48DC-972F-1DE39E1ED894}"/>
              </a:ext>
            </a:extLst>
          </p:cNvPr>
          <p:cNvSpPr txBox="1"/>
          <p:nvPr/>
        </p:nvSpPr>
        <p:spPr>
          <a:xfrm>
            <a:off x="4291584" y="898139"/>
            <a:ext cx="7900415" cy="923330"/>
          </a:xfrm>
          <a:prstGeom prst="rect">
            <a:avLst/>
          </a:prstGeom>
          <a:noFill/>
        </p:spPr>
        <p:txBody>
          <a:bodyPr wrap="square" rtlCol="0">
            <a:spAutoFit/>
          </a:bodyPr>
          <a:lstStyle/>
          <a:p>
            <a:pPr marL="285750" indent="-285750">
              <a:buFont typeface="Arial" panose="020B0604020202020204" pitchFamily="34" charset="0"/>
              <a:buChar char="•"/>
            </a:pPr>
            <a:r>
              <a:rPr lang="en-US" dirty="0"/>
              <a:t>An adult sixty-five (65) years of age or older who is not physically or mentally dysfunctional, but is being abused, neglect or exploited by a family member, household member, or caretaker. </a:t>
            </a:r>
          </a:p>
        </p:txBody>
      </p:sp>
      <p:sp>
        <p:nvSpPr>
          <p:cNvPr id="5" name="TextBox 4">
            <a:extLst>
              <a:ext uri="{FF2B5EF4-FFF2-40B4-BE49-F238E27FC236}">
                <a16:creationId xmlns:a16="http://schemas.microsoft.com/office/drawing/2014/main" id="{6209BCDA-A501-416F-AC9E-87F4F76229AF}"/>
              </a:ext>
            </a:extLst>
          </p:cNvPr>
          <p:cNvSpPr txBox="1"/>
          <p:nvPr/>
        </p:nvSpPr>
        <p:spPr>
          <a:xfrm>
            <a:off x="4291584" y="1821469"/>
            <a:ext cx="7900415" cy="923330"/>
          </a:xfrm>
          <a:prstGeom prst="rect">
            <a:avLst/>
          </a:prstGeom>
          <a:noFill/>
        </p:spPr>
        <p:txBody>
          <a:bodyPr wrap="square" rtlCol="0">
            <a:spAutoFit/>
          </a:bodyPr>
          <a:lstStyle/>
          <a:p>
            <a:pPr marL="285750" indent="-285750">
              <a:buFont typeface="Arial" panose="020B0604020202020204" pitchFamily="34" charset="0"/>
              <a:buChar char="•"/>
            </a:pPr>
            <a:r>
              <a:rPr lang="en-US" dirty="0"/>
              <a:t>Accepts an interdisciplinary evaluation report (IDT) from the court for services when an adult is alleged to be partially disabled or disabled as referenced in KRS 387.540 and abuse, neglect or exploitation are not alleged.  </a:t>
            </a:r>
          </a:p>
        </p:txBody>
      </p:sp>
      <p:sp>
        <p:nvSpPr>
          <p:cNvPr id="6" name="TextBox 5">
            <a:extLst>
              <a:ext uri="{FF2B5EF4-FFF2-40B4-BE49-F238E27FC236}">
                <a16:creationId xmlns:a16="http://schemas.microsoft.com/office/drawing/2014/main" id="{B9B2499D-00B4-462C-B584-F32EFAD46877}"/>
              </a:ext>
            </a:extLst>
          </p:cNvPr>
          <p:cNvSpPr txBox="1"/>
          <p:nvPr/>
        </p:nvSpPr>
        <p:spPr>
          <a:xfrm>
            <a:off x="4291584" y="2744799"/>
            <a:ext cx="790041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Accepts a report for services … if the adult (eighteen (18) years of age or older) agree is physically or mentally dysfunctional, but is not being abused, neglected and is requesting services or in a situation in which services are requested at the direction of an individual through another individual or agency.</a:t>
            </a:r>
          </a:p>
        </p:txBody>
      </p:sp>
      <p:sp>
        <p:nvSpPr>
          <p:cNvPr id="7" name="TextBox 6">
            <a:extLst>
              <a:ext uri="{FF2B5EF4-FFF2-40B4-BE49-F238E27FC236}">
                <a16:creationId xmlns:a16="http://schemas.microsoft.com/office/drawing/2014/main" id="{A13FD3F3-D8BC-4EC3-A0E6-DF3BE232EC9A}"/>
              </a:ext>
            </a:extLst>
          </p:cNvPr>
          <p:cNvSpPr txBox="1"/>
          <p:nvPr/>
        </p:nvSpPr>
        <p:spPr>
          <a:xfrm>
            <a:off x="4291584" y="3945128"/>
            <a:ext cx="7900416" cy="646331"/>
          </a:xfrm>
          <a:prstGeom prst="rect">
            <a:avLst/>
          </a:prstGeom>
          <a:noFill/>
        </p:spPr>
        <p:txBody>
          <a:bodyPr wrap="square" rtlCol="0">
            <a:spAutoFit/>
          </a:bodyPr>
          <a:lstStyle/>
          <a:p>
            <a:pPr marL="285750" indent="-285750">
              <a:buFont typeface="Arial" panose="020B0604020202020204" pitchFamily="34" charset="0"/>
              <a:buChar char="•"/>
            </a:pPr>
            <a:r>
              <a:rPr lang="en-US" dirty="0"/>
              <a:t>Accepts a report for services … if the adult (eighteen (18) years of age or older) agree is an alleged victim of domestic violence who is requesting services.</a:t>
            </a:r>
          </a:p>
        </p:txBody>
      </p:sp>
      <p:sp>
        <p:nvSpPr>
          <p:cNvPr id="8" name="TextBox 7">
            <a:extLst>
              <a:ext uri="{FF2B5EF4-FFF2-40B4-BE49-F238E27FC236}">
                <a16:creationId xmlns:a16="http://schemas.microsoft.com/office/drawing/2014/main" id="{F833CDA0-1FC1-4703-BEBD-DFB3A7AB28FE}"/>
              </a:ext>
            </a:extLst>
          </p:cNvPr>
          <p:cNvSpPr txBox="1"/>
          <p:nvPr/>
        </p:nvSpPr>
        <p:spPr>
          <a:xfrm>
            <a:off x="4291585" y="4591459"/>
            <a:ext cx="7900416" cy="923330"/>
          </a:xfrm>
          <a:prstGeom prst="rect">
            <a:avLst/>
          </a:prstGeom>
          <a:noFill/>
        </p:spPr>
        <p:txBody>
          <a:bodyPr wrap="square" rtlCol="0">
            <a:spAutoFit/>
          </a:bodyPr>
          <a:lstStyle/>
          <a:p>
            <a:pPr marL="285750" indent="-285750">
              <a:buFont typeface="Arial" panose="020B0604020202020204" pitchFamily="34" charset="0"/>
              <a:buChar char="•"/>
            </a:pPr>
            <a:r>
              <a:rPr lang="en-US" dirty="0"/>
              <a:t>Accepts a report for services … if the adult (eighteen (18) years of age or older) agree is transitioning from out of home care and released from commitment within the past twelve (12) months and requesting services for self sufficiency. </a:t>
            </a:r>
          </a:p>
        </p:txBody>
      </p:sp>
      <p:sp>
        <p:nvSpPr>
          <p:cNvPr id="11" name="Slide Number Placeholder 10">
            <a:extLst>
              <a:ext uri="{FF2B5EF4-FFF2-40B4-BE49-F238E27FC236}">
                <a16:creationId xmlns:a16="http://schemas.microsoft.com/office/drawing/2014/main" id="{6D541157-720B-4F17-8584-C1AE6AF25886}"/>
              </a:ext>
            </a:extLst>
          </p:cNvPr>
          <p:cNvSpPr>
            <a:spLocks noGrp="1"/>
          </p:cNvSpPr>
          <p:nvPr>
            <p:ph type="sldNum" sz="quarter" idx="12"/>
          </p:nvPr>
        </p:nvSpPr>
        <p:spPr/>
        <p:txBody>
          <a:bodyPr/>
          <a:lstStyle/>
          <a:p>
            <a:fld id="{5727CFF0-8AF3-4D5D-9D11-7D9475288EEF}" type="slidenum">
              <a:rPr lang="en-US" smtClean="0"/>
              <a:pPr/>
              <a:t>23</a:t>
            </a:fld>
            <a:endParaRPr lang="en-US" dirty="0"/>
          </a:p>
        </p:txBody>
      </p:sp>
    </p:spTree>
    <p:extLst>
      <p:ext uri="{BB962C8B-B14F-4D97-AF65-F5344CB8AC3E}">
        <p14:creationId xmlns:p14="http://schemas.microsoft.com/office/powerpoint/2010/main" val="230830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A249-127A-4FFA-81CF-231018989CAF}"/>
              </a:ext>
            </a:extLst>
          </p:cNvPr>
          <p:cNvSpPr>
            <a:spLocks noGrp="1"/>
          </p:cNvSpPr>
          <p:nvPr>
            <p:ph type="title"/>
          </p:nvPr>
        </p:nvSpPr>
        <p:spPr/>
        <p:txBody>
          <a:bodyPr/>
          <a:lstStyle/>
          <a:p>
            <a:pPr algn="ctr"/>
            <a:r>
              <a:rPr lang="en-US" dirty="0"/>
              <a:t>Case Scenario</a:t>
            </a:r>
          </a:p>
        </p:txBody>
      </p:sp>
      <p:sp>
        <p:nvSpPr>
          <p:cNvPr id="3" name="Content Placeholder 2">
            <a:extLst>
              <a:ext uri="{FF2B5EF4-FFF2-40B4-BE49-F238E27FC236}">
                <a16:creationId xmlns:a16="http://schemas.microsoft.com/office/drawing/2014/main" id="{1B434861-CD08-4A35-8344-E141AE59DDD4}"/>
              </a:ext>
            </a:extLst>
          </p:cNvPr>
          <p:cNvSpPr>
            <a:spLocks noGrp="1"/>
          </p:cNvSpPr>
          <p:nvPr>
            <p:ph idx="1"/>
          </p:nvPr>
        </p:nvSpPr>
        <p:spPr/>
        <p:txBody>
          <a:bodyPr/>
          <a:lstStyle/>
          <a:p>
            <a:pPr marL="0" indent="0">
              <a:buNone/>
            </a:pPr>
            <a:r>
              <a:rPr lang="en-US" dirty="0"/>
              <a:t>“Dr. E Brown is an elderly client and his savings account has gone from a balance of $96,000 to $0.00 in the past six months.” </a:t>
            </a:r>
          </a:p>
          <a:p>
            <a:pPr marL="0" indent="0">
              <a:buNone/>
            </a:pPr>
            <a:r>
              <a:rPr lang="en-US" dirty="0"/>
              <a:t>Additional Information gathered at intake: </a:t>
            </a:r>
          </a:p>
          <a:p>
            <a:pPr marL="0" indent="0">
              <a:buNone/>
            </a:pPr>
            <a:r>
              <a:rPr lang="en-US" dirty="0"/>
              <a:t>• Law Enforcement was involved in the case and requested that APS visit with them to assess Dr. Brown’s physical and mental state. </a:t>
            </a:r>
          </a:p>
          <a:p>
            <a:pPr marL="0" indent="0">
              <a:buNone/>
            </a:pPr>
            <a:r>
              <a:rPr lang="en-US" dirty="0"/>
              <a:t>• Law Enforcement identified that a Mr. Tannen has utilized the debit card for personal purchases. </a:t>
            </a:r>
          </a:p>
          <a:p>
            <a:pPr marL="0" indent="0">
              <a:buNone/>
            </a:pPr>
            <a:r>
              <a:rPr lang="en-US" dirty="0"/>
              <a:t>• No additional information provided at this time. </a:t>
            </a:r>
          </a:p>
        </p:txBody>
      </p:sp>
      <p:sp>
        <p:nvSpPr>
          <p:cNvPr id="4" name="Slide Number Placeholder 3">
            <a:extLst>
              <a:ext uri="{FF2B5EF4-FFF2-40B4-BE49-F238E27FC236}">
                <a16:creationId xmlns:a16="http://schemas.microsoft.com/office/drawing/2014/main" id="{8C8A8B89-7C28-4262-94D1-5C834C64757E}"/>
              </a:ext>
            </a:extLst>
          </p:cNvPr>
          <p:cNvSpPr>
            <a:spLocks noGrp="1"/>
          </p:cNvSpPr>
          <p:nvPr>
            <p:ph type="sldNum" sz="quarter" idx="12"/>
          </p:nvPr>
        </p:nvSpPr>
        <p:spPr/>
        <p:txBody>
          <a:bodyPr/>
          <a:lstStyle/>
          <a:p>
            <a:fld id="{5727CFF0-8AF3-4D5D-9D11-7D9475288EEF}" type="slidenum">
              <a:rPr lang="en-US" smtClean="0"/>
              <a:pPr/>
              <a:t>24</a:t>
            </a:fld>
            <a:endParaRPr lang="en-US" dirty="0"/>
          </a:p>
        </p:txBody>
      </p:sp>
    </p:spTree>
    <p:extLst>
      <p:ext uri="{BB962C8B-B14F-4D97-AF65-F5344CB8AC3E}">
        <p14:creationId xmlns:p14="http://schemas.microsoft.com/office/powerpoint/2010/main" val="2606805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153E-0987-4E17-A1C8-35C922FF3D25}"/>
              </a:ext>
            </a:extLst>
          </p:cNvPr>
          <p:cNvSpPr>
            <a:spLocks noGrp="1"/>
          </p:cNvSpPr>
          <p:nvPr>
            <p:ph type="title"/>
          </p:nvPr>
        </p:nvSpPr>
        <p:spPr/>
        <p:txBody>
          <a:bodyPr/>
          <a:lstStyle/>
          <a:p>
            <a:pPr algn="ctr"/>
            <a:r>
              <a:rPr lang="en-US" dirty="0"/>
              <a:t>Case Scenario: Intake Decision (Pt. 1)</a:t>
            </a:r>
          </a:p>
        </p:txBody>
      </p:sp>
      <p:sp>
        <p:nvSpPr>
          <p:cNvPr id="4" name="Slide Number Placeholder 3">
            <a:extLst>
              <a:ext uri="{FF2B5EF4-FFF2-40B4-BE49-F238E27FC236}">
                <a16:creationId xmlns:a16="http://schemas.microsoft.com/office/drawing/2014/main" id="{18A2944A-FFFF-49CB-B388-4FCC1EDBF497}"/>
              </a:ext>
            </a:extLst>
          </p:cNvPr>
          <p:cNvSpPr>
            <a:spLocks noGrp="1"/>
          </p:cNvSpPr>
          <p:nvPr>
            <p:ph type="sldNum" sz="quarter" idx="12"/>
          </p:nvPr>
        </p:nvSpPr>
        <p:spPr/>
        <p:txBody>
          <a:bodyPr/>
          <a:lstStyle/>
          <a:p>
            <a:fld id="{5727CFF0-8AF3-4D5D-9D11-7D9475288EEF}" type="slidenum">
              <a:rPr lang="en-US" smtClean="0"/>
              <a:pPr/>
              <a:t>25</a:t>
            </a:fld>
            <a:endParaRPr lang="en-US" dirty="0"/>
          </a:p>
        </p:txBody>
      </p:sp>
      <p:graphicFrame>
        <p:nvGraphicFramePr>
          <p:cNvPr id="9" name="Table 9">
            <a:extLst>
              <a:ext uri="{FF2B5EF4-FFF2-40B4-BE49-F238E27FC236}">
                <a16:creationId xmlns:a16="http://schemas.microsoft.com/office/drawing/2014/main" id="{8793E91B-C319-497A-9A2B-DF2A17E369E6}"/>
              </a:ext>
            </a:extLst>
          </p:cNvPr>
          <p:cNvGraphicFramePr>
            <a:graphicFrameLocks noGrp="1"/>
          </p:cNvGraphicFramePr>
          <p:nvPr/>
        </p:nvGraphicFramePr>
        <p:xfrm>
          <a:off x="2032000" y="1690688"/>
          <a:ext cx="8128000" cy="4206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12459798"/>
                    </a:ext>
                  </a:extLst>
                </a:gridCol>
                <a:gridCol w="4064000">
                  <a:extLst>
                    <a:ext uri="{9D8B030D-6E8A-4147-A177-3AD203B41FA5}">
                      <a16:colId xmlns:a16="http://schemas.microsoft.com/office/drawing/2014/main" val="360675450"/>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cs typeface="Times New Roman" panose="02020603050405020304" pitchFamily="18" charset="0"/>
                        </a:rPr>
                        <a:t>A person eighteen (18) years of age or older who, </a:t>
                      </a:r>
                    </a:p>
                  </a:txBody>
                  <a:tcPr/>
                </a:tc>
                <a:tc>
                  <a:txBody>
                    <a:bodyPr/>
                    <a:lstStyle/>
                    <a:p>
                      <a:pPr marL="285750" indent="-285750">
                        <a:buFont typeface="Arial" panose="020B0604020202020204" pitchFamily="34" charset="0"/>
                        <a:buChar char="•"/>
                      </a:pPr>
                      <a:r>
                        <a:rPr lang="en-US" dirty="0"/>
                        <a:t>“Elderly” </a:t>
                      </a:r>
                    </a:p>
                  </a:txBody>
                  <a:tcPr/>
                </a:tc>
                <a:extLst>
                  <a:ext uri="{0D108BD9-81ED-4DB2-BD59-A6C34878D82A}">
                    <a16:rowId xmlns:a16="http://schemas.microsoft.com/office/drawing/2014/main" val="256334466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cs typeface="Times New Roman" panose="02020603050405020304" pitchFamily="18" charset="0"/>
                        </a:rPr>
                        <a:t>because of mental or physical dysfunctioning, </a:t>
                      </a:r>
                    </a:p>
                  </a:txBody>
                  <a:tcPr/>
                </a:tc>
                <a:tc>
                  <a:txBody>
                    <a:bodyPr/>
                    <a:lstStyle/>
                    <a:p>
                      <a:pPr marL="285750" indent="-285750">
                        <a:buFont typeface="Arial" panose="020B0604020202020204" pitchFamily="34" charset="0"/>
                        <a:buChar char="•"/>
                      </a:pPr>
                      <a:r>
                        <a:rPr lang="en-US" dirty="0"/>
                        <a:t>No information provided</a:t>
                      </a:r>
                    </a:p>
                  </a:txBody>
                  <a:tcPr/>
                </a:tc>
                <a:extLst>
                  <a:ext uri="{0D108BD9-81ED-4DB2-BD59-A6C34878D82A}">
                    <a16:rowId xmlns:a16="http://schemas.microsoft.com/office/drawing/2014/main" val="973435719"/>
                  </a:ext>
                </a:extLst>
              </a:tr>
              <a:tr h="370840">
                <a:tc>
                  <a:txBody>
                    <a:bodyPr/>
                    <a:lstStyle/>
                    <a:p>
                      <a:pPr marL="285750" indent="-285750">
                        <a:buFont typeface="Arial" panose="020B0604020202020204" pitchFamily="34" charset="0"/>
                        <a:buChar char="•"/>
                        <a:defRPr/>
                      </a:pPr>
                      <a:r>
                        <a:rPr lang="en-US" altLang="en-US" sz="1800" dirty="0">
                          <a:cs typeface="Times New Roman" panose="02020603050405020304" pitchFamily="18" charset="0"/>
                        </a:rPr>
                        <a:t>is unable to </a:t>
                      </a:r>
                    </a:p>
                    <a:p>
                      <a:pPr marL="742950" lvl="1" indent="-285750">
                        <a:buFont typeface="Arial" panose="020B0604020202020204" pitchFamily="34" charset="0"/>
                        <a:buChar char="•"/>
                        <a:defRPr/>
                      </a:pPr>
                      <a:r>
                        <a:rPr lang="en-US" altLang="en-US" sz="1800" dirty="0">
                          <a:cs typeface="Times New Roman" panose="02020603050405020304" pitchFamily="18" charset="0"/>
                        </a:rPr>
                        <a:t>manage his own resources, </a:t>
                      </a:r>
                    </a:p>
                    <a:p>
                      <a:pPr marL="742950" lvl="1" indent="-285750">
                        <a:buFont typeface="Arial" panose="020B0604020202020204" pitchFamily="34" charset="0"/>
                        <a:buChar char="•"/>
                        <a:defRPr/>
                      </a:pPr>
                      <a:r>
                        <a:rPr lang="en-US" altLang="en-US" sz="1800" dirty="0">
                          <a:cs typeface="Times New Roman" panose="02020603050405020304" pitchFamily="18" charset="0"/>
                        </a:rPr>
                        <a:t>carry out the activity of daily living, </a:t>
                      </a:r>
                    </a:p>
                    <a:p>
                      <a:pPr marL="742950" lvl="1" indent="-285750">
                        <a:buFont typeface="Arial" panose="020B0604020202020204" pitchFamily="34" charset="0"/>
                        <a:buChar char="•"/>
                        <a:defRPr/>
                      </a:pPr>
                      <a:r>
                        <a:rPr lang="en-US" altLang="en-US" sz="1800" dirty="0">
                          <a:cs typeface="Times New Roman" panose="02020603050405020304" pitchFamily="18" charset="0"/>
                        </a:rPr>
                        <a:t>or protect himself from neglect, exploitation, or a hazardous or abusive situation without assistance from others, </a:t>
                      </a:r>
                    </a:p>
                  </a:txBody>
                  <a:tcPr/>
                </a:tc>
                <a:tc>
                  <a:txBody>
                    <a:bodyPr/>
                    <a:lstStyle/>
                    <a:p>
                      <a:pPr marL="285750" indent="-285750">
                        <a:buFont typeface="Arial" panose="020B0604020202020204" pitchFamily="34" charset="0"/>
                        <a:buChar char="•"/>
                      </a:pPr>
                      <a:r>
                        <a:rPr lang="en-US" dirty="0"/>
                        <a:t>No information provided</a:t>
                      </a:r>
                    </a:p>
                    <a:p>
                      <a:pPr marL="0" indent="0">
                        <a:buFont typeface="Arial" panose="020B0604020202020204" pitchFamily="34" charset="0"/>
                        <a:buNone/>
                      </a:pPr>
                      <a:endParaRPr lang="en-US" dirty="0"/>
                    </a:p>
                  </a:txBody>
                  <a:tcPr/>
                </a:tc>
                <a:extLst>
                  <a:ext uri="{0D108BD9-81ED-4DB2-BD59-A6C34878D82A}">
                    <a16:rowId xmlns:a16="http://schemas.microsoft.com/office/drawing/2014/main" val="26797763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cs typeface="Times New Roman" panose="02020603050405020304" pitchFamily="18" charset="0"/>
                        </a:rPr>
                        <a:t>and who may be in need of protective services.</a:t>
                      </a:r>
                    </a:p>
                  </a:txBody>
                  <a:tcPr/>
                </a:tc>
                <a:tc>
                  <a:txBody>
                    <a:bodyPr/>
                    <a:lstStyle/>
                    <a:p>
                      <a:pPr marL="285750" indent="-285750">
                        <a:buFont typeface="Arial" panose="020B0604020202020204" pitchFamily="34" charset="0"/>
                        <a:buChar char="•"/>
                      </a:pPr>
                      <a:r>
                        <a:rPr lang="en-US" dirty="0"/>
                        <a:t>Not specifically stated, but is a given</a:t>
                      </a:r>
                    </a:p>
                  </a:txBody>
                  <a:tcPr/>
                </a:tc>
                <a:extLst>
                  <a:ext uri="{0D108BD9-81ED-4DB2-BD59-A6C34878D82A}">
                    <a16:rowId xmlns:a16="http://schemas.microsoft.com/office/drawing/2014/main" val="3686561137"/>
                  </a:ext>
                </a:extLst>
              </a:tr>
            </a:tbl>
          </a:graphicData>
        </a:graphic>
      </p:graphicFrame>
    </p:spTree>
    <p:extLst>
      <p:ext uri="{BB962C8B-B14F-4D97-AF65-F5344CB8AC3E}">
        <p14:creationId xmlns:p14="http://schemas.microsoft.com/office/powerpoint/2010/main" val="16263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A249-127A-4FFA-81CF-231018989CAF}"/>
              </a:ext>
            </a:extLst>
          </p:cNvPr>
          <p:cNvSpPr>
            <a:spLocks noGrp="1"/>
          </p:cNvSpPr>
          <p:nvPr>
            <p:ph type="title"/>
          </p:nvPr>
        </p:nvSpPr>
        <p:spPr/>
        <p:txBody>
          <a:bodyPr/>
          <a:lstStyle/>
          <a:p>
            <a:pPr algn="ctr"/>
            <a:r>
              <a:rPr lang="en-US" dirty="0"/>
              <a:t>Case Scenario (additional information)</a:t>
            </a:r>
          </a:p>
        </p:txBody>
      </p:sp>
      <p:sp>
        <p:nvSpPr>
          <p:cNvPr id="3" name="Content Placeholder 2">
            <a:extLst>
              <a:ext uri="{FF2B5EF4-FFF2-40B4-BE49-F238E27FC236}">
                <a16:creationId xmlns:a16="http://schemas.microsoft.com/office/drawing/2014/main" id="{1B434861-CD08-4A35-8344-E141AE59DDD4}"/>
              </a:ext>
            </a:extLst>
          </p:cNvPr>
          <p:cNvSpPr>
            <a:spLocks noGrp="1"/>
          </p:cNvSpPr>
          <p:nvPr>
            <p:ph idx="1"/>
          </p:nvPr>
        </p:nvSpPr>
        <p:spPr/>
        <p:txBody>
          <a:bodyPr/>
          <a:lstStyle/>
          <a:p>
            <a:pPr marL="0" indent="0">
              <a:buNone/>
            </a:pPr>
            <a:r>
              <a:rPr lang="en-US" dirty="0"/>
              <a:t>The referral source made a follow up call to provide additional information. </a:t>
            </a:r>
          </a:p>
          <a:p>
            <a:r>
              <a:rPr lang="en-US" dirty="0"/>
              <a:t>The referral source reported that although there is no known diagnosis, Dr. Brown may have dementia, because he appears to be extremely confused and cannot recall information or events that have occurred recently. </a:t>
            </a:r>
          </a:p>
          <a:p>
            <a:r>
              <a:rPr lang="en-US" dirty="0"/>
              <a:t>He also has not been taking his medications correctly because he does not remember to take them as prescribed. There are currently more pills than should be based on the prescription fill date. </a:t>
            </a:r>
          </a:p>
        </p:txBody>
      </p:sp>
      <p:sp>
        <p:nvSpPr>
          <p:cNvPr id="4" name="Slide Number Placeholder 3">
            <a:extLst>
              <a:ext uri="{FF2B5EF4-FFF2-40B4-BE49-F238E27FC236}">
                <a16:creationId xmlns:a16="http://schemas.microsoft.com/office/drawing/2014/main" id="{8C8A8B89-7C28-4262-94D1-5C834C64757E}"/>
              </a:ext>
            </a:extLst>
          </p:cNvPr>
          <p:cNvSpPr>
            <a:spLocks noGrp="1"/>
          </p:cNvSpPr>
          <p:nvPr>
            <p:ph type="sldNum" sz="quarter" idx="12"/>
          </p:nvPr>
        </p:nvSpPr>
        <p:spPr/>
        <p:txBody>
          <a:bodyPr/>
          <a:lstStyle/>
          <a:p>
            <a:fld id="{5727CFF0-8AF3-4D5D-9D11-7D9475288EEF}" type="slidenum">
              <a:rPr lang="en-US" smtClean="0"/>
              <a:pPr/>
              <a:t>26</a:t>
            </a:fld>
            <a:endParaRPr lang="en-US" dirty="0"/>
          </a:p>
        </p:txBody>
      </p:sp>
    </p:spTree>
    <p:extLst>
      <p:ext uri="{BB962C8B-B14F-4D97-AF65-F5344CB8AC3E}">
        <p14:creationId xmlns:p14="http://schemas.microsoft.com/office/powerpoint/2010/main" val="408399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153E-0987-4E17-A1C8-35C922FF3D25}"/>
              </a:ext>
            </a:extLst>
          </p:cNvPr>
          <p:cNvSpPr>
            <a:spLocks noGrp="1"/>
          </p:cNvSpPr>
          <p:nvPr>
            <p:ph type="title"/>
          </p:nvPr>
        </p:nvSpPr>
        <p:spPr/>
        <p:txBody>
          <a:bodyPr/>
          <a:lstStyle/>
          <a:p>
            <a:pPr algn="ctr"/>
            <a:r>
              <a:rPr lang="en-US" dirty="0"/>
              <a:t>Case Scenario: Intake Decision (Pt. 2)</a:t>
            </a:r>
          </a:p>
        </p:txBody>
      </p:sp>
      <p:sp>
        <p:nvSpPr>
          <p:cNvPr id="4" name="Slide Number Placeholder 3">
            <a:extLst>
              <a:ext uri="{FF2B5EF4-FFF2-40B4-BE49-F238E27FC236}">
                <a16:creationId xmlns:a16="http://schemas.microsoft.com/office/drawing/2014/main" id="{18A2944A-FFFF-49CB-B388-4FCC1EDBF497}"/>
              </a:ext>
            </a:extLst>
          </p:cNvPr>
          <p:cNvSpPr>
            <a:spLocks noGrp="1"/>
          </p:cNvSpPr>
          <p:nvPr>
            <p:ph type="sldNum" sz="quarter" idx="12"/>
          </p:nvPr>
        </p:nvSpPr>
        <p:spPr/>
        <p:txBody>
          <a:bodyPr/>
          <a:lstStyle/>
          <a:p>
            <a:fld id="{5727CFF0-8AF3-4D5D-9D11-7D9475288EEF}" type="slidenum">
              <a:rPr lang="en-US" smtClean="0"/>
              <a:pPr/>
              <a:t>27</a:t>
            </a:fld>
            <a:endParaRPr lang="en-US" dirty="0"/>
          </a:p>
        </p:txBody>
      </p:sp>
      <p:graphicFrame>
        <p:nvGraphicFramePr>
          <p:cNvPr id="9" name="Table 9">
            <a:extLst>
              <a:ext uri="{FF2B5EF4-FFF2-40B4-BE49-F238E27FC236}">
                <a16:creationId xmlns:a16="http://schemas.microsoft.com/office/drawing/2014/main" id="{8793E91B-C319-497A-9A2B-DF2A17E369E6}"/>
              </a:ext>
            </a:extLst>
          </p:cNvPr>
          <p:cNvGraphicFramePr>
            <a:graphicFrameLocks noGrp="1"/>
          </p:cNvGraphicFramePr>
          <p:nvPr>
            <p:extLst>
              <p:ext uri="{D42A27DB-BD31-4B8C-83A1-F6EECF244321}">
                <p14:modId xmlns:p14="http://schemas.microsoft.com/office/powerpoint/2010/main" val="940259119"/>
              </p:ext>
            </p:extLst>
          </p:nvPr>
        </p:nvGraphicFramePr>
        <p:xfrm>
          <a:off x="2032000" y="1541833"/>
          <a:ext cx="8128000" cy="4480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12459798"/>
                    </a:ext>
                  </a:extLst>
                </a:gridCol>
                <a:gridCol w="4064000">
                  <a:extLst>
                    <a:ext uri="{9D8B030D-6E8A-4147-A177-3AD203B41FA5}">
                      <a16:colId xmlns:a16="http://schemas.microsoft.com/office/drawing/2014/main" val="360675450"/>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cs typeface="Times New Roman" panose="02020603050405020304" pitchFamily="18" charset="0"/>
                        </a:rPr>
                        <a:t>A person eighteen (18) years of age or older who, </a:t>
                      </a:r>
                    </a:p>
                  </a:txBody>
                  <a:tcPr/>
                </a:tc>
                <a:tc>
                  <a:txBody>
                    <a:bodyPr/>
                    <a:lstStyle/>
                    <a:p>
                      <a:pPr marL="285750" indent="-285750">
                        <a:buFont typeface="Arial" panose="020B0604020202020204" pitchFamily="34" charset="0"/>
                        <a:buChar char="•"/>
                      </a:pPr>
                      <a:r>
                        <a:rPr lang="en-US" dirty="0"/>
                        <a:t>“Elderly” </a:t>
                      </a:r>
                    </a:p>
                  </a:txBody>
                  <a:tcPr/>
                </a:tc>
                <a:extLst>
                  <a:ext uri="{0D108BD9-81ED-4DB2-BD59-A6C34878D82A}">
                    <a16:rowId xmlns:a16="http://schemas.microsoft.com/office/drawing/2014/main" val="256334466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cs typeface="Times New Roman" panose="02020603050405020304" pitchFamily="18" charset="0"/>
                        </a:rPr>
                        <a:t>because of mental or physical dysfunctioning, </a:t>
                      </a:r>
                    </a:p>
                  </a:txBody>
                  <a:tcPr/>
                </a:tc>
                <a:tc>
                  <a:txBody>
                    <a:bodyPr/>
                    <a:lstStyle/>
                    <a:p>
                      <a:pPr marL="285750" indent="-285750">
                        <a:buFont typeface="Arial" panose="020B0604020202020204" pitchFamily="34" charset="0"/>
                        <a:buChar char="•"/>
                      </a:pPr>
                      <a:r>
                        <a:rPr lang="en-US" dirty="0"/>
                        <a:t>Possible Dementia (confused, forgetting things)</a:t>
                      </a:r>
                    </a:p>
                  </a:txBody>
                  <a:tcPr/>
                </a:tc>
                <a:extLst>
                  <a:ext uri="{0D108BD9-81ED-4DB2-BD59-A6C34878D82A}">
                    <a16:rowId xmlns:a16="http://schemas.microsoft.com/office/drawing/2014/main" val="973435719"/>
                  </a:ext>
                </a:extLst>
              </a:tr>
              <a:tr h="370840">
                <a:tc>
                  <a:txBody>
                    <a:bodyPr/>
                    <a:lstStyle/>
                    <a:p>
                      <a:pPr marL="285750" indent="-285750">
                        <a:buFont typeface="Arial" panose="020B0604020202020204" pitchFamily="34" charset="0"/>
                        <a:buChar char="•"/>
                        <a:defRPr/>
                      </a:pPr>
                      <a:r>
                        <a:rPr lang="en-US" altLang="en-US" sz="1800" dirty="0">
                          <a:cs typeface="Times New Roman" panose="02020603050405020304" pitchFamily="18" charset="0"/>
                        </a:rPr>
                        <a:t>is unable to </a:t>
                      </a:r>
                    </a:p>
                    <a:p>
                      <a:pPr marL="742950" lvl="1" indent="-285750">
                        <a:buFont typeface="Arial" panose="020B0604020202020204" pitchFamily="34" charset="0"/>
                        <a:buChar char="•"/>
                        <a:defRPr/>
                      </a:pPr>
                      <a:r>
                        <a:rPr lang="en-US" altLang="en-US" sz="1800" dirty="0">
                          <a:cs typeface="Times New Roman" panose="02020603050405020304" pitchFamily="18" charset="0"/>
                        </a:rPr>
                        <a:t>manage his own resources, </a:t>
                      </a:r>
                    </a:p>
                    <a:p>
                      <a:pPr marL="742950" lvl="1" indent="-285750">
                        <a:buFont typeface="Arial" panose="020B0604020202020204" pitchFamily="34" charset="0"/>
                        <a:buChar char="•"/>
                        <a:defRPr/>
                      </a:pPr>
                      <a:r>
                        <a:rPr lang="en-US" altLang="en-US" sz="1800" dirty="0">
                          <a:cs typeface="Times New Roman" panose="02020603050405020304" pitchFamily="18" charset="0"/>
                        </a:rPr>
                        <a:t>carry out the activity of daily living, </a:t>
                      </a:r>
                    </a:p>
                    <a:p>
                      <a:pPr marL="742950" lvl="1" indent="-285750">
                        <a:buFont typeface="Arial" panose="020B0604020202020204" pitchFamily="34" charset="0"/>
                        <a:buChar char="•"/>
                        <a:defRPr/>
                      </a:pPr>
                      <a:r>
                        <a:rPr lang="en-US" altLang="en-US" sz="1800" dirty="0">
                          <a:cs typeface="Times New Roman" panose="02020603050405020304" pitchFamily="18" charset="0"/>
                        </a:rPr>
                        <a:t>or protect himself from neglect, exploitation, or a hazardous or abusive situation without assistance from others, </a:t>
                      </a:r>
                    </a:p>
                  </a:txBody>
                  <a:tcPr/>
                </a:tc>
                <a:tc>
                  <a:txBody>
                    <a:bodyPr/>
                    <a:lstStyle/>
                    <a:p>
                      <a:pPr marL="285750" indent="-285750">
                        <a:buFont typeface="Arial" panose="020B0604020202020204" pitchFamily="34" charset="0"/>
                        <a:buChar char="•"/>
                      </a:pPr>
                      <a:r>
                        <a:rPr lang="en-US" dirty="0"/>
                        <a:t>Not taking medications (more pills than should be based on the prescription).</a:t>
                      </a:r>
                    </a:p>
                    <a:p>
                      <a:pPr marL="0" indent="0">
                        <a:buFont typeface="Arial" panose="020B0604020202020204" pitchFamily="34" charset="0"/>
                        <a:buNone/>
                      </a:pPr>
                      <a:endParaRPr lang="en-US" dirty="0"/>
                    </a:p>
                  </a:txBody>
                  <a:tcPr/>
                </a:tc>
                <a:extLst>
                  <a:ext uri="{0D108BD9-81ED-4DB2-BD59-A6C34878D82A}">
                    <a16:rowId xmlns:a16="http://schemas.microsoft.com/office/drawing/2014/main" val="26797763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cs typeface="Times New Roman" panose="02020603050405020304" pitchFamily="18" charset="0"/>
                        </a:rPr>
                        <a:t>and who may be in need of protective services.</a:t>
                      </a:r>
                    </a:p>
                  </a:txBody>
                  <a:tcPr/>
                </a:tc>
                <a:tc>
                  <a:txBody>
                    <a:bodyPr/>
                    <a:lstStyle/>
                    <a:p>
                      <a:pPr marL="285750" indent="-285750">
                        <a:buFont typeface="Arial" panose="020B0604020202020204" pitchFamily="34" charset="0"/>
                        <a:buChar char="•"/>
                      </a:pPr>
                      <a:r>
                        <a:rPr lang="en-US" dirty="0"/>
                        <a:t>Not specifically stated, but the concern is that someone is taking his money.</a:t>
                      </a:r>
                    </a:p>
                  </a:txBody>
                  <a:tcPr/>
                </a:tc>
                <a:extLst>
                  <a:ext uri="{0D108BD9-81ED-4DB2-BD59-A6C34878D82A}">
                    <a16:rowId xmlns:a16="http://schemas.microsoft.com/office/drawing/2014/main" val="3686561137"/>
                  </a:ext>
                </a:extLst>
              </a:tr>
            </a:tbl>
          </a:graphicData>
        </a:graphic>
      </p:graphicFrame>
    </p:spTree>
    <p:extLst>
      <p:ext uri="{BB962C8B-B14F-4D97-AF65-F5344CB8AC3E}">
        <p14:creationId xmlns:p14="http://schemas.microsoft.com/office/powerpoint/2010/main" val="96141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A249-127A-4FFA-81CF-231018989CAF}"/>
              </a:ext>
            </a:extLst>
          </p:cNvPr>
          <p:cNvSpPr>
            <a:spLocks noGrp="1"/>
          </p:cNvSpPr>
          <p:nvPr>
            <p:ph type="title"/>
          </p:nvPr>
        </p:nvSpPr>
        <p:spPr/>
        <p:txBody>
          <a:bodyPr/>
          <a:lstStyle/>
          <a:p>
            <a:pPr algn="ctr"/>
            <a:r>
              <a:rPr lang="en-US" dirty="0"/>
              <a:t>Case Scenario (Investigation)</a:t>
            </a:r>
          </a:p>
        </p:txBody>
      </p:sp>
      <p:sp>
        <p:nvSpPr>
          <p:cNvPr id="3" name="Content Placeholder 2">
            <a:extLst>
              <a:ext uri="{FF2B5EF4-FFF2-40B4-BE49-F238E27FC236}">
                <a16:creationId xmlns:a16="http://schemas.microsoft.com/office/drawing/2014/main" id="{1B434861-CD08-4A35-8344-E141AE59DDD4}"/>
              </a:ext>
            </a:extLst>
          </p:cNvPr>
          <p:cNvSpPr>
            <a:spLocks noGrp="1"/>
          </p:cNvSpPr>
          <p:nvPr>
            <p:ph idx="1"/>
          </p:nvPr>
        </p:nvSpPr>
        <p:spPr/>
        <p:txBody>
          <a:bodyPr/>
          <a:lstStyle/>
          <a:p>
            <a:r>
              <a:rPr lang="en-US" dirty="0"/>
              <a:t>APS and Law Enforcement completed initiation at personal residence.</a:t>
            </a:r>
          </a:p>
          <a:p>
            <a:r>
              <a:rPr lang="en-US" dirty="0"/>
              <a:t>Dr. E. Brown was alert and oriented during interview.</a:t>
            </a:r>
          </a:p>
          <a:p>
            <a:r>
              <a:rPr lang="en-US" dirty="0"/>
              <a:t>Dr. E. Brown admits to using money to help out the alleged perpetrator and gave permission to use the debit card.</a:t>
            </a:r>
          </a:p>
          <a:p>
            <a:r>
              <a:rPr lang="en-US" dirty="0"/>
              <a:t>Dr. E. Brown admits to not taking medications because he no longer had the funds available to get refills.  </a:t>
            </a:r>
          </a:p>
          <a:p>
            <a:r>
              <a:rPr lang="en-US" dirty="0"/>
              <a:t>Dr. E. Brown admits that he experiences confusion when he is not taking his medications.</a:t>
            </a:r>
          </a:p>
          <a:p>
            <a:r>
              <a:rPr lang="en-US" dirty="0"/>
              <a:t>Dr. E. Brown denies needing or wanting protective services.  </a:t>
            </a:r>
          </a:p>
        </p:txBody>
      </p:sp>
      <p:sp>
        <p:nvSpPr>
          <p:cNvPr id="4" name="Slide Number Placeholder 3">
            <a:extLst>
              <a:ext uri="{FF2B5EF4-FFF2-40B4-BE49-F238E27FC236}">
                <a16:creationId xmlns:a16="http://schemas.microsoft.com/office/drawing/2014/main" id="{8C8A8B89-7C28-4262-94D1-5C834C64757E}"/>
              </a:ext>
            </a:extLst>
          </p:cNvPr>
          <p:cNvSpPr>
            <a:spLocks noGrp="1"/>
          </p:cNvSpPr>
          <p:nvPr>
            <p:ph type="sldNum" sz="quarter" idx="12"/>
          </p:nvPr>
        </p:nvSpPr>
        <p:spPr/>
        <p:txBody>
          <a:bodyPr/>
          <a:lstStyle/>
          <a:p>
            <a:fld id="{5727CFF0-8AF3-4D5D-9D11-7D9475288EEF}" type="slidenum">
              <a:rPr lang="en-US" smtClean="0"/>
              <a:pPr/>
              <a:t>28</a:t>
            </a:fld>
            <a:endParaRPr lang="en-US" dirty="0"/>
          </a:p>
        </p:txBody>
      </p:sp>
    </p:spTree>
    <p:extLst>
      <p:ext uri="{BB962C8B-B14F-4D97-AF65-F5344CB8AC3E}">
        <p14:creationId xmlns:p14="http://schemas.microsoft.com/office/powerpoint/2010/main" val="269047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A249-127A-4FFA-81CF-231018989CAF}"/>
              </a:ext>
            </a:extLst>
          </p:cNvPr>
          <p:cNvSpPr>
            <a:spLocks noGrp="1"/>
          </p:cNvSpPr>
          <p:nvPr>
            <p:ph type="title"/>
          </p:nvPr>
        </p:nvSpPr>
        <p:spPr/>
        <p:txBody>
          <a:bodyPr/>
          <a:lstStyle/>
          <a:p>
            <a:pPr algn="ctr"/>
            <a:r>
              <a:rPr lang="en-US" dirty="0"/>
              <a:t>Case Scenario (Investigation cont.)</a:t>
            </a:r>
          </a:p>
        </p:txBody>
      </p:sp>
      <p:sp>
        <p:nvSpPr>
          <p:cNvPr id="3" name="Content Placeholder 2">
            <a:extLst>
              <a:ext uri="{FF2B5EF4-FFF2-40B4-BE49-F238E27FC236}">
                <a16:creationId xmlns:a16="http://schemas.microsoft.com/office/drawing/2014/main" id="{1B434861-CD08-4A35-8344-E141AE59DDD4}"/>
              </a:ext>
            </a:extLst>
          </p:cNvPr>
          <p:cNvSpPr>
            <a:spLocks noGrp="1"/>
          </p:cNvSpPr>
          <p:nvPr>
            <p:ph idx="1"/>
          </p:nvPr>
        </p:nvSpPr>
        <p:spPr/>
        <p:txBody>
          <a:bodyPr/>
          <a:lstStyle/>
          <a:p>
            <a:r>
              <a:rPr lang="en-US" dirty="0"/>
              <a:t>APS and Law Enforcement completed an interview with Mr. Tannen.</a:t>
            </a:r>
          </a:p>
          <a:p>
            <a:r>
              <a:rPr lang="en-US" dirty="0"/>
              <a:t>Mr. Tannen admitted to using the debit card for purchases, but stated that Dr. E. Brown agreed.  </a:t>
            </a:r>
          </a:p>
          <a:p>
            <a:r>
              <a:rPr lang="en-US" dirty="0"/>
              <a:t>APS requested medical records</a:t>
            </a:r>
          </a:p>
          <a:p>
            <a:pPr lvl="1"/>
            <a:r>
              <a:rPr lang="en-US" dirty="0"/>
              <a:t>No diagnosis or concerns with cognitive capacity</a:t>
            </a:r>
          </a:p>
          <a:p>
            <a:pPr lvl="1"/>
            <a:r>
              <a:rPr lang="en-US" dirty="0"/>
              <a:t>Concerns with physical abilities, but no recommendations noted</a:t>
            </a:r>
          </a:p>
          <a:p>
            <a:r>
              <a:rPr lang="en-US" dirty="0"/>
              <a:t>APS requested financial records</a:t>
            </a:r>
          </a:p>
          <a:p>
            <a:pPr lvl="1"/>
            <a:r>
              <a:rPr lang="en-US" dirty="0"/>
              <a:t>No discrepancies from what Dr. E. Brown acknowledged</a:t>
            </a:r>
          </a:p>
        </p:txBody>
      </p:sp>
      <p:sp>
        <p:nvSpPr>
          <p:cNvPr id="4" name="Slide Number Placeholder 3">
            <a:extLst>
              <a:ext uri="{FF2B5EF4-FFF2-40B4-BE49-F238E27FC236}">
                <a16:creationId xmlns:a16="http://schemas.microsoft.com/office/drawing/2014/main" id="{8C8A8B89-7C28-4262-94D1-5C834C64757E}"/>
              </a:ext>
            </a:extLst>
          </p:cNvPr>
          <p:cNvSpPr>
            <a:spLocks noGrp="1"/>
          </p:cNvSpPr>
          <p:nvPr>
            <p:ph type="sldNum" sz="quarter" idx="12"/>
          </p:nvPr>
        </p:nvSpPr>
        <p:spPr/>
        <p:txBody>
          <a:bodyPr/>
          <a:lstStyle/>
          <a:p>
            <a:fld id="{5727CFF0-8AF3-4D5D-9D11-7D9475288EEF}" type="slidenum">
              <a:rPr lang="en-US" smtClean="0"/>
              <a:pPr/>
              <a:t>29</a:t>
            </a:fld>
            <a:endParaRPr lang="en-US" dirty="0"/>
          </a:p>
        </p:txBody>
      </p:sp>
    </p:spTree>
    <p:extLst>
      <p:ext uri="{BB962C8B-B14F-4D97-AF65-F5344CB8AC3E}">
        <p14:creationId xmlns:p14="http://schemas.microsoft.com/office/powerpoint/2010/main" val="31854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C3DC-844A-478D-8921-6DFC1458F895}"/>
              </a:ext>
            </a:extLst>
          </p:cNvPr>
          <p:cNvSpPr>
            <a:spLocks noGrp="1"/>
          </p:cNvSpPr>
          <p:nvPr>
            <p:ph type="title"/>
          </p:nvPr>
        </p:nvSpPr>
        <p:spPr/>
        <p:txBody>
          <a:bodyPr>
            <a:normAutofit/>
          </a:bodyPr>
          <a:lstStyle/>
          <a:p>
            <a:pPr algn="ctr"/>
            <a:r>
              <a:rPr lang="en-US" b="1" dirty="0"/>
              <a:t>Kentucky Adult Protection Act:</a:t>
            </a:r>
            <a:br>
              <a:rPr lang="en-US" b="1" dirty="0"/>
            </a:br>
            <a:r>
              <a:rPr lang="en-US" b="1" dirty="0"/>
              <a:t>KRS 209</a:t>
            </a:r>
          </a:p>
        </p:txBody>
      </p:sp>
      <p:pic>
        <p:nvPicPr>
          <p:cNvPr id="7" name="Content Placeholder 6" descr="A large building with a green lawn&#10;&#10;Description automatically generated with low confidence">
            <a:extLst>
              <a:ext uri="{FF2B5EF4-FFF2-40B4-BE49-F238E27FC236}">
                <a16:creationId xmlns:a16="http://schemas.microsoft.com/office/drawing/2014/main" id="{4258E6B4-C3E8-4D42-BDA2-C33039BC44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671" y="1605516"/>
            <a:ext cx="6783572" cy="4465675"/>
          </a:xfrm>
        </p:spPr>
      </p:pic>
      <p:sp>
        <p:nvSpPr>
          <p:cNvPr id="4" name="Slide Number Placeholder 3">
            <a:extLst>
              <a:ext uri="{FF2B5EF4-FFF2-40B4-BE49-F238E27FC236}">
                <a16:creationId xmlns:a16="http://schemas.microsoft.com/office/drawing/2014/main" id="{942D2763-26C2-4CF7-9492-D91521118DB1}"/>
              </a:ext>
            </a:extLst>
          </p:cNvPr>
          <p:cNvSpPr>
            <a:spLocks noGrp="1"/>
          </p:cNvSpPr>
          <p:nvPr>
            <p:ph type="sldNum" sz="quarter" idx="12"/>
          </p:nvPr>
        </p:nvSpPr>
        <p:spPr/>
        <p:txBody>
          <a:bodyPr/>
          <a:lstStyle/>
          <a:p>
            <a:fld id="{5727CFF0-8AF3-4D5D-9D11-7D9475288EEF}" type="slidenum">
              <a:rPr lang="en-US" smtClean="0"/>
              <a:pPr/>
              <a:t>3</a:t>
            </a:fld>
            <a:endParaRPr lang="en-US" dirty="0"/>
          </a:p>
        </p:txBody>
      </p:sp>
    </p:spTree>
    <p:extLst>
      <p:ext uri="{BB962C8B-B14F-4D97-AF65-F5344CB8AC3E}">
        <p14:creationId xmlns:p14="http://schemas.microsoft.com/office/powerpoint/2010/main" val="316922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A249-127A-4FFA-81CF-231018989CAF}"/>
              </a:ext>
            </a:extLst>
          </p:cNvPr>
          <p:cNvSpPr>
            <a:spLocks noGrp="1"/>
          </p:cNvSpPr>
          <p:nvPr>
            <p:ph type="title"/>
          </p:nvPr>
        </p:nvSpPr>
        <p:spPr/>
        <p:txBody>
          <a:bodyPr/>
          <a:lstStyle/>
          <a:p>
            <a:pPr algn="ctr"/>
            <a:r>
              <a:rPr lang="en-US" dirty="0"/>
              <a:t>Case Scenario (Findings)</a:t>
            </a:r>
          </a:p>
        </p:txBody>
      </p:sp>
      <p:sp>
        <p:nvSpPr>
          <p:cNvPr id="3" name="Content Placeholder 2">
            <a:extLst>
              <a:ext uri="{FF2B5EF4-FFF2-40B4-BE49-F238E27FC236}">
                <a16:creationId xmlns:a16="http://schemas.microsoft.com/office/drawing/2014/main" id="{1B434861-CD08-4A35-8344-E141AE59DDD4}"/>
              </a:ext>
            </a:extLst>
          </p:cNvPr>
          <p:cNvSpPr>
            <a:spLocks noGrp="1"/>
          </p:cNvSpPr>
          <p:nvPr>
            <p:ph idx="1"/>
          </p:nvPr>
        </p:nvSpPr>
        <p:spPr/>
        <p:txBody>
          <a:bodyPr/>
          <a:lstStyle/>
          <a:p>
            <a:r>
              <a:rPr lang="en-US" dirty="0"/>
              <a:t>After completing interviews and reviewing supporting documentation, the APS worker consults with the supervisor to determine findings.</a:t>
            </a:r>
          </a:p>
          <a:p>
            <a:r>
              <a:rPr lang="en-US" dirty="0"/>
              <a:t>Self Neglect will be substantiated because Dr. E. Brown admits to not taking his medications because he used the money to help someone else and it led to confusion.  </a:t>
            </a:r>
          </a:p>
          <a:p>
            <a:r>
              <a:rPr lang="en-US" dirty="0"/>
              <a:t>Exploitation will be unsubstantiated because there is no evidence that Dr. E. Brown was deceived or intimidated in to releasing the funds.  </a:t>
            </a:r>
          </a:p>
          <a:p>
            <a:r>
              <a:rPr lang="en-US" dirty="0"/>
              <a:t>Case closed at the request of Dr. E. Brown.  Aftercare plan offered to provide additional guidance and support.  </a:t>
            </a:r>
          </a:p>
        </p:txBody>
      </p:sp>
      <p:sp>
        <p:nvSpPr>
          <p:cNvPr id="4" name="Slide Number Placeholder 3">
            <a:extLst>
              <a:ext uri="{FF2B5EF4-FFF2-40B4-BE49-F238E27FC236}">
                <a16:creationId xmlns:a16="http://schemas.microsoft.com/office/drawing/2014/main" id="{8C8A8B89-7C28-4262-94D1-5C834C64757E}"/>
              </a:ext>
            </a:extLst>
          </p:cNvPr>
          <p:cNvSpPr>
            <a:spLocks noGrp="1"/>
          </p:cNvSpPr>
          <p:nvPr>
            <p:ph type="sldNum" sz="quarter" idx="12"/>
          </p:nvPr>
        </p:nvSpPr>
        <p:spPr/>
        <p:txBody>
          <a:bodyPr/>
          <a:lstStyle/>
          <a:p>
            <a:fld id="{5727CFF0-8AF3-4D5D-9D11-7D9475288EEF}" type="slidenum">
              <a:rPr lang="en-US" smtClean="0"/>
              <a:pPr/>
              <a:t>30</a:t>
            </a:fld>
            <a:endParaRPr lang="en-US" dirty="0"/>
          </a:p>
        </p:txBody>
      </p:sp>
    </p:spTree>
    <p:extLst>
      <p:ext uri="{BB962C8B-B14F-4D97-AF65-F5344CB8AC3E}">
        <p14:creationId xmlns:p14="http://schemas.microsoft.com/office/powerpoint/2010/main" val="228275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24E3-AA1F-4751-8D13-8AA379FE8D96}"/>
              </a:ext>
            </a:extLst>
          </p:cNvPr>
          <p:cNvSpPr>
            <a:spLocks noGrp="1"/>
          </p:cNvSpPr>
          <p:nvPr>
            <p:ph type="title"/>
          </p:nvPr>
        </p:nvSpPr>
        <p:spPr/>
        <p:txBody>
          <a:bodyPr>
            <a:normAutofit/>
          </a:bodyPr>
          <a:lstStyle/>
          <a:p>
            <a:pPr algn="ctr"/>
            <a:r>
              <a:rPr lang="en-US" sz="5400" b="1" dirty="0"/>
              <a:t>ELDER VICTIMS OF MALTREATMENT</a:t>
            </a:r>
          </a:p>
        </p:txBody>
      </p:sp>
      <p:sp>
        <p:nvSpPr>
          <p:cNvPr id="3" name="Content Placeholder 2">
            <a:extLst>
              <a:ext uri="{FF2B5EF4-FFF2-40B4-BE49-F238E27FC236}">
                <a16:creationId xmlns:a16="http://schemas.microsoft.com/office/drawing/2014/main" id="{0767C9AE-E95B-4877-A007-439B92BE087C}"/>
              </a:ext>
            </a:extLst>
          </p:cNvPr>
          <p:cNvSpPr>
            <a:spLocks noGrp="1"/>
          </p:cNvSpPr>
          <p:nvPr>
            <p:ph idx="1"/>
          </p:nvPr>
        </p:nvSpPr>
        <p:spPr/>
        <p:txBody>
          <a:bodyPr/>
          <a:lstStyle/>
          <a:p>
            <a:r>
              <a:rPr lang="en-US" altLang="en-US" sz="3200" dirty="0"/>
              <a:t>Diverse:  All races, religions, ethnicities, cultures, and socio-economic groups</a:t>
            </a:r>
          </a:p>
          <a:p>
            <a:r>
              <a:rPr lang="en-US" altLang="en-US" sz="3200" dirty="0"/>
              <a:t>Gender: Female and Male however studies show 2 out 3 victims of elder abuse are women.</a:t>
            </a:r>
          </a:p>
          <a:p>
            <a:r>
              <a:rPr lang="en-US" altLang="en-US" sz="3200" dirty="0"/>
              <a:t>Mid 70’s- most </a:t>
            </a:r>
          </a:p>
          <a:p>
            <a:r>
              <a:rPr lang="en-US" altLang="en-US" sz="3200" dirty="0"/>
              <a:t>Dependent </a:t>
            </a:r>
          </a:p>
          <a:p>
            <a:r>
              <a:rPr lang="en-US" altLang="en-US" sz="3200" dirty="0"/>
              <a:t>Social Status-often socially isolated</a:t>
            </a:r>
          </a:p>
          <a:p>
            <a:r>
              <a:rPr lang="en-US" altLang="en-US" sz="3200" dirty="0"/>
              <a:t>Living arrangements- Abuse can occur in any setting. </a:t>
            </a:r>
          </a:p>
          <a:p>
            <a:endParaRPr lang="en-US" dirty="0"/>
          </a:p>
        </p:txBody>
      </p:sp>
      <p:sp>
        <p:nvSpPr>
          <p:cNvPr id="5" name="Slide Number Placeholder 4">
            <a:extLst>
              <a:ext uri="{FF2B5EF4-FFF2-40B4-BE49-F238E27FC236}">
                <a16:creationId xmlns:a16="http://schemas.microsoft.com/office/drawing/2014/main" id="{47FC9148-1257-43E5-835E-7DA4A6974C95}"/>
              </a:ext>
            </a:extLst>
          </p:cNvPr>
          <p:cNvSpPr>
            <a:spLocks noGrp="1"/>
          </p:cNvSpPr>
          <p:nvPr>
            <p:ph type="sldNum" sz="quarter" idx="12"/>
          </p:nvPr>
        </p:nvSpPr>
        <p:spPr/>
        <p:txBody>
          <a:bodyPr/>
          <a:lstStyle/>
          <a:p>
            <a:fld id="{5727CFF0-8AF3-4D5D-9D11-7D9475288EEF}" type="slidenum">
              <a:rPr lang="en-US" smtClean="0"/>
              <a:pPr/>
              <a:t>31</a:t>
            </a:fld>
            <a:endParaRPr lang="en-US" dirty="0"/>
          </a:p>
        </p:txBody>
      </p:sp>
    </p:spTree>
    <p:extLst>
      <p:ext uri="{BB962C8B-B14F-4D97-AF65-F5344CB8AC3E}">
        <p14:creationId xmlns:p14="http://schemas.microsoft.com/office/powerpoint/2010/main" val="356631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D10A-58A1-446A-BA59-04C216B5E06B}"/>
              </a:ext>
            </a:extLst>
          </p:cNvPr>
          <p:cNvSpPr>
            <a:spLocks noGrp="1"/>
          </p:cNvSpPr>
          <p:nvPr>
            <p:ph type="title"/>
          </p:nvPr>
        </p:nvSpPr>
        <p:spPr/>
        <p:txBody>
          <a:bodyPr>
            <a:noAutofit/>
          </a:bodyPr>
          <a:lstStyle/>
          <a:p>
            <a:pPr algn="ctr"/>
            <a:r>
              <a:rPr lang="en-US" sz="5400" b="1" dirty="0"/>
              <a:t>EFFECTS OF ELDER ABUSE ON VICTIMS</a:t>
            </a:r>
          </a:p>
        </p:txBody>
      </p:sp>
      <p:sp>
        <p:nvSpPr>
          <p:cNvPr id="3" name="Content Placeholder 2">
            <a:extLst>
              <a:ext uri="{FF2B5EF4-FFF2-40B4-BE49-F238E27FC236}">
                <a16:creationId xmlns:a16="http://schemas.microsoft.com/office/drawing/2014/main" id="{74948ABE-542F-4CCE-B73E-94F714F25C57}"/>
              </a:ext>
            </a:extLst>
          </p:cNvPr>
          <p:cNvSpPr>
            <a:spLocks noGrp="1"/>
          </p:cNvSpPr>
          <p:nvPr>
            <p:ph idx="1"/>
          </p:nvPr>
        </p:nvSpPr>
        <p:spPr/>
        <p:txBody>
          <a:bodyPr/>
          <a:lstStyle/>
          <a:p>
            <a:r>
              <a:rPr lang="en-US" altLang="en-US" sz="3600" dirty="0"/>
              <a:t>Mortality:  Rates than non-abused people, up to 300% higher (NCEA Elder Abuse Overview 2013)</a:t>
            </a:r>
          </a:p>
          <a:p>
            <a:r>
              <a:rPr lang="en-US" altLang="en-US" sz="3600" dirty="0"/>
              <a:t>Distress:  Significantly higher levels of psychological distress and lower perceived self-efficacy than other older adults</a:t>
            </a:r>
          </a:p>
          <a:p>
            <a:r>
              <a:rPr lang="en-US" altLang="en-US" sz="3600" dirty="0"/>
              <a:t>Health:  Bone or joint problems, digestive problems, depression or anxiety, chronic pain, high blood pressure, and heart problems.  </a:t>
            </a:r>
          </a:p>
          <a:p>
            <a:endParaRPr lang="en-US" dirty="0"/>
          </a:p>
        </p:txBody>
      </p:sp>
      <p:sp>
        <p:nvSpPr>
          <p:cNvPr id="5" name="Slide Number Placeholder 4">
            <a:extLst>
              <a:ext uri="{FF2B5EF4-FFF2-40B4-BE49-F238E27FC236}">
                <a16:creationId xmlns:a16="http://schemas.microsoft.com/office/drawing/2014/main" id="{CDDAD916-C0BA-49AF-BB81-446268E255AE}"/>
              </a:ext>
            </a:extLst>
          </p:cNvPr>
          <p:cNvSpPr>
            <a:spLocks noGrp="1"/>
          </p:cNvSpPr>
          <p:nvPr>
            <p:ph type="sldNum" sz="quarter" idx="12"/>
          </p:nvPr>
        </p:nvSpPr>
        <p:spPr/>
        <p:txBody>
          <a:bodyPr/>
          <a:lstStyle/>
          <a:p>
            <a:fld id="{5727CFF0-8AF3-4D5D-9D11-7D9475288EEF}" type="slidenum">
              <a:rPr lang="en-US" smtClean="0"/>
              <a:pPr/>
              <a:t>32</a:t>
            </a:fld>
            <a:endParaRPr lang="en-US" dirty="0"/>
          </a:p>
        </p:txBody>
      </p:sp>
    </p:spTree>
    <p:extLst>
      <p:ext uri="{BB962C8B-B14F-4D97-AF65-F5344CB8AC3E}">
        <p14:creationId xmlns:p14="http://schemas.microsoft.com/office/powerpoint/2010/main" val="378256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4808-8DBB-44CE-8EAE-A1C52E314462}"/>
              </a:ext>
            </a:extLst>
          </p:cNvPr>
          <p:cNvSpPr>
            <a:spLocks noGrp="1"/>
          </p:cNvSpPr>
          <p:nvPr>
            <p:ph type="title"/>
          </p:nvPr>
        </p:nvSpPr>
        <p:spPr>
          <a:xfrm>
            <a:off x="0" y="304800"/>
            <a:ext cx="12192000" cy="784335"/>
          </a:xfrm>
        </p:spPr>
        <p:txBody>
          <a:bodyPr>
            <a:normAutofit fontScale="90000"/>
          </a:bodyPr>
          <a:lstStyle/>
          <a:p>
            <a:pPr algn="ctr"/>
            <a:r>
              <a:rPr lang="en-US" sz="5400" b="1" dirty="0">
                <a:hlinkClick r:id="rId2"/>
              </a:rPr>
              <a:t>https://KYESTEAM.ky.gov</a:t>
            </a:r>
            <a:endParaRPr lang="en-US" sz="5400" b="1" dirty="0"/>
          </a:p>
        </p:txBody>
      </p:sp>
      <p:pic>
        <p:nvPicPr>
          <p:cNvPr id="5" name="Picture 4">
            <a:extLst>
              <a:ext uri="{FF2B5EF4-FFF2-40B4-BE49-F238E27FC236}">
                <a16:creationId xmlns:a16="http://schemas.microsoft.com/office/drawing/2014/main" id="{9B577C5F-0D34-4A79-B2A5-52FC144B93D5}"/>
              </a:ext>
            </a:extLst>
          </p:cNvPr>
          <p:cNvPicPr>
            <a:picLocks noChangeAspect="1"/>
          </p:cNvPicPr>
          <p:nvPr/>
        </p:nvPicPr>
        <p:blipFill rotWithShape="1">
          <a:blip r:embed="rId3"/>
          <a:srcRect l="1779" t="53333" r="4071" b="8889"/>
          <a:stretch/>
        </p:blipFill>
        <p:spPr>
          <a:xfrm>
            <a:off x="0" y="1089135"/>
            <a:ext cx="12192000" cy="5044965"/>
          </a:xfrm>
          <a:prstGeom prst="rect">
            <a:avLst/>
          </a:prstGeom>
        </p:spPr>
      </p:pic>
      <p:sp>
        <p:nvSpPr>
          <p:cNvPr id="7" name="Slide Number Placeholder 6">
            <a:extLst>
              <a:ext uri="{FF2B5EF4-FFF2-40B4-BE49-F238E27FC236}">
                <a16:creationId xmlns:a16="http://schemas.microsoft.com/office/drawing/2014/main" id="{870B54D9-29CE-4EFC-9E8C-8AE31B786DB5}"/>
              </a:ext>
            </a:extLst>
          </p:cNvPr>
          <p:cNvSpPr>
            <a:spLocks noGrp="1"/>
          </p:cNvSpPr>
          <p:nvPr>
            <p:ph type="sldNum" sz="quarter" idx="12"/>
          </p:nvPr>
        </p:nvSpPr>
        <p:spPr/>
        <p:txBody>
          <a:bodyPr/>
          <a:lstStyle/>
          <a:p>
            <a:fld id="{5727CFF0-8AF3-4D5D-9D11-7D9475288EEF}" type="slidenum">
              <a:rPr lang="en-US" smtClean="0"/>
              <a:pPr/>
              <a:t>33</a:t>
            </a:fld>
            <a:endParaRPr lang="en-US" dirty="0"/>
          </a:p>
        </p:txBody>
      </p:sp>
    </p:spTree>
    <p:extLst>
      <p:ext uri="{BB962C8B-B14F-4D97-AF65-F5344CB8AC3E}">
        <p14:creationId xmlns:p14="http://schemas.microsoft.com/office/powerpoint/2010/main" val="4001494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5376AEFB-652D-4DA0-8471-BD600BAFF2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745" t="6996" r="4690" b="10197"/>
          <a:stretch/>
        </p:blipFill>
        <p:spPr>
          <a:xfrm>
            <a:off x="1016000" y="360440"/>
            <a:ext cx="10160000" cy="5689600"/>
          </a:xfrm>
        </p:spPr>
      </p:pic>
      <p:sp>
        <p:nvSpPr>
          <p:cNvPr id="6" name="Slide Number Placeholder 5">
            <a:extLst>
              <a:ext uri="{FF2B5EF4-FFF2-40B4-BE49-F238E27FC236}">
                <a16:creationId xmlns:a16="http://schemas.microsoft.com/office/drawing/2014/main" id="{1BA42625-8EAF-4D37-BF03-12B70E7304E0}"/>
              </a:ext>
            </a:extLst>
          </p:cNvPr>
          <p:cNvSpPr>
            <a:spLocks noGrp="1"/>
          </p:cNvSpPr>
          <p:nvPr>
            <p:ph type="sldNum" sz="quarter" idx="12"/>
          </p:nvPr>
        </p:nvSpPr>
        <p:spPr/>
        <p:txBody>
          <a:bodyPr/>
          <a:lstStyle/>
          <a:p>
            <a:fld id="{5727CFF0-8AF3-4D5D-9D11-7D9475288EEF}" type="slidenum">
              <a:rPr lang="en-US" smtClean="0"/>
              <a:pPr/>
              <a:t>34</a:t>
            </a:fld>
            <a:endParaRPr lang="en-US" dirty="0"/>
          </a:p>
        </p:txBody>
      </p:sp>
    </p:spTree>
    <p:extLst>
      <p:ext uri="{BB962C8B-B14F-4D97-AF65-F5344CB8AC3E}">
        <p14:creationId xmlns:p14="http://schemas.microsoft.com/office/powerpoint/2010/main" val="245019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6FFC-BD3A-465F-BFDB-8093399D65C5}"/>
              </a:ext>
            </a:extLst>
          </p:cNvPr>
          <p:cNvSpPr>
            <a:spLocks noGrp="1"/>
          </p:cNvSpPr>
          <p:nvPr>
            <p:ph type="title"/>
          </p:nvPr>
        </p:nvSpPr>
        <p:spPr/>
        <p:txBody>
          <a:bodyPr>
            <a:normAutofit/>
          </a:bodyPr>
          <a:lstStyle/>
          <a:p>
            <a:pPr algn="ctr"/>
            <a:r>
              <a:rPr lang="en-US" sz="5400" b="1" dirty="0"/>
              <a:t>FOR MORE INFORMATION</a:t>
            </a:r>
          </a:p>
        </p:txBody>
      </p:sp>
      <p:sp>
        <p:nvSpPr>
          <p:cNvPr id="3" name="Content Placeholder 2">
            <a:extLst>
              <a:ext uri="{FF2B5EF4-FFF2-40B4-BE49-F238E27FC236}">
                <a16:creationId xmlns:a16="http://schemas.microsoft.com/office/drawing/2014/main" id="{A35E1C7C-6D04-4C45-AA52-3456D2709620}"/>
              </a:ext>
            </a:extLst>
          </p:cNvPr>
          <p:cNvSpPr>
            <a:spLocks noGrp="1"/>
          </p:cNvSpPr>
          <p:nvPr>
            <p:ph idx="1"/>
          </p:nvPr>
        </p:nvSpPr>
        <p:spPr/>
        <p:txBody>
          <a:bodyPr>
            <a:normAutofit/>
          </a:bodyPr>
          <a:lstStyle/>
          <a:p>
            <a:pPr marL="0" indent="0" algn="ctr">
              <a:buNone/>
            </a:pPr>
            <a:r>
              <a:rPr lang="en-US" sz="4000" dirty="0">
                <a:hlinkClick r:id="rId2"/>
              </a:rPr>
              <a:t>HTTPS://KYESTEAM.KY.GOV</a:t>
            </a:r>
            <a:endParaRPr lang="en-US" sz="4000" dirty="0"/>
          </a:p>
          <a:p>
            <a:pPr marL="0" indent="0" algn="ctr">
              <a:buNone/>
            </a:pPr>
            <a:endParaRPr lang="en-US" sz="4000" dirty="0"/>
          </a:p>
          <a:p>
            <a:pPr marL="0" indent="0" algn="ctr">
              <a:buNone/>
            </a:pPr>
            <a:r>
              <a:rPr lang="en-US" sz="4000" dirty="0"/>
              <a:t>Adult Protection Branch</a:t>
            </a:r>
          </a:p>
          <a:p>
            <a:pPr marL="0" indent="0" algn="ctr">
              <a:buNone/>
            </a:pPr>
            <a:r>
              <a:rPr lang="en-US" sz="4000" dirty="0"/>
              <a:t>275 E. Main St., 3E-C</a:t>
            </a:r>
          </a:p>
          <a:p>
            <a:pPr marL="0" indent="0" algn="ctr">
              <a:buNone/>
            </a:pPr>
            <a:r>
              <a:rPr lang="en-US" sz="4000" dirty="0"/>
              <a:t>Frankfort, KY 40621</a:t>
            </a:r>
          </a:p>
          <a:p>
            <a:pPr marL="0" indent="0" algn="ctr">
              <a:buNone/>
            </a:pPr>
            <a:r>
              <a:rPr lang="en-US" sz="4000" dirty="0"/>
              <a:t>(502) 564-7043</a:t>
            </a:r>
          </a:p>
        </p:txBody>
      </p:sp>
      <p:sp>
        <p:nvSpPr>
          <p:cNvPr id="5" name="Slide Number Placeholder 4">
            <a:extLst>
              <a:ext uri="{FF2B5EF4-FFF2-40B4-BE49-F238E27FC236}">
                <a16:creationId xmlns:a16="http://schemas.microsoft.com/office/drawing/2014/main" id="{CA33E015-5EA4-4D6E-A11E-BE600410C18A}"/>
              </a:ext>
            </a:extLst>
          </p:cNvPr>
          <p:cNvSpPr>
            <a:spLocks noGrp="1"/>
          </p:cNvSpPr>
          <p:nvPr>
            <p:ph type="sldNum" sz="quarter" idx="12"/>
          </p:nvPr>
        </p:nvSpPr>
        <p:spPr/>
        <p:txBody>
          <a:bodyPr/>
          <a:lstStyle/>
          <a:p>
            <a:fld id="{5727CFF0-8AF3-4D5D-9D11-7D9475288EEF}" type="slidenum">
              <a:rPr lang="en-US" smtClean="0"/>
              <a:pPr/>
              <a:t>35</a:t>
            </a:fld>
            <a:endParaRPr lang="en-US" dirty="0"/>
          </a:p>
        </p:txBody>
      </p:sp>
    </p:spTree>
    <p:extLst>
      <p:ext uri="{BB962C8B-B14F-4D97-AF65-F5344CB8AC3E}">
        <p14:creationId xmlns:p14="http://schemas.microsoft.com/office/powerpoint/2010/main" val="69052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846F-C81F-4E19-B5EE-5294065D3F45}"/>
              </a:ext>
            </a:extLst>
          </p:cNvPr>
          <p:cNvSpPr>
            <a:spLocks noGrp="1"/>
          </p:cNvSpPr>
          <p:nvPr>
            <p:ph type="title"/>
          </p:nvPr>
        </p:nvSpPr>
        <p:spPr/>
        <p:txBody>
          <a:bodyPr>
            <a:normAutofit/>
          </a:bodyPr>
          <a:lstStyle/>
          <a:p>
            <a:pPr algn="ctr"/>
            <a:r>
              <a:rPr lang="en-US" sz="5400" b="1" dirty="0"/>
              <a:t>Adult</a:t>
            </a:r>
          </a:p>
        </p:txBody>
      </p:sp>
      <p:sp>
        <p:nvSpPr>
          <p:cNvPr id="3" name="Content Placeholder 2">
            <a:extLst>
              <a:ext uri="{FF2B5EF4-FFF2-40B4-BE49-F238E27FC236}">
                <a16:creationId xmlns:a16="http://schemas.microsoft.com/office/drawing/2014/main" id="{53D3F804-CCEF-4B90-B9F8-62CEC89CF88A}"/>
              </a:ext>
            </a:extLst>
          </p:cNvPr>
          <p:cNvSpPr>
            <a:spLocks noGrp="1"/>
          </p:cNvSpPr>
          <p:nvPr>
            <p:ph idx="1"/>
          </p:nvPr>
        </p:nvSpPr>
        <p:spPr>
          <a:xfrm>
            <a:off x="838200" y="1498600"/>
            <a:ext cx="10515600" cy="4678363"/>
          </a:xfrm>
        </p:spPr>
        <p:txBody>
          <a:bodyPr>
            <a:noAutofit/>
          </a:bodyPr>
          <a:lstStyle/>
          <a:p>
            <a:pPr marL="0" indent="0" algn="just">
              <a:buNone/>
              <a:defRPr/>
            </a:pPr>
            <a:r>
              <a:rPr lang="en-US" altLang="en-US" sz="3200" b="1" dirty="0">
                <a:cs typeface="Times New Roman" panose="02020603050405020304" pitchFamily="18" charset="0"/>
              </a:rPr>
              <a:t>KRS 209.020(4)</a:t>
            </a:r>
          </a:p>
          <a:p>
            <a:pPr>
              <a:defRPr/>
            </a:pPr>
            <a:r>
              <a:rPr lang="en-US" altLang="en-US" sz="3200" dirty="0">
                <a:cs typeface="Times New Roman" panose="02020603050405020304" pitchFamily="18" charset="0"/>
              </a:rPr>
              <a:t>A person eighteen (18) years of age or older who, </a:t>
            </a:r>
          </a:p>
          <a:p>
            <a:pPr>
              <a:defRPr/>
            </a:pPr>
            <a:r>
              <a:rPr lang="en-US" altLang="en-US" sz="3200" dirty="0">
                <a:cs typeface="Times New Roman" panose="02020603050405020304" pitchFamily="18" charset="0"/>
              </a:rPr>
              <a:t>because of mental or physical dysfunctioning, </a:t>
            </a:r>
          </a:p>
          <a:p>
            <a:pPr>
              <a:defRPr/>
            </a:pPr>
            <a:r>
              <a:rPr lang="en-US" altLang="en-US" sz="3200" dirty="0">
                <a:cs typeface="Times New Roman" panose="02020603050405020304" pitchFamily="18" charset="0"/>
              </a:rPr>
              <a:t>is unable to </a:t>
            </a:r>
          </a:p>
          <a:p>
            <a:pPr lvl="1">
              <a:defRPr/>
            </a:pPr>
            <a:r>
              <a:rPr lang="en-US" altLang="en-US" sz="2800" dirty="0">
                <a:cs typeface="Times New Roman" panose="02020603050405020304" pitchFamily="18" charset="0"/>
              </a:rPr>
              <a:t>manage his own resources, </a:t>
            </a:r>
          </a:p>
          <a:p>
            <a:pPr lvl="1">
              <a:defRPr/>
            </a:pPr>
            <a:r>
              <a:rPr lang="en-US" altLang="en-US" sz="2800" dirty="0">
                <a:cs typeface="Times New Roman" panose="02020603050405020304" pitchFamily="18" charset="0"/>
              </a:rPr>
              <a:t>carry out the activity of daily living, </a:t>
            </a:r>
          </a:p>
          <a:p>
            <a:pPr lvl="1">
              <a:defRPr/>
            </a:pPr>
            <a:r>
              <a:rPr lang="en-US" altLang="en-US" sz="2800" dirty="0">
                <a:cs typeface="Times New Roman" panose="02020603050405020304" pitchFamily="18" charset="0"/>
              </a:rPr>
              <a:t>or protect himself from neglect, exploitation, or a hazardous or abusive situation without assistance from others, </a:t>
            </a:r>
          </a:p>
          <a:p>
            <a:pPr>
              <a:defRPr/>
            </a:pPr>
            <a:r>
              <a:rPr lang="en-US" altLang="en-US" sz="3200" dirty="0">
                <a:cs typeface="Times New Roman" panose="02020603050405020304" pitchFamily="18" charset="0"/>
              </a:rPr>
              <a:t>and who may be in need of protective services.</a:t>
            </a:r>
          </a:p>
          <a:p>
            <a:endParaRPr lang="en-US" sz="2400" dirty="0"/>
          </a:p>
        </p:txBody>
      </p:sp>
      <p:sp>
        <p:nvSpPr>
          <p:cNvPr id="5" name="Slide Number Placeholder 4">
            <a:extLst>
              <a:ext uri="{FF2B5EF4-FFF2-40B4-BE49-F238E27FC236}">
                <a16:creationId xmlns:a16="http://schemas.microsoft.com/office/drawing/2014/main" id="{93294056-D4A0-46EC-924E-74DD588B1FFF}"/>
              </a:ext>
            </a:extLst>
          </p:cNvPr>
          <p:cNvSpPr>
            <a:spLocks noGrp="1"/>
          </p:cNvSpPr>
          <p:nvPr>
            <p:ph type="sldNum" sz="quarter" idx="12"/>
          </p:nvPr>
        </p:nvSpPr>
        <p:spPr/>
        <p:txBody>
          <a:bodyPr/>
          <a:lstStyle/>
          <a:p>
            <a:fld id="{5727CFF0-8AF3-4D5D-9D11-7D9475288EEF}" type="slidenum">
              <a:rPr lang="en-US" smtClean="0"/>
              <a:pPr/>
              <a:t>4</a:t>
            </a:fld>
            <a:endParaRPr lang="en-US" dirty="0"/>
          </a:p>
        </p:txBody>
      </p:sp>
    </p:spTree>
    <p:extLst>
      <p:ext uri="{BB962C8B-B14F-4D97-AF65-F5344CB8AC3E}">
        <p14:creationId xmlns:p14="http://schemas.microsoft.com/office/powerpoint/2010/main" val="36972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EB9E-7FC3-4783-8A81-915F2395BB2F}"/>
              </a:ext>
            </a:extLst>
          </p:cNvPr>
          <p:cNvSpPr>
            <a:spLocks noGrp="1"/>
          </p:cNvSpPr>
          <p:nvPr>
            <p:ph type="title"/>
          </p:nvPr>
        </p:nvSpPr>
        <p:spPr/>
        <p:txBody>
          <a:bodyPr>
            <a:normAutofit/>
          </a:bodyPr>
          <a:lstStyle/>
          <a:p>
            <a:pPr algn="ctr"/>
            <a:r>
              <a:rPr lang="en-US" sz="5400" b="1" dirty="0"/>
              <a:t>Protective Services</a:t>
            </a:r>
          </a:p>
        </p:txBody>
      </p:sp>
      <p:sp>
        <p:nvSpPr>
          <p:cNvPr id="3" name="Content Placeholder 2">
            <a:extLst>
              <a:ext uri="{FF2B5EF4-FFF2-40B4-BE49-F238E27FC236}">
                <a16:creationId xmlns:a16="http://schemas.microsoft.com/office/drawing/2014/main" id="{E1E3C19C-4C86-48A7-B37D-C2CD5CB12FC6}"/>
              </a:ext>
            </a:extLst>
          </p:cNvPr>
          <p:cNvSpPr>
            <a:spLocks noGrp="1"/>
          </p:cNvSpPr>
          <p:nvPr>
            <p:ph idx="1"/>
          </p:nvPr>
        </p:nvSpPr>
        <p:spPr/>
        <p:txBody>
          <a:bodyPr>
            <a:normAutofit fontScale="85000" lnSpcReduction="10000"/>
          </a:bodyPr>
          <a:lstStyle/>
          <a:p>
            <a:pPr algn="just">
              <a:buNone/>
            </a:pPr>
            <a:r>
              <a:rPr lang="en-US" altLang="en-US" sz="3200" b="1" dirty="0"/>
              <a:t>KRS 209.020(5)</a:t>
            </a:r>
          </a:p>
          <a:p>
            <a:pPr algn="just">
              <a:buNone/>
            </a:pPr>
            <a:r>
              <a:rPr lang="en-US" altLang="en-US" sz="3200" dirty="0"/>
              <a:t>	</a:t>
            </a:r>
            <a:r>
              <a:rPr lang="en-US" altLang="en-US" sz="3200" u="sng" dirty="0"/>
              <a:t>May include but are not limited to:</a:t>
            </a:r>
            <a:r>
              <a:rPr lang="en-US" altLang="en-US" sz="3200" dirty="0"/>
              <a:t> </a:t>
            </a:r>
          </a:p>
          <a:p>
            <a:pPr algn="just"/>
            <a:r>
              <a:rPr lang="en-US" altLang="en-US" sz="3200" dirty="0"/>
              <a:t>conducting investigations of complaints of possible abuse, neglect, or exploitation to ascertain whether or not the situation and condition of the adult in need of protective services warrants further action; </a:t>
            </a:r>
          </a:p>
          <a:p>
            <a:pPr algn="just"/>
            <a:r>
              <a:rPr lang="en-US" altLang="en-US" sz="3200" dirty="0"/>
              <a:t>social services aimed at preventing and remedying abuse, neglect, exploitation; </a:t>
            </a:r>
          </a:p>
          <a:p>
            <a:pPr algn="just"/>
            <a:r>
              <a:rPr lang="en-US" altLang="en-US" sz="3200" dirty="0"/>
              <a:t>and services directed toward seeking legal determination of whether or not the adult in need of protective services has been abused, neglected, or exploited and to ensure that he obtains suitable care in or out of his home.</a:t>
            </a:r>
          </a:p>
          <a:p>
            <a:endParaRPr lang="en-US" dirty="0"/>
          </a:p>
        </p:txBody>
      </p:sp>
      <p:sp>
        <p:nvSpPr>
          <p:cNvPr id="5" name="Slide Number Placeholder 4">
            <a:extLst>
              <a:ext uri="{FF2B5EF4-FFF2-40B4-BE49-F238E27FC236}">
                <a16:creationId xmlns:a16="http://schemas.microsoft.com/office/drawing/2014/main" id="{7861A691-C8E8-4B87-B79D-E86156A4CF5D}"/>
              </a:ext>
            </a:extLst>
          </p:cNvPr>
          <p:cNvSpPr>
            <a:spLocks noGrp="1"/>
          </p:cNvSpPr>
          <p:nvPr>
            <p:ph type="sldNum" sz="quarter" idx="12"/>
          </p:nvPr>
        </p:nvSpPr>
        <p:spPr/>
        <p:txBody>
          <a:bodyPr/>
          <a:lstStyle/>
          <a:p>
            <a:fld id="{5727CFF0-8AF3-4D5D-9D11-7D9475288EEF}" type="slidenum">
              <a:rPr lang="en-US" smtClean="0"/>
              <a:pPr/>
              <a:t>5</a:t>
            </a:fld>
            <a:endParaRPr lang="en-US" dirty="0"/>
          </a:p>
        </p:txBody>
      </p:sp>
    </p:spTree>
    <p:extLst>
      <p:ext uri="{BB962C8B-B14F-4D97-AF65-F5344CB8AC3E}">
        <p14:creationId xmlns:p14="http://schemas.microsoft.com/office/powerpoint/2010/main" val="32801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CD1D-BC2B-43E3-B75F-E25899CDB222}"/>
              </a:ext>
            </a:extLst>
          </p:cNvPr>
          <p:cNvSpPr>
            <a:spLocks noGrp="1"/>
          </p:cNvSpPr>
          <p:nvPr>
            <p:ph type="title"/>
          </p:nvPr>
        </p:nvSpPr>
        <p:spPr/>
        <p:txBody>
          <a:bodyPr>
            <a:normAutofit/>
          </a:bodyPr>
          <a:lstStyle/>
          <a:p>
            <a:pPr algn="ctr"/>
            <a:r>
              <a:rPr lang="en-US" sz="5400" b="1" dirty="0"/>
              <a:t>Abuse</a:t>
            </a:r>
          </a:p>
        </p:txBody>
      </p:sp>
      <p:sp>
        <p:nvSpPr>
          <p:cNvPr id="3" name="Content Placeholder 2">
            <a:extLst>
              <a:ext uri="{FF2B5EF4-FFF2-40B4-BE49-F238E27FC236}">
                <a16:creationId xmlns:a16="http://schemas.microsoft.com/office/drawing/2014/main" id="{6F26D3C4-41BD-4BB3-8116-975FADE19ACB}"/>
              </a:ext>
            </a:extLst>
          </p:cNvPr>
          <p:cNvSpPr>
            <a:spLocks noGrp="1"/>
          </p:cNvSpPr>
          <p:nvPr>
            <p:ph idx="1"/>
          </p:nvPr>
        </p:nvSpPr>
        <p:spPr>
          <a:xfrm>
            <a:off x="838200" y="1467288"/>
            <a:ext cx="10515600" cy="4592712"/>
          </a:xfrm>
        </p:spPr>
        <p:txBody>
          <a:bodyPr>
            <a:normAutofit/>
          </a:bodyPr>
          <a:lstStyle/>
          <a:p>
            <a:pPr algn="just">
              <a:buNone/>
            </a:pPr>
            <a:r>
              <a:rPr lang="en-US" altLang="en-US" sz="4000" b="1" dirty="0">
                <a:cs typeface="Times New Roman" panose="02020603050405020304" pitchFamily="18" charset="0"/>
              </a:rPr>
              <a:t>KRS 209.020(8)</a:t>
            </a:r>
          </a:p>
          <a:p>
            <a:pPr algn="just"/>
            <a:r>
              <a:rPr lang="en-US" altLang="en-US" sz="4000" dirty="0">
                <a:cs typeface="Times New Roman" panose="02020603050405020304" pitchFamily="18" charset="0"/>
              </a:rPr>
              <a:t>The infliction of injury, </a:t>
            </a:r>
          </a:p>
          <a:p>
            <a:pPr algn="just"/>
            <a:r>
              <a:rPr lang="en-US" altLang="en-US" sz="4000" dirty="0">
                <a:cs typeface="Times New Roman" panose="02020603050405020304" pitchFamily="18" charset="0"/>
              </a:rPr>
              <a:t>sexual abuse, </a:t>
            </a:r>
          </a:p>
          <a:p>
            <a:pPr algn="just"/>
            <a:r>
              <a:rPr lang="en-US" altLang="en-US" sz="4000" dirty="0">
                <a:cs typeface="Times New Roman" panose="02020603050405020304" pitchFamily="18" charset="0"/>
              </a:rPr>
              <a:t>unreasonable confinement, </a:t>
            </a:r>
          </a:p>
          <a:p>
            <a:pPr algn="just"/>
            <a:r>
              <a:rPr lang="en-US" altLang="en-US" sz="4000" dirty="0">
                <a:cs typeface="Times New Roman" panose="02020603050405020304" pitchFamily="18" charset="0"/>
              </a:rPr>
              <a:t>intimidation, </a:t>
            </a:r>
          </a:p>
          <a:p>
            <a:pPr algn="just"/>
            <a:r>
              <a:rPr lang="en-US" altLang="en-US" sz="4000" dirty="0">
                <a:cs typeface="Times New Roman" panose="02020603050405020304" pitchFamily="18" charset="0"/>
              </a:rPr>
              <a:t>or punishment that results in physical pain or injury, including mental injury;</a:t>
            </a:r>
            <a:endParaRPr lang="en-US" altLang="en-US" sz="4000" b="1" dirty="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A7EBA35A-A0F4-4827-8BEA-88D4520C784C}"/>
              </a:ext>
            </a:extLst>
          </p:cNvPr>
          <p:cNvSpPr>
            <a:spLocks noGrp="1"/>
          </p:cNvSpPr>
          <p:nvPr>
            <p:ph type="sldNum" sz="quarter" idx="12"/>
          </p:nvPr>
        </p:nvSpPr>
        <p:spPr/>
        <p:txBody>
          <a:bodyPr/>
          <a:lstStyle/>
          <a:p>
            <a:fld id="{5727CFF0-8AF3-4D5D-9D11-7D9475288EEF}" type="slidenum">
              <a:rPr lang="en-US" smtClean="0"/>
              <a:pPr/>
              <a:t>6</a:t>
            </a:fld>
            <a:endParaRPr lang="en-US" dirty="0"/>
          </a:p>
        </p:txBody>
      </p:sp>
    </p:spTree>
    <p:extLst>
      <p:ext uri="{BB962C8B-B14F-4D97-AF65-F5344CB8AC3E}">
        <p14:creationId xmlns:p14="http://schemas.microsoft.com/office/powerpoint/2010/main" val="111188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4143-35D3-4CC2-972D-27BA1D72704B}"/>
              </a:ext>
            </a:extLst>
          </p:cNvPr>
          <p:cNvSpPr>
            <a:spLocks noGrp="1"/>
          </p:cNvSpPr>
          <p:nvPr>
            <p:ph type="title"/>
          </p:nvPr>
        </p:nvSpPr>
        <p:spPr>
          <a:xfrm>
            <a:off x="0" y="365125"/>
            <a:ext cx="12192000" cy="1325563"/>
          </a:xfrm>
        </p:spPr>
        <p:txBody>
          <a:bodyPr>
            <a:normAutofit/>
          </a:bodyPr>
          <a:lstStyle/>
          <a:p>
            <a:pPr algn="ctr"/>
            <a:r>
              <a:rPr lang="en-US" sz="5400" b="1" dirty="0"/>
              <a:t>Indicators of Abuse</a:t>
            </a:r>
          </a:p>
        </p:txBody>
      </p:sp>
      <p:sp>
        <p:nvSpPr>
          <p:cNvPr id="4" name="Content Placeholder 5">
            <a:extLst>
              <a:ext uri="{FF2B5EF4-FFF2-40B4-BE49-F238E27FC236}">
                <a16:creationId xmlns:a16="http://schemas.microsoft.com/office/drawing/2014/main" id="{E49CB6E4-F9A5-432D-80B0-323B19B54633}"/>
              </a:ext>
            </a:extLst>
          </p:cNvPr>
          <p:cNvSpPr txBox="1">
            <a:spLocks/>
          </p:cNvSpPr>
          <p:nvPr/>
        </p:nvSpPr>
        <p:spPr>
          <a:xfrm>
            <a:off x="931333" y="1467294"/>
            <a:ext cx="4305300" cy="46464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dirty="0"/>
              <a:t>BRUISES</a:t>
            </a:r>
          </a:p>
          <a:p>
            <a:pPr>
              <a:defRPr/>
            </a:pPr>
            <a:r>
              <a:rPr lang="en-US" sz="3200" dirty="0"/>
              <a:t>BURNS</a:t>
            </a:r>
          </a:p>
          <a:p>
            <a:pPr>
              <a:defRPr/>
            </a:pPr>
            <a:r>
              <a:rPr lang="en-US" sz="3200" dirty="0"/>
              <a:t>FRACTURES</a:t>
            </a:r>
          </a:p>
          <a:p>
            <a:pPr>
              <a:defRPr/>
            </a:pPr>
            <a:r>
              <a:rPr lang="en-US" sz="3200" dirty="0"/>
              <a:t>DISLOCATIONS</a:t>
            </a:r>
          </a:p>
          <a:p>
            <a:pPr>
              <a:defRPr/>
            </a:pPr>
            <a:r>
              <a:rPr lang="en-US" sz="3200" dirty="0"/>
              <a:t>UNTREATED WOUNDS</a:t>
            </a:r>
          </a:p>
          <a:p>
            <a:pPr>
              <a:defRPr/>
            </a:pPr>
            <a:r>
              <a:rPr lang="en-US" sz="3200" dirty="0"/>
              <a:t>DEFENSIVE WOUNDS</a:t>
            </a:r>
          </a:p>
          <a:p>
            <a:pPr>
              <a:defRPr/>
            </a:pPr>
            <a:r>
              <a:rPr lang="en-US" sz="3200" dirty="0"/>
              <a:t>UNEXPLAINED INJURIES</a:t>
            </a:r>
          </a:p>
          <a:p>
            <a:pPr>
              <a:defRPr/>
            </a:pPr>
            <a:r>
              <a:rPr lang="en-US" sz="3200" dirty="0"/>
              <a:t>ISOLATION</a:t>
            </a:r>
          </a:p>
          <a:p>
            <a:pPr marL="0" indent="0">
              <a:buFontTx/>
              <a:buNone/>
              <a:defRPr/>
            </a:pPr>
            <a:endParaRPr lang="en-US" dirty="0"/>
          </a:p>
        </p:txBody>
      </p:sp>
      <p:sp>
        <p:nvSpPr>
          <p:cNvPr id="5" name="Content Placeholder 6">
            <a:extLst>
              <a:ext uri="{FF2B5EF4-FFF2-40B4-BE49-F238E27FC236}">
                <a16:creationId xmlns:a16="http://schemas.microsoft.com/office/drawing/2014/main" id="{8FE83A4E-D872-49AA-BD3D-D370E54F1726}"/>
              </a:ext>
            </a:extLst>
          </p:cNvPr>
          <p:cNvSpPr txBox="1">
            <a:spLocks/>
          </p:cNvSpPr>
          <p:nvPr/>
        </p:nvSpPr>
        <p:spPr>
          <a:xfrm>
            <a:off x="6955367" y="1467294"/>
            <a:ext cx="4305300" cy="46464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a:t>GUM / PALATE</a:t>
            </a:r>
          </a:p>
          <a:p>
            <a:pPr>
              <a:defRPr/>
            </a:pPr>
            <a:r>
              <a:rPr lang="en-US" dirty="0"/>
              <a:t>RECURRENT ASPIRATION</a:t>
            </a:r>
          </a:p>
          <a:p>
            <a:pPr>
              <a:defRPr/>
            </a:pPr>
            <a:r>
              <a:rPr lang="en-US" dirty="0"/>
              <a:t>SKIN TEARS</a:t>
            </a:r>
          </a:p>
          <a:p>
            <a:pPr>
              <a:defRPr/>
            </a:pPr>
            <a:r>
              <a:rPr lang="en-US" dirty="0"/>
              <a:t>POISONING</a:t>
            </a:r>
          </a:p>
          <a:p>
            <a:pPr>
              <a:defRPr/>
            </a:pPr>
            <a:r>
              <a:rPr lang="en-US" dirty="0"/>
              <a:t>MEDICATIONS</a:t>
            </a:r>
          </a:p>
          <a:p>
            <a:pPr>
              <a:defRPr/>
            </a:pPr>
            <a:r>
              <a:rPr lang="en-US" dirty="0"/>
              <a:t>ANIMAL INJURIES</a:t>
            </a:r>
          </a:p>
          <a:p>
            <a:pPr>
              <a:defRPr/>
            </a:pPr>
            <a:r>
              <a:rPr lang="en-US" dirty="0"/>
              <a:t>FALLS</a:t>
            </a:r>
          </a:p>
          <a:p>
            <a:pPr marL="0" indent="0">
              <a:buFontTx/>
              <a:buNone/>
              <a:defRPr/>
            </a:pPr>
            <a:endParaRPr lang="en-US" dirty="0"/>
          </a:p>
        </p:txBody>
      </p:sp>
      <p:sp>
        <p:nvSpPr>
          <p:cNvPr id="6" name="Slide Number Placeholder 5">
            <a:extLst>
              <a:ext uri="{FF2B5EF4-FFF2-40B4-BE49-F238E27FC236}">
                <a16:creationId xmlns:a16="http://schemas.microsoft.com/office/drawing/2014/main" id="{F4B03D63-6A79-4A0A-809B-B45CCB28243E}"/>
              </a:ext>
            </a:extLst>
          </p:cNvPr>
          <p:cNvSpPr>
            <a:spLocks noGrp="1"/>
          </p:cNvSpPr>
          <p:nvPr>
            <p:ph type="sldNum" sz="quarter" idx="12"/>
          </p:nvPr>
        </p:nvSpPr>
        <p:spPr/>
        <p:txBody>
          <a:bodyPr/>
          <a:lstStyle/>
          <a:p>
            <a:fld id="{5727CFF0-8AF3-4D5D-9D11-7D9475288EEF}" type="slidenum">
              <a:rPr lang="en-US" smtClean="0"/>
              <a:pPr/>
              <a:t>7</a:t>
            </a:fld>
            <a:endParaRPr lang="en-US" dirty="0"/>
          </a:p>
        </p:txBody>
      </p:sp>
    </p:spTree>
    <p:extLst>
      <p:ext uri="{BB962C8B-B14F-4D97-AF65-F5344CB8AC3E}">
        <p14:creationId xmlns:p14="http://schemas.microsoft.com/office/powerpoint/2010/main" val="232199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F078-66D8-41E8-A2EA-D16791E492CB}"/>
              </a:ext>
            </a:extLst>
          </p:cNvPr>
          <p:cNvSpPr>
            <a:spLocks noGrp="1"/>
          </p:cNvSpPr>
          <p:nvPr>
            <p:ph type="title"/>
          </p:nvPr>
        </p:nvSpPr>
        <p:spPr/>
        <p:txBody>
          <a:bodyPr>
            <a:normAutofit/>
          </a:bodyPr>
          <a:lstStyle/>
          <a:p>
            <a:pPr algn="ctr"/>
            <a:r>
              <a:rPr lang="en-US" sz="5400" b="1" dirty="0"/>
              <a:t>Indicators of Sexual Abuse</a:t>
            </a:r>
          </a:p>
        </p:txBody>
      </p:sp>
      <p:sp>
        <p:nvSpPr>
          <p:cNvPr id="3" name="Content Placeholder 2">
            <a:extLst>
              <a:ext uri="{FF2B5EF4-FFF2-40B4-BE49-F238E27FC236}">
                <a16:creationId xmlns:a16="http://schemas.microsoft.com/office/drawing/2014/main" id="{A01E7E94-F332-4908-8921-3B1687B0D92B}"/>
              </a:ext>
            </a:extLst>
          </p:cNvPr>
          <p:cNvSpPr>
            <a:spLocks noGrp="1"/>
          </p:cNvSpPr>
          <p:nvPr>
            <p:ph idx="1"/>
          </p:nvPr>
        </p:nvSpPr>
        <p:spPr/>
        <p:txBody>
          <a:bodyPr>
            <a:normAutofit lnSpcReduction="10000"/>
          </a:bodyPr>
          <a:lstStyle/>
          <a:p>
            <a:pPr>
              <a:defRPr/>
            </a:pPr>
            <a:r>
              <a:rPr lang="en-US" sz="3200" dirty="0"/>
              <a:t>Infections, pain, or bleeding in genital areas</a:t>
            </a:r>
          </a:p>
          <a:p>
            <a:pPr>
              <a:defRPr/>
            </a:pPr>
            <a:r>
              <a:rPr lang="en-US" sz="3200" dirty="0"/>
              <a:t>Unexplained STDs</a:t>
            </a:r>
          </a:p>
          <a:p>
            <a:pPr>
              <a:defRPr/>
            </a:pPr>
            <a:r>
              <a:rPr lang="en-US" sz="3200" dirty="0"/>
              <a:t>Foul odor or discharge</a:t>
            </a:r>
          </a:p>
          <a:p>
            <a:pPr>
              <a:defRPr/>
            </a:pPr>
            <a:r>
              <a:rPr lang="en-US" sz="3200" dirty="0"/>
              <a:t>Coded disclosures such as “I might be pregnant” or “he makes me do bad things”</a:t>
            </a:r>
          </a:p>
          <a:p>
            <a:pPr>
              <a:defRPr/>
            </a:pPr>
            <a:r>
              <a:rPr lang="en-US" sz="3200" dirty="0"/>
              <a:t>Torn, stained, or bloody underclothes</a:t>
            </a:r>
          </a:p>
          <a:p>
            <a:pPr>
              <a:defRPr/>
            </a:pPr>
            <a:r>
              <a:rPr lang="en-US" sz="3200" dirty="0"/>
              <a:t>Bruising around mouth, breasts, pelvis, inner thighs, or genitals</a:t>
            </a:r>
          </a:p>
          <a:p>
            <a:pPr marL="0" indent="0" algn="ctr">
              <a:buNone/>
              <a:defRPr/>
            </a:pPr>
            <a:r>
              <a:rPr lang="en-US" sz="2000" dirty="0">
                <a:solidFill>
                  <a:srgbClr val="000000"/>
                </a:solidFill>
              </a:rPr>
              <a:t> --National Clearinghouse on Abuse in Later Life</a:t>
            </a:r>
          </a:p>
          <a:p>
            <a:endParaRPr lang="en-US" dirty="0"/>
          </a:p>
        </p:txBody>
      </p:sp>
      <p:sp>
        <p:nvSpPr>
          <p:cNvPr id="5" name="Slide Number Placeholder 4">
            <a:extLst>
              <a:ext uri="{FF2B5EF4-FFF2-40B4-BE49-F238E27FC236}">
                <a16:creationId xmlns:a16="http://schemas.microsoft.com/office/drawing/2014/main" id="{8527C220-4674-46A1-912F-CA7F0580D3A3}"/>
              </a:ext>
            </a:extLst>
          </p:cNvPr>
          <p:cNvSpPr>
            <a:spLocks noGrp="1"/>
          </p:cNvSpPr>
          <p:nvPr>
            <p:ph type="sldNum" sz="quarter" idx="12"/>
          </p:nvPr>
        </p:nvSpPr>
        <p:spPr/>
        <p:txBody>
          <a:bodyPr/>
          <a:lstStyle/>
          <a:p>
            <a:fld id="{5727CFF0-8AF3-4D5D-9D11-7D9475288EEF}" type="slidenum">
              <a:rPr lang="en-US" smtClean="0"/>
              <a:pPr/>
              <a:t>8</a:t>
            </a:fld>
            <a:endParaRPr lang="en-US" dirty="0"/>
          </a:p>
        </p:txBody>
      </p:sp>
    </p:spTree>
    <p:extLst>
      <p:ext uri="{BB962C8B-B14F-4D97-AF65-F5344CB8AC3E}">
        <p14:creationId xmlns:p14="http://schemas.microsoft.com/office/powerpoint/2010/main" val="162674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D188-A294-4ACB-B1A3-E940FBD1FDE6}"/>
              </a:ext>
            </a:extLst>
          </p:cNvPr>
          <p:cNvSpPr>
            <a:spLocks noGrp="1"/>
          </p:cNvSpPr>
          <p:nvPr>
            <p:ph type="title"/>
          </p:nvPr>
        </p:nvSpPr>
        <p:spPr/>
        <p:txBody>
          <a:bodyPr>
            <a:normAutofit/>
          </a:bodyPr>
          <a:lstStyle/>
          <a:p>
            <a:pPr algn="ctr"/>
            <a:r>
              <a:rPr lang="en-US" sz="5400" b="1" dirty="0"/>
              <a:t>Neglect</a:t>
            </a:r>
            <a:endParaRPr lang="en-US" sz="5400" b="1" u="sng" dirty="0"/>
          </a:p>
        </p:txBody>
      </p:sp>
      <p:sp>
        <p:nvSpPr>
          <p:cNvPr id="3" name="Content Placeholder 2">
            <a:extLst>
              <a:ext uri="{FF2B5EF4-FFF2-40B4-BE49-F238E27FC236}">
                <a16:creationId xmlns:a16="http://schemas.microsoft.com/office/drawing/2014/main" id="{8596E852-A745-4F92-8904-19C1839B9452}"/>
              </a:ext>
            </a:extLst>
          </p:cNvPr>
          <p:cNvSpPr>
            <a:spLocks noGrp="1"/>
          </p:cNvSpPr>
          <p:nvPr>
            <p:ph idx="1"/>
          </p:nvPr>
        </p:nvSpPr>
        <p:spPr>
          <a:xfrm>
            <a:off x="838200" y="1450848"/>
            <a:ext cx="10515600" cy="4726115"/>
          </a:xfrm>
        </p:spPr>
        <p:txBody>
          <a:bodyPr/>
          <a:lstStyle/>
          <a:p>
            <a:pPr>
              <a:buNone/>
            </a:pPr>
            <a:r>
              <a:rPr lang="en-US" altLang="en-US" sz="3200" b="1" dirty="0"/>
              <a:t>KRS 209.020(16)</a:t>
            </a:r>
          </a:p>
          <a:p>
            <a:pPr algn="ctr">
              <a:buNone/>
            </a:pPr>
            <a:r>
              <a:rPr lang="en-US" altLang="en-US" sz="3200" b="1" u="sng" dirty="0"/>
              <a:t>Self Neglect</a:t>
            </a:r>
          </a:p>
          <a:p>
            <a:pPr algn="just">
              <a:buNone/>
            </a:pPr>
            <a:r>
              <a:rPr lang="en-US" altLang="en-US" sz="3200" dirty="0"/>
              <a:t>	A situation in which an adult is unable to perform or obtain for himself the goods or services which are necessary to maintain his health or welfare……...     </a:t>
            </a:r>
          </a:p>
          <a:p>
            <a:pPr algn="ctr">
              <a:buNone/>
            </a:pPr>
            <a:r>
              <a:rPr lang="en-US" altLang="en-US" sz="3200" dirty="0"/>
              <a:t>	</a:t>
            </a:r>
            <a:r>
              <a:rPr lang="en-US" altLang="en-US" sz="3200" b="1" u="sng" dirty="0"/>
              <a:t>Caretaker Neglect</a:t>
            </a:r>
            <a:endParaRPr lang="en-US" altLang="en-US" sz="3200" u="sng" dirty="0"/>
          </a:p>
          <a:p>
            <a:pPr algn="just">
              <a:buNone/>
            </a:pPr>
            <a:r>
              <a:rPr lang="en-US" altLang="en-US" sz="3200" dirty="0"/>
              <a:t>	or the deprivation of services by a caretaker which are necessary to maintain the health and welfare of an adult……. </a:t>
            </a:r>
          </a:p>
          <a:p>
            <a:endParaRPr lang="en-US" dirty="0"/>
          </a:p>
        </p:txBody>
      </p:sp>
      <p:sp>
        <p:nvSpPr>
          <p:cNvPr id="5" name="Slide Number Placeholder 4">
            <a:extLst>
              <a:ext uri="{FF2B5EF4-FFF2-40B4-BE49-F238E27FC236}">
                <a16:creationId xmlns:a16="http://schemas.microsoft.com/office/drawing/2014/main" id="{A4911EC1-6582-4AD1-826F-E08A58469008}"/>
              </a:ext>
            </a:extLst>
          </p:cNvPr>
          <p:cNvSpPr>
            <a:spLocks noGrp="1"/>
          </p:cNvSpPr>
          <p:nvPr>
            <p:ph type="sldNum" sz="quarter" idx="12"/>
          </p:nvPr>
        </p:nvSpPr>
        <p:spPr/>
        <p:txBody>
          <a:bodyPr/>
          <a:lstStyle/>
          <a:p>
            <a:fld id="{5727CFF0-8AF3-4D5D-9D11-7D9475288EEF}" type="slidenum">
              <a:rPr lang="en-US" smtClean="0"/>
              <a:pPr/>
              <a:t>9</a:t>
            </a:fld>
            <a:endParaRPr lang="en-US" dirty="0"/>
          </a:p>
        </p:txBody>
      </p:sp>
    </p:spTree>
    <p:extLst>
      <p:ext uri="{BB962C8B-B14F-4D97-AF65-F5344CB8AC3E}">
        <p14:creationId xmlns:p14="http://schemas.microsoft.com/office/powerpoint/2010/main" val="30125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B18F9968724046A5B1922F5BE6BCF0" ma:contentTypeVersion="19" ma:contentTypeDescription="Create a new document." ma:contentTypeScope="" ma:versionID="85c6f41684b73fdf9cf0d5bb6d1c3bb5">
  <xsd:schema xmlns:xsd="http://www.w3.org/2001/XMLSchema" xmlns:xs="http://www.w3.org/2001/XMLSchema" xmlns:p="http://schemas.microsoft.com/office/2006/metadata/properties" xmlns:ns1="http://schemas.microsoft.com/sharepoint/v3" xmlns:ns2="4665fedd-8def-4cb3-8bdb-c539d4f67db1" xmlns:ns3="f9550d2d-d04a-440f-ac5d-a6e748cc7561" targetNamespace="http://schemas.microsoft.com/office/2006/metadata/properties" ma:root="true" ma:fieldsID="d6ec8e3a860c64ece27241051fa3df2a" ns1:_="" ns2:_="" ns3:_="">
    <xsd:import namespace="http://schemas.microsoft.com/sharepoint/v3"/>
    <xsd:import namespace="4665fedd-8def-4cb3-8bdb-c539d4f67db1"/>
    <xsd:import namespace="f9550d2d-d04a-440f-ac5d-a6e748cc75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5fedd-8def-4cb3-8bdb-c539d4f67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3c2c3f6-e1e3-4361-a031-e5e084a5cb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550d2d-d04a-440f-ac5d-a6e748cc75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d602fd0-050c-4f6c-9cc8-fd4eb5842aa1}" ma:internalName="TaxCatchAll" ma:showField="CatchAllData" ma:web="f9550d2d-d04a-440f-ac5d-a6e748cc7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665fedd-8def-4cb3-8bdb-c539d4f67db1">
      <Terms xmlns="http://schemas.microsoft.com/office/infopath/2007/PartnerControls"/>
    </lcf76f155ced4ddcb4097134ff3c332f>
    <TaxCatchAll xmlns="f9550d2d-d04a-440f-ac5d-a6e748cc7561" xsi:nil="true"/>
  </documentManagement>
</p:properties>
</file>

<file path=customXml/itemProps1.xml><?xml version="1.0" encoding="utf-8"?>
<ds:datastoreItem xmlns:ds="http://schemas.openxmlformats.org/officeDocument/2006/customXml" ds:itemID="{C9607DF5-2C1A-4F99-ACB7-3602F179C445}">
  <ds:schemaRefs>
    <ds:schemaRef ds:uri="http://schemas.microsoft.com/sharepoint/v3/contenttype/forms"/>
  </ds:schemaRefs>
</ds:datastoreItem>
</file>

<file path=customXml/itemProps2.xml><?xml version="1.0" encoding="utf-8"?>
<ds:datastoreItem xmlns:ds="http://schemas.openxmlformats.org/officeDocument/2006/customXml" ds:itemID="{7B0FCFCD-ED39-467B-9E0A-910D2169F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65fedd-8def-4cb3-8bdb-c539d4f67db1"/>
    <ds:schemaRef ds:uri="f9550d2d-d04a-440f-ac5d-a6e748cc7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76587F-BFD1-40BD-A53D-68C2D7393BB6}"/>
</file>

<file path=docProps/app.xml><?xml version="1.0" encoding="utf-8"?>
<Properties xmlns="http://schemas.openxmlformats.org/officeDocument/2006/extended-properties" xmlns:vt="http://schemas.openxmlformats.org/officeDocument/2006/docPropsVTypes">
  <Template>Slice</Template>
  <TotalTime>720</TotalTime>
  <Words>2179</Words>
  <Application>Microsoft Office PowerPoint</Application>
  <PresentationFormat>Widescreen</PresentationFormat>
  <Paragraphs>263</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PowerPoint Presentation</vt:lpstr>
      <vt:lpstr>Objectives</vt:lpstr>
      <vt:lpstr>Kentucky Adult Protection Act: KRS 209</vt:lpstr>
      <vt:lpstr>Adult</vt:lpstr>
      <vt:lpstr>Protective Services</vt:lpstr>
      <vt:lpstr>Abuse</vt:lpstr>
      <vt:lpstr>Indicators of Abuse</vt:lpstr>
      <vt:lpstr>Indicators of Sexual Abuse</vt:lpstr>
      <vt:lpstr>Neglect</vt:lpstr>
      <vt:lpstr>Caretaker</vt:lpstr>
      <vt:lpstr>Types of Neglect (922 KAR 5:070)</vt:lpstr>
      <vt:lpstr>Indicators of Neglect</vt:lpstr>
      <vt:lpstr>Exploitation</vt:lpstr>
      <vt:lpstr>Exploitation Indicators</vt:lpstr>
      <vt:lpstr>COMMON SCAMS BY STRANGERS</vt:lpstr>
      <vt:lpstr>GENERAL RED FLAGS</vt:lpstr>
      <vt:lpstr>MANDATORY REPORTING</vt:lpstr>
      <vt:lpstr>MANDATORY REPORTING (continued)</vt:lpstr>
      <vt:lpstr>HOW TO MAKE A REPORT</vt:lpstr>
      <vt:lpstr>IMPORTANT INFO AT INTAKE</vt:lpstr>
      <vt:lpstr>IMMUNITY FROM CIVIL OR             CRIMINAL LIABILITY</vt:lpstr>
      <vt:lpstr>ACCEPTANCE CRITERIA</vt:lpstr>
      <vt:lpstr>GENERAL  ADULT  SERVICES</vt:lpstr>
      <vt:lpstr>Case Scenario</vt:lpstr>
      <vt:lpstr>Case Scenario: Intake Decision (Pt. 1)</vt:lpstr>
      <vt:lpstr>Case Scenario (additional information)</vt:lpstr>
      <vt:lpstr>Case Scenario: Intake Decision (Pt. 2)</vt:lpstr>
      <vt:lpstr>Case Scenario (Investigation)</vt:lpstr>
      <vt:lpstr>Case Scenario (Investigation cont.)</vt:lpstr>
      <vt:lpstr>Case Scenario (Findings)</vt:lpstr>
      <vt:lpstr>ELDER VICTIMS OF MALTREATMENT</vt:lpstr>
      <vt:lpstr>EFFECTS OF ELDER ABUSE ON VICTIMS</vt:lpstr>
      <vt:lpstr>https://KYESTEAM.ky.gov</vt:lpstr>
      <vt:lpstr>PowerPoint Presentation</vt:lpstr>
      <vt:lpstr>FOR MORE INFORMATION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Brice J (CHFS)</dc:creator>
  <cp:lastModifiedBy>Leigh Ann Moore</cp:lastModifiedBy>
  <cp:revision>40</cp:revision>
  <cp:lastPrinted>2023-03-14T15:49:44Z</cp:lastPrinted>
  <dcterms:created xsi:type="dcterms:W3CDTF">2022-07-12T13:08:44Z</dcterms:created>
  <dcterms:modified xsi:type="dcterms:W3CDTF">2023-09-10T18:32:09Z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0x0101006AB18F9968724046A5B1922F5BE6BCF0</vt:lpwstr>
  </property>
</Properties>
</file>