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entation.xml" ContentType="application/vnd.openxmlformats-officedocument.presentationml.presentation.main+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sldIdLst>
    <p:sldId id="256" r:id="rId2"/>
    <p:sldId id="286" r:id="rId3"/>
    <p:sldId id="257" r:id="rId4"/>
    <p:sldId id="258" r:id="rId5"/>
    <p:sldId id="259" r:id="rId6"/>
    <p:sldId id="260" r:id="rId7"/>
    <p:sldId id="261" r:id="rId8"/>
    <p:sldId id="262" r:id="rId9"/>
    <p:sldId id="263" r:id="rId10"/>
    <p:sldId id="264"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2246"/>
    <a:srgbClr val="DE4B25"/>
    <a:srgbClr val="DF4C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C4AE2C-608E-6845-AD1C-6E586CA18512}" v="1" dt="2023-09-06T18:25:45.3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35"/>
    <p:restoredTop sz="82925"/>
  </p:normalViewPr>
  <p:slideViewPr>
    <p:cSldViewPr snapToGrid="0">
      <p:cViewPr varScale="1">
        <p:scale>
          <a:sx n="105" d="100"/>
          <a:sy n="105" d="100"/>
        </p:scale>
        <p:origin x="76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F418EB-F9FB-E94E-9163-4A6E36AEA68B}" type="datetimeFigureOut">
              <a:rPr lang="en-US" smtClean="0"/>
              <a:t>9/6/23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CADB18-D954-3640-9A49-4DF1DB207757}" type="slidenum">
              <a:rPr lang="en-US" smtClean="0"/>
              <a:t>‹#›</a:t>
            </a:fld>
            <a:endParaRPr lang="en-US"/>
          </a:p>
        </p:txBody>
      </p:sp>
    </p:spTree>
    <p:extLst>
      <p:ext uri="{BB962C8B-B14F-4D97-AF65-F5344CB8AC3E}">
        <p14:creationId xmlns:p14="http://schemas.microsoft.com/office/powerpoint/2010/main" val="1623483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what we’re trying to make a plan to avoid and how your LEP plan can help you.</a:t>
            </a:r>
          </a:p>
          <a:p>
            <a:endParaRPr lang="en-US" dirty="0"/>
          </a:p>
        </p:txBody>
      </p:sp>
      <p:sp>
        <p:nvSpPr>
          <p:cNvPr id="4" name="Slide Number Placeholder 3"/>
          <p:cNvSpPr>
            <a:spLocks noGrp="1"/>
          </p:cNvSpPr>
          <p:nvPr>
            <p:ph type="sldNum" sz="quarter" idx="5"/>
          </p:nvPr>
        </p:nvSpPr>
        <p:spPr/>
        <p:txBody>
          <a:bodyPr/>
          <a:lstStyle/>
          <a:p>
            <a:fld id="{45CADB18-D954-3640-9A49-4DF1DB207757}" type="slidenum">
              <a:rPr lang="en-US" smtClean="0"/>
              <a:t>6</a:t>
            </a:fld>
            <a:endParaRPr lang="en-US"/>
          </a:p>
        </p:txBody>
      </p:sp>
    </p:spTree>
    <p:extLst>
      <p:ext uri="{BB962C8B-B14F-4D97-AF65-F5344CB8AC3E}">
        <p14:creationId xmlns:p14="http://schemas.microsoft.com/office/powerpoint/2010/main" val="1867358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ways you are providing notice?</a:t>
            </a:r>
          </a:p>
          <a:p>
            <a:r>
              <a:rPr lang="en-US" dirty="0"/>
              <a:t>Also think virtually, like social media and website? </a:t>
            </a:r>
          </a:p>
          <a:p>
            <a:r>
              <a:rPr lang="en-US" dirty="0"/>
              <a:t>Where in your community do you need to be?</a:t>
            </a:r>
          </a:p>
          <a:p>
            <a:r>
              <a:rPr lang="en-US" dirty="0"/>
              <a:t>What stake holders do you need to be working with?</a:t>
            </a:r>
          </a:p>
          <a:p>
            <a:r>
              <a:rPr lang="en-US" dirty="0"/>
              <a:t>What languages do you need to provide notice 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5CADB18-D954-3640-9A49-4DF1DB207757}" type="slidenum">
              <a:rPr lang="en-US" smtClean="0"/>
              <a:t>7</a:t>
            </a:fld>
            <a:endParaRPr lang="en-US"/>
          </a:p>
        </p:txBody>
      </p:sp>
    </p:spTree>
    <p:extLst>
      <p:ext uri="{BB962C8B-B14F-4D97-AF65-F5344CB8AC3E}">
        <p14:creationId xmlns:p14="http://schemas.microsoft.com/office/powerpoint/2010/main" val="4023961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a:t>
            </a:r>
            <a:r>
              <a:rPr lang="en-US" i="1" dirty="0">
                <a:effectLst/>
                <a:latin typeface="Helvetica" pitchFamily="2" charset="0"/>
              </a:rPr>
              <a:t>Putting a child in the middle of a parental conflict creates incredible pressure on the child, who is likely to feel torn regarding with whom to side; the child may be fearful of the batterer and</a:t>
            </a:r>
            <a:r>
              <a:rPr lang="en-US" i="0" dirty="0">
                <a:effectLst/>
                <a:latin typeface="Helvetica" pitchFamily="2" charset="0"/>
              </a:rPr>
              <a:t> </a:t>
            </a:r>
            <a:r>
              <a:rPr lang="en-US" i="1" dirty="0">
                <a:effectLst/>
                <a:latin typeface="Helvetica" pitchFamily="2" charset="0"/>
              </a:rPr>
              <a:t>feel pressured to interpret in his favor; children may not have the necessary vocabulary to</a:t>
            </a:r>
            <a:r>
              <a:rPr lang="en-US" i="0" dirty="0">
                <a:effectLst/>
                <a:latin typeface="Helvetica" pitchFamily="2" charset="0"/>
              </a:rPr>
              <a:t> </a:t>
            </a:r>
            <a:r>
              <a:rPr lang="en-US" i="1" dirty="0">
                <a:effectLst/>
                <a:latin typeface="Helvetica" pitchFamily="2" charset="0"/>
              </a:rPr>
              <a:t>interpret legal information to the parent.</a:t>
            </a:r>
          </a:p>
          <a:p>
            <a:endParaRPr lang="en-US" i="1" dirty="0">
              <a:effectLst/>
              <a:latin typeface="Helvetica" pitchFamily="2" charset="0"/>
            </a:endParaRPr>
          </a:p>
          <a:p>
            <a:r>
              <a:rPr lang="en-US" i="1" dirty="0">
                <a:effectLst/>
                <a:latin typeface="Helvetica" pitchFamily="2" charset="0"/>
              </a:rPr>
              <a:t>Family Member of the Victim: Despite the fact that a family member of the victim offers or volunteers to interpret, he or she</a:t>
            </a:r>
            <a:r>
              <a:rPr lang="en-US" i="0" dirty="0">
                <a:effectLst/>
                <a:latin typeface="Helvetica" pitchFamily="2" charset="0"/>
              </a:rPr>
              <a:t> </a:t>
            </a:r>
            <a:r>
              <a:rPr lang="en-US" i="1" dirty="0">
                <a:effectLst/>
                <a:latin typeface="Helvetica" pitchFamily="2" charset="0"/>
              </a:rPr>
              <a:t>may be blaming the victim for the abuse and not have a sufficient understanding of the</a:t>
            </a:r>
            <a:r>
              <a:rPr lang="en-US" i="0" dirty="0">
                <a:effectLst/>
                <a:latin typeface="Helvetica" pitchFamily="2" charset="0"/>
              </a:rPr>
              <a:t> </a:t>
            </a:r>
            <a:r>
              <a:rPr lang="en-US" i="1" dirty="0">
                <a:effectLst/>
                <a:latin typeface="Helvetica" pitchFamily="2" charset="0"/>
              </a:rPr>
              <a:t>dynamics of domestic violence to effectively provide support to the victim. The family member</a:t>
            </a:r>
            <a:r>
              <a:rPr lang="en-US" i="0" dirty="0">
                <a:effectLst/>
                <a:latin typeface="Helvetica" pitchFamily="2" charset="0"/>
              </a:rPr>
              <a:t> </a:t>
            </a:r>
            <a:r>
              <a:rPr lang="en-US" i="1" dirty="0">
                <a:effectLst/>
                <a:latin typeface="Helvetica" pitchFamily="2" charset="0"/>
              </a:rPr>
              <a:t>may also exaggerate the victim's testimony in order to support her, which can lead to</a:t>
            </a:r>
            <a:r>
              <a:rPr lang="en-US" i="0" dirty="0">
                <a:effectLst/>
                <a:latin typeface="Helvetica" pitchFamily="2" charset="0"/>
              </a:rPr>
              <a:t> </a:t>
            </a:r>
            <a:r>
              <a:rPr lang="en-US" i="1" dirty="0">
                <a:effectLst/>
                <a:latin typeface="Helvetica" pitchFamily="2" charset="0"/>
              </a:rPr>
              <a:t>discrediting the victim-witness on cross-examination. Additionally, the family member might</a:t>
            </a:r>
            <a:r>
              <a:rPr lang="en-US" i="0" dirty="0">
                <a:effectLst/>
                <a:latin typeface="Helvetica" pitchFamily="2" charset="0"/>
              </a:rPr>
              <a:t> </a:t>
            </a:r>
            <a:r>
              <a:rPr lang="en-US" i="1" dirty="0">
                <a:effectLst/>
                <a:latin typeface="Helvetica" pitchFamily="2" charset="0"/>
              </a:rPr>
              <a:t>not have the necessary vocabulary to interpret legal information to the victim.</a:t>
            </a:r>
          </a:p>
          <a:p>
            <a:endParaRPr lang="en-US" i="1" dirty="0">
              <a:effectLst/>
              <a:latin typeface="Helvetica" pitchFamily="2" charset="0"/>
            </a:endParaRPr>
          </a:p>
          <a:p>
            <a:r>
              <a:rPr lang="en-US" dirty="0">
                <a:effectLst/>
                <a:latin typeface="Helvetica" pitchFamily="2" charset="0"/>
              </a:rPr>
              <a:t>Family member of the perpetrator/primary aggressor: </a:t>
            </a:r>
            <a:r>
              <a:rPr lang="en-US" i="1" dirty="0">
                <a:effectLst/>
                <a:latin typeface="Helvetica" pitchFamily="2" charset="0"/>
              </a:rPr>
              <a:t>A family member of the perpetrator / aggressor could intentionally volunteer to interpret in order</a:t>
            </a:r>
            <a:r>
              <a:rPr lang="en-US" i="0" dirty="0">
                <a:effectLst/>
                <a:latin typeface="Helvetica" pitchFamily="2" charset="0"/>
              </a:rPr>
              <a:t> </a:t>
            </a:r>
            <a:r>
              <a:rPr lang="en-US" i="1" dirty="0">
                <a:effectLst/>
                <a:latin typeface="Helvetica" pitchFamily="2" charset="0"/>
              </a:rPr>
              <a:t>to control what the victim says or manipulate the victim's words. A family member of the</a:t>
            </a:r>
            <a:r>
              <a:rPr lang="en-US" i="0" dirty="0">
                <a:effectLst/>
                <a:latin typeface="Helvetica" pitchFamily="2" charset="0"/>
              </a:rPr>
              <a:t> </a:t>
            </a:r>
            <a:r>
              <a:rPr lang="en-US" i="1" dirty="0">
                <a:effectLst/>
                <a:latin typeface="Helvetica" pitchFamily="2" charset="0"/>
              </a:rPr>
              <a:t>defendant might blame the victim for the abuse. The family member also not understand the</a:t>
            </a:r>
            <a:r>
              <a:rPr lang="en-US" i="0" dirty="0">
                <a:effectLst/>
                <a:latin typeface="Helvetica" pitchFamily="2" charset="0"/>
              </a:rPr>
              <a:t> </a:t>
            </a:r>
            <a:r>
              <a:rPr lang="en-US" i="1" dirty="0">
                <a:effectLst/>
                <a:latin typeface="Helvetica" pitchFamily="2" charset="0"/>
              </a:rPr>
              <a:t>dynamics of domestic violence to effectively provide support to the victim.</a:t>
            </a:r>
          </a:p>
          <a:p>
            <a:endParaRPr lang="en-US" i="1" dirty="0">
              <a:effectLst/>
              <a:latin typeface="Helvetica" pitchFamily="2" charset="0"/>
            </a:endParaRPr>
          </a:p>
          <a:p>
            <a:r>
              <a:rPr lang="en-US" i="1" dirty="0">
                <a:effectLst/>
                <a:latin typeface="Helvetica" pitchFamily="2" charset="0"/>
              </a:rPr>
              <a:t>Friend of the family: As with family members, a friend who offers to interpret may wish to control what the victim</a:t>
            </a:r>
            <a:r>
              <a:rPr lang="en-US" i="0" dirty="0">
                <a:effectLst/>
                <a:latin typeface="Helvetica" pitchFamily="2" charset="0"/>
              </a:rPr>
              <a:t> </a:t>
            </a:r>
            <a:r>
              <a:rPr lang="en-US" i="1" dirty="0">
                <a:effectLst/>
                <a:latin typeface="Helvetica" pitchFamily="2" charset="0"/>
              </a:rPr>
              <a:t>says, reporting back to the family what the victim is saying or blaming the victim for abuse. A</a:t>
            </a:r>
            <a:r>
              <a:rPr lang="en-US" i="0" dirty="0">
                <a:effectLst/>
                <a:latin typeface="Helvetica" pitchFamily="2" charset="0"/>
              </a:rPr>
              <a:t> </a:t>
            </a:r>
            <a:r>
              <a:rPr lang="en-US" i="1" dirty="0">
                <a:effectLst/>
                <a:latin typeface="Helvetica" pitchFamily="2" charset="0"/>
              </a:rPr>
              <a:t>friend may not sufficiently understand the dynamics of domestic violence to effectively</a:t>
            </a:r>
            <a:r>
              <a:rPr lang="en-US" i="0" dirty="0">
                <a:effectLst/>
                <a:latin typeface="Helvetica" pitchFamily="2" charset="0"/>
              </a:rPr>
              <a:t> </a:t>
            </a:r>
            <a:r>
              <a:rPr lang="en-US" i="1" dirty="0">
                <a:effectLst/>
                <a:latin typeface="Helvetica" pitchFamily="2" charset="0"/>
              </a:rPr>
              <a:t>(through their role as an interpreter) provide support to the victim. He or she may also not</a:t>
            </a:r>
            <a:r>
              <a:rPr lang="en-US" i="0" dirty="0">
                <a:effectLst/>
                <a:latin typeface="Helvetica" pitchFamily="2" charset="0"/>
              </a:rPr>
              <a:t> </a:t>
            </a:r>
            <a:r>
              <a:rPr lang="en-US" i="1" dirty="0">
                <a:effectLst/>
                <a:latin typeface="Helvetica" pitchFamily="2" charset="0"/>
              </a:rPr>
              <a:t>have the necessary vocabulary to interpret legal information to the victim.</a:t>
            </a:r>
          </a:p>
          <a:p>
            <a:endParaRPr lang="en-US" i="1" dirty="0">
              <a:effectLst/>
              <a:latin typeface="Helvetica" pitchFamily="2" charset="0"/>
            </a:endParaRPr>
          </a:p>
          <a:p>
            <a:r>
              <a:rPr lang="en-US" i="1" dirty="0">
                <a:effectLst/>
                <a:latin typeface="Helvetica" pitchFamily="2" charset="0"/>
              </a:rPr>
              <a:t>Interpreter used by the primary perpetrator/aggressor: A person who interprets for the batterer should not be allowed to interpret for the victim. This</a:t>
            </a:r>
            <a:r>
              <a:rPr lang="en-US" i="0" dirty="0">
                <a:effectLst/>
                <a:latin typeface="Helvetica" pitchFamily="2" charset="0"/>
              </a:rPr>
              <a:t> </a:t>
            </a:r>
            <a:r>
              <a:rPr lang="en-US" i="1" dirty="0">
                <a:effectLst/>
                <a:latin typeface="Helvetica" pitchFamily="2" charset="0"/>
              </a:rPr>
              <a:t>would create a significant risk of replicating the same dynamic of power and control that is</a:t>
            </a:r>
            <a:r>
              <a:rPr lang="en-US" i="0" dirty="0">
                <a:effectLst/>
                <a:latin typeface="Helvetica" pitchFamily="2" charset="0"/>
              </a:rPr>
              <a:t> </a:t>
            </a:r>
            <a:r>
              <a:rPr lang="en-US" i="1" dirty="0">
                <a:effectLst/>
                <a:latin typeface="Helvetica" pitchFamily="2" charset="0"/>
              </a:rPr>
              <a:t>used in a the perpetrator's battering behavior. It could also inhibit what the victim is willing to</a:t>
            </a:r>
            <a:r>
              <a:rPr lang="en-US" i="0" dirty="0">
                <a:effectLst/>
                <a:latin typeface="Helvetica" pitchFamily="2" charset="0"/>
              </a:rPr>
              <a:t> </a:t>
            </a:r>
            <a:r>
              <a:rPr lang="en-US" i="1" dirty="0">
                <a:effectLst/>
                <a:latin typeface="Helvetica" pitchFamily="2" charset="0"/>
              </a:rPr>
              <a:t>discuss with the service provider.</a:t>
            </a:r>
          </a:p>
          <a:p>
            <a:endParaRPr lang="en-US" i="1" dirty="0">
              <a:effectLst/>
              <a:latin typeface="Helvetica" pitchFamily="2" charset="0"/>
            </a:endParaRPr>
          </a:p>
          <a:p>
            <a:r>
              <a:rPr lang="en-US" i="1" dirty="0">
                <a:effectLst/>
                <a:latin typeface="Helvetica" pitchFamily="2" charset="0"/>
              </a:rPr>
              <a:t>By and large, this is a list of individual who might influence the message or who we would be compromising to ask to fulfill this service.</a:t>
            </a:r>
          </a:p>
          <a:p>
            <a:endParaRPr lang="en-US" dirty="0"/>
          </a:p>
        </p:txBody>
      </p:sp>
      <p:sp>
        <p:nvSpPr>
          <p:cNvPr id="4" name="Slide Number Placeholder 3"/>
          <p:cNvSpPr>
            <a:spLocks noGrp="1"/>
          </p:cNvSpPr>
          <p:nvPr>
            <p:ph type="sldNum" sz="quarter" idx="5"/>
          </p:nvPr>
        </p:nvSpPr>
        <p:spPr/>
        <p:txBody>
          <a:bodyPr/>
          <a:lstStyle/>
          <a:p>
            <a:fld id="{45CADB18-D954-3640-9A49-4DF1DB207757}" type="slidenum">
              <a:rPr lang="en-US" smtClean="0"/>
              <a:t>15</a:t>
            </a:fld>
            <a:endParaRPr lang="en-US"/>
          </a:p>
        </p:txBody>
      </p:sp>
    </p:spTree>
    <p:extLst>
      <p:ext uri="{BB962C8B-B14F-4D97-AF65-F5344CB8AC3E}">
        <p14:creationId xmlns:p14="http://schemas.microsoft.com/office/powerpoint/2010/main" val="3771214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Certified, Qualified and community interpreters</a:t>
            </a:r>
          </a:p>
          <a:p>
            <a:r>
              <a:rPr lang="en-US" dirty="0"/>
              <a:t>Language proficiency-understand that your role isn’t to explain certain court proceedings, but the interpreter might still need to know what the equivalent of that court proceeding is in the language they’re interpreting</a:t>
            </a:r>
          </a:p>
        </p:txBody>
      </p:sp>
      <p:sp>
        <p:nvSpPr>
          <p:cNvPr id="4" name="Slide Number Placeholder 3"/>
          <p:cNvSpPr>
            <a:spLocks noGrp="1"/>
          </p:cNvSpPr>
          <p:nvPr>
            <p:ph type="sldNum" sz="quarter" idx="5"/>
          </p:nvPr>
        </p:nvSpPr>
        <p:spPr/>
        <p:txBody>
          <a:bodyPr/>
          <a:lstStyle/>
          <a:p>
            <a:fld id="{45CADB18-D954-3640-9A49-4DF1DB207757}" type="slidenum">
              <a:rPr lang="en-US" smtClean="0"/>
              <a:t>17</a:t>
            </a:fld>
            <a:endParaRPr lang="en-US"/>
          </a:p>
        </p:txBody>
      </p:sp>
    </p:spTree>
    <p:extLst>
      <p:ext uri="{BB962C8B-B14F-4D97-AF65-F5344CB8AC3E}">
        <p14:creationId xmlns:p14="http://schemas.microsoft.com/office/powerpoint/2010/main" val="1833525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Massachusetts Medical Interpreters Association</a:t>
            </a:r>
          </a:p>
          <a:p>
            <a:r>
              <a:rPr lang="en-US" dirty="0"/>
              <a:t>California Standards for Medical Interpreters</a:t>
            </a:r>
          </a:p>
          <a:p>
            <a:r>
              <a:rPr lang="en-US" dirty="0"/>
              <a:t>Ethics for Community Interpreters by M. Eta </a:t>
            </a:r>
            <a:r>
              <a:rPr lang="en-US" dirty="0" err="1"/>
              <a:t>Trabing</a:t>
            </a:r>
            <a:endParaRPr lang="en-US" dirty="0"/>
          </a:p>
          <a:p>
            <a:endParaRPr lang="en-US" dirty="0"/>
          </a:p>
        </p:txBody>
      </p:sp>
      <p:sp>
        <p:nvSpPr>
          <p:cNvPr id="4" name="Slide Number Placeholder 3"/>
          <p:cNvSpPr>
            <a:spLocks noGrp="1"/>
          </p:cNvSpPr>
          <p:nvPr>
            <p:ph type="sldNum" sz="quarter" idx="5"/>
          </p:nvPr>
        </p:nvSpPr>
        <p:spPr/>
        <p:txBody>
          <a:bodyPr/>
          <a:lstStyle/>
          <a:p>
            <a:fld id="{45CADB18-D954-3640-9A49-4DF1DB207757}" type="slidenum">
              <a:rPr lang="en-US" smtClean="0"/>
              <a:t>20</a:t>
            </a:fld>
            <a:endParaRPr lang="en-US"/>
          </a:p>
        </p:txBody>
      </p:sp>
    </p:spTree>
    <p:extLst>
      <p:ext uri="{BB962C8B-B14F-4D97-AF65-F5344CB8AC3E}">
        <p14:creationId xmlns:p14="http://schemas.microsoft.com/office/powerpoint/2010/main" val="3776509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CADB18-D954-3640-9A49-4DF1DB207757}" type="slidenum">
              <a:rPr lang="en-US" smtClean="0"/>
              <a:t>22</a:t>
            </a:fld>
            <a:endParaRPr lang="en-US"/>
          </a:p>
        </p:txBody>
      </p:sp>
    </p:spTree>
    <p:extLst>
      <p:ext uri="{BB962C8B-B14F-4D97-AF65-F5344CB8AC3E}">
        <p14:creationId xmlns:p14="http://schemas.microsoft.com/office/powerpoint/2010/main" val="20697257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6000" cap="all"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5657849" y="3967609"/>
            <a:ext cx="4618507" cy="1086237"/>
          </a:xfrm>
        </p:spPr>
        <p:txBody>
          <a:bodyPr>
            <a:normAutofit/>
          </a:bodyPr>
          <a:lstStyle>
            <a:lvl1pPr marL="0" indent="0" algn="ctr">
              <a:lnSpc>
                <a:spcPct val="112000"/>
              </a:lnSpc>
              <a:spcBef>
                <a:spcPts val="0"/>
              </a:spcBef>
              <a:spcAft>
                <a:spcPts val="0"/>
              </a:spcAft>
              <a:buNone/>
              <a:defRPr sz="2300">
                <a:solidFill>
                  <a:srgbClr val="DE4B2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9/6/23</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pic>
        <p:nvPicPr>
          <p:cNvPr id="9" name="Picture 8" descr="A picture containing text, sign, clipart&#10;&#10;Description automatically generated">
            <a:extLst>
              <a:ext uri="{FF2B5EF4-FFF2-40B4-BE49-F238E27FC236}">
                <a16:creationId xmlns:a16="http://schemas.microsoft.com/office/drawing/2014/main" id="{8EB6D569-5501-9C3B-D24F-1C5BC8E12BDB}"/>
              </a:ext>
            </a:extLst>
          </p:cNvPr>
          <p:cNvPicPr>
            <a:picLocks noChangeAspect="1"/>
          </p:cNvPicPr>
          <p:nvPr userDrawn="1"/>
        </p:nvPicPr>
        <p:blipFill>
          <a:blip r:embed="rId2"/>
          <a:stretch>
            <a:fillRect/>
          </a:stretch>
        </p:blipFill>
        <p:spPr>
          <a:xfrm>
            <a:off x="1907460" y="4041098"/>
            <a:ext cx="3533490" cy="939258"/>
          </a:xfrm>
          <a:prstGeom prst="rect">
            <a:avLst/>
          </a:prstGeom>
        </p:spPr>
      </p:pic>
      <p:sp>
        <p:nvSpPr>
          <p:cNvPr id="10" name="TextBox 9">
            <a:extLst>
              <a:ext uri="{FF2B5EF4-FFF2-40B4-BE49-F238E27FC236}">
                <a16:creationId xmlns:a16="http://schemas.microsoft.com/office/drawing/2014/main" id="{3E2C653B-BEB1-6DBB-BF22-244C307CDAA7}"/>
              </a:ext>
            </a:extLst>
          </p:cNvPr>
          <p:cNvSpPr txBox="1"/>
          <p:nvPr userDrawn="1"/>
        </p:nvSpPr>
        <p:spPr>
          <a:xfrm>
            <a:off x="4491990" y="4869180"/>
            <a:ext cx="184731" cy="369332"/>
          </a:xfrm>
          <a:prstGeom prst="rect">
            <a:avLst/>
          </a:prstGeom>
          <a:noFill/>
        </p:spPr>
        <p:txBody>
          <a:bodyPr wrap="none" rtlCol="0">
            <a:spAutoFit/>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9/6/23</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rgbClr val="DE4B25"/>
          </a:solidFill>
          <a:ln w="0">
            <a:noFill/>
            <a:prstDash val="solid"/>
            <a:round/>
            <a:headEnd/>
            <a:tailEnd/>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25403" y="2285999"/>
            <a:ext cx="4447786" cy="358140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7DE6118-2437-4B30-8E3C-4D2BE6020583}" type="datetimeFigureOut">
              <a:rPr lang="en-US" dirty="0"/>
              <a:t>9/6/23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7DE6118-2437-4B30-8E3C-4D2BE6020583}" type="datetimeFigureOut">
              <a:rPr lang="en-US" dirty="0"/>
              <a:t>9/6/23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9/6/23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9/6/23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bg1"/>
                </a:solidFill>
              </a:defRPr>
            </a:lvl1pPr>
          </a:lstStyle>
          <a:p>
            <a:fld id="{87DE6118-2437-4B30-8E3C-4D2BE6020583}" type="datetimeFigureOut">
              <a:rPr lang="en-US" smtClean="0"/>
              <a:pPr/>
              <a:t>9/6/23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solidFill>
                  <a:schemeClr val="bg1"/>
                </a:solidFill>
              </a:defRPr>
            </a:lvl1pPr>
          </a:lstStyle>
          <a:p>
            <a:r>
              <a:rPr lang="en-US" dirty="0"/>
              <a:t>Click to edit Master title style</a:t>
            </a:r>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bg1"/>
                </a:solidFill>
              </a:defRPr>
            </a:lvl1pPr>
          </a:lstStyle>
          <a:p>
            <a:fld id="{87DE6118-2437-4B30-8E3C-4D2BE6020583}" type="datetimeFigureOut">
              <a:rPr lang="en-US" smtClean="0"/>
              <a:pPr/>
              <a:t>9/6/23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rgbClr val="692246"/>
                </a:solidFill>
                <a:latin typeface="Avenir Book" panose="02000503020000020003" pitchFamily="2" charset="0"/>
              </a:defRPr>
            </a:lvl1pPr>
          </a:lstStyle>
          <a:p>
            <a:fld id="{87DE6118-2437-4B30-8E3C-4D2BE6020583}" type="datetimeFigureOut">
              <a:rPr lang="en-US" smtClean="0"/>
              <a:pPr/>
              <a:t>9/6/23</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rgbClr val="692246"/>
                </a:solidFill>
                <a:latin typeface="Avenir Book" panose="02000503020000020003" pitchFamily="2" charset="0"/>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rgbClr val="692246"/>
                </a:solidFill>
                <a:latin typeface="Avenir Book" panose="02000503020000020003" pitchFamily="2" charset="0"/>
              </a:defRPr>
            </a:lvl1pPr>
          </a:lstStyle>
          <a:p>
            <a:fld id="{69E57DC2-970A-4B3E-BB1C-7A09969E49DF}"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rgbClr val="DE4B25"/>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b="1" i="0" kern="1200" baseline="0">
          <a:solidFill>
            <a:schemeClr val="tx1"/>
          </a:solidFill>
          <a:latin typeface="Avenir Black" panose="02000503020000020003" pitchFamily="2" charset="0"/>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1"/>
          </a:solidFill>
          <a:latin typeface="Avenir Book" panose="02000503020000020003" pitchFamily="2" charset="0"/>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1"/>
          </a:solidFill>
          <a:latin typeface="Avenir Book" panose="02000503020000020003" pitchFamily="2" charset="0"/>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1"/>
          </a:solidFill>
          <a:latin typeface="Avenir Book" panose="02000503020000020003" pitchFamily="2" charset="0"/>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1"/>
          </a:solidFill>
          <a:latin typeface="Avenir Book" panose="02000503020000020003" pitchFamily="2" charset="0"/>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1"/>
          </a:solidFill>
          <a:latin typeface="Avenir Book" panose="02000503020000020003" pitchFamily="2" charset="0"/>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kcdhh.ky.gov/oea/whatrelay.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kypa.net/" TargetMode="External"/><Relationship Id="rId2" Type="http://schemas.openxmlformats.org/officeDocument/2006/relationships/hyperlink" Target="https://silc.ky.gov/Pages/cil.asp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msavage@zerov.org" TargetMode="External"/><Relationship Id="rId2" Type="http://schemas.openxmlformats.org/officeDocument/2006/relationships/hyperlink" Target="mailto:ospradlin@zerov.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1F04B-9099-3BC6-2C71-D6559950F910}"/>
              </a:ext>
            </a:extLst>
          </p:cNvPr>
          <p:cNvSpPr>
            <a:spLocks noGrp="1"/>
          </p:cNvSpPr>
          <p:nvPr>
            <p:ph type="ctrTitle"/>
          </p:nvPr>
        </p:nvSpPr>
        <p:spPr/>
        <p:txBody>
          <a:bodyPr/>
          <a:lstStyle/>
          <a:p>
            <a:r>
              <a:rPr lang="en-US" dirty="0"/>
              <a:t>Communication and language access</a:t>
            </a:r>
          </a:p>
        </p:txBody>
      </p:sp>
      <p:sp>
        <p:nvSpPr>
          <p:cNvPr id="3" name="Subtitle 2">
            <a:extLst>
              <a:ext uri="{FF2B5EF4-FFF2-40B4-BE49-F238E27FC236}">
                <a16:creationId xmlns:a16="http://schemas.microsoft.com/office/drawing/2014/main" id="{9CB614CF-9193-768A-DDC7-368C577E564B}"/>
              </a:ext>
            </a:extLst>
          </p:cNvPr>
          <p:cNvSpPr>
            <a:spLocks noGrp="1"/>
          </p:cNvSpPr>
          <p:nvPr>
            <p:ph type="subTitle" idx="1"/>
          </p:nvPr>
        </p:nvSpPr>
        <p:spPr/>
        <p:txBody>
          <a:bodyPr>
            <a:normAutofit fontScale="92500" lnSpcReduction="10000"/>
          </a:bodyPr>
          <a:lstStyle/>
          <a:p>
            <a:r>
              <a:rPr lang="en-US" dirty="0"/>
              <a:t>Providing quality services for people who communicate differently from you</a:t>
            </a:r>
          </a:p>
        </p:txBody>
      </p:sp>
      <p:sp>
        <p:nvSpPr>
          <p:cNvPr id="4" name="TextBox 3">
            <a:extLst>
              <a:ext uri="{FF2B5EF4-FFF2-40B4-BE49-F238E27FC236}">
                <a16:creationId xmlns:a16="http://schemas.microsoft.com/office/drawing/2014/main" id="{9FEA6EE5-BC0B-964C-8D2A-B8057402521D}"/>
              </a:ext>
            </a:extLst>
          </p:cNvPr>
          <p:cNvSpPr txBox="1"/>
          <p:nvPr/>
        </p:nvSpPr>
        <p:spPr>
          <a:xfrm>
            <a:off x="1565564" y="5638800"/>
            <a:ext cx="5098472" cy="646331"/>
          </a:xfrm>
          <a:prstGeom prst="rect">
            <a:avLst/>
          </a:prstGeom>
          <a:noFill/>
        </p:spPr>
        <p:txBody>
          <a:bodyPr wrap="square" rtlCol="0">
            <a:spAutoFit/>
          </a:bodyPr>
          <a:lstStyle/>
          <a:p>
            <a:r>
              <a:rPr lang="en-US" dirty="0"/>
              <a:t>Meg Savage (she/her), CLO</a:t>
            </a:r>
          </a:p>
          <a:p>
            <a:r>
              <a:rPr lang="en-US" dirty="0"/>
              <a:t>Olivia Spradlin (she/her) Sr Program Specialist</a:t>
            </a:r>
          </a:p>
        </p:txBody>
      </p:sp>
    </p:spTree>
    <p:extLst>
      <p:ext uri="{BB962C8B-B14F-4D97-AF65-F5344CB8AC3E}">
        <p14:creationId xmlns:p14="http://schemas.microsoft.com/office/powerpoint/2010/main" val="1080547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24DE1-9A00-D84F-AB20-77C154436BAA}"/>
              </a:ext>
            </a:extLst>
          </p:cNvPr>
          <p:cNvSpPr>
            <a:spLocks noGrp="1"/>
          </p:cNvSpPr>
          <p:nvPr>
            <p:ph type="title"/>
          </p:nvPr>
        </p:nvSpPr>
        <p:spPr/>
        <p:txBody>
          <a:bodyPr/>
          <a:lstStyle/>
          <a:p>
            <a:r>
              <a:rPr lang="en-US" dirty="0"/>
              <a:t>Available and Accessible Documents</a:t>
            </a:r>
          </a:p>
        </p:txBody>
      </p:sp>
      <p:sp>
        <p:nvSpPr>
          <p:cNvPr id="3" name="Content Placeholder 2">
            <a:extLst>
              <a:ext uri="{FF2B5EF4-FFF2-40B4-BE49-F238E27FC236}">
                <a16:creationId xmlns:a16="http://schemas.microsoft.com/office/drawing/2014/main" id="{D8E83956-B398-9642-B3C2-1F75BE933744}"/>
              </a:ext>
            </a:extLst>
          </p:cNvPr>
          <p:cNvSpPr>
            <a:spLocks noGrp="1"/>
          </p:cNvSpPr>
          <p:nvPr>
            <p:ph idx="1"/>
          </p:nvPr>
        </p:nvSpPr>
        <p:spPr/>
        <p:txBody>
          <a:bodyPr/>
          <a:lstStyle/>
          <a:p>
            <a:pPr marL="342900" indent="-342900">
              <a:lnSpc>
                <a:spcPct val="134000"/>
              </a:lnSpc>
              <a:spcAft>
                <a:spcPts val="1200"/>
              </a:spcAft>
              <a:buFont typeface="Arial" panose="020B0604020202020204" pitchFamily="34" charset="0"/>
              <a:buChar char="•"/>
            </a:pPr>
            <a:r>
              <a:rPr lang="en-US" sz="2000" dirty="0">
                <a:solidFill>
                  <a:schemeClr val="tx1">
                    <a:lumMod val="95000"/>
                    <a:lumOff val="5000"/>
                  </a:schemeClr>
                </a:solidFill>
                <a:latin typeface="Proxima Nova Light" panose="02000506030000020004" pitchFamily="2" charset="0"/>
              </a:rPr>
              <a:t>What materials do you need translated so that LEP persons can fully participate in your services?</a:t>
            </a:r>
          </a:p>
          <a:p>
            <a:pPr marL="342900" indent="-342900">
              <a:lnSpc>
                <a:spcPct val="134000"/>
              </a:lnSpc>
              <a:spcAft>
                <a:spcPts val="1200"/>
              </a:spcAft>
              <a:buFont typeface="Arial" panose="020B0604020202020204" pitchFamily="34" charset="0"/>
              <a:buChar char="•"/>
            </a:pPr>
            <a:r>
              <a:rPr lang="en-US" sz="2000" dirty="0">
                <a:solidFill>
                  <a:schemeClr val="tx1">
                    <a:lumMod val="95000"/>
                    <a:lumOff val="5000"/>
                  </a:schemeClr>
                </a:solidFill>
                <a:latin typeface="Proxima Nova Light" panose="02000506030000020004" pitchFamily="2" charset="0"/>
              </a:rPr>
              <a:t>What materials do you have available?</a:t>
            </a:r>
          </a:p>
          <a:p>
            <a:pPr marL="342900" indent="-342900">
              <a:lnSpc>
                <a:spcPct val="134000"/>
              </a:lnSpc>
              <a:spcAft>
                <a:spcPts val="1200"/>
              </a:spcAft>
              <a:buFont typeface="Arial" panose="020B0604020202020204" pitchFamily="34" charset="0"/>
              <a:buChar char="•"/>
            </a:pPr>
            <a:r>
              <a:rPr lang="en-US" sz="2000" dirty="0">
                <a:solidFill>
                  <a:schemeClr val="tx1">
                    <a:lumMod val="95000"/>
                    <a:lumOff val="5000"/>
                  </a:schemeClr>
                </a:solidFill>
                <a:latin typeface="Proxima Nova Light" panose="02000506030000020004" pitchFamily="2" charset="0"/>
              </a:rPr>
              <a:t>Who can you get to translate?</a:t>
            </a:r>
          </a:p>
          <a:p>
            <a:endParaRPr lang="en-US" dirty="0"/>
          </a:p>
        </p:txBody>
      </p:sp>
    </p:spTree>
    <p:extLst>
      <p:ext uri="{BB962C8B-B14F-4D97-AF65-F5344CB8AC3E}">
        <p14:creationId xmlns:p14="http://schemas.microsoft.com/office/powerpoint/2010/main" val="2398890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8267B-ED35-0F4F-B6A0-5C78584C6EFE}"/>
              </a:ext>
            </a:extLst>
          </p:cNvPr>
          <p:cNvSpPr>
            <a:spLocks noGrp="1"/>
          </p:cNvSpPr>
          <p:nvPr>
            <p:ph type="title"/>
          </p:nvPr>
        </p:nvSpPr>
        <p:spPr/>
        <p:txBody>
          <a:bodyPr>
            <a:normAutofit fontScale="90000"/>
          </a:bodyPr>
          <a:lstStyle/>
          <a:p>
            <a:r>
              <a:rPr lang="en-US" dirty="0"/>
              <a:t>Language</a:t>
            </a:r>
            <a:br>
              <a:rPr lang="en-US" dirty="0"/>
            </a:br>
            <a:r>
              <a:rPr lang="en-US" dirty="0"/>
              <a:t>identification</a:t>
            </a:r>
            <a:br>
              <a:rPr lang="en-US" dirty="0"/>
            </a:br>
            <a:r>
              <a:rPr lang="en-US" dirty="0"/>
              <a:t>sheet</a:t>
            </a:r>
          </a:p>
        </p:txBody>
      </p:sp>
      <p:sp>
        <p:nvSpPr>
          <p:cNvPr id="3" name="Content Placeholder 2">
            <a:extLst>
              <a:ext uri="{FF2B5EF4-FFF2-40B4-BE49-F238E27FC236}">
                <a16:creationId xmlns:a16="http://schemas.microsoft.com/office/drawing/2014/main" id="{12384D7B-579E-AA49-B329-A498D5BB4840}"/>
              </a:ext>
            </a:extLst>
          </p:cNvPr>
          <p:cNvSpPr>
            <a:spLocks noGrp="1"/>
          </p:cNvSpPr>
          <p:nvPr>
            <p:ph sz="half" idx="1"/>
          </p:nvPr>
        </p:nvSpPr>
        <p:spPr>
          <a:xfrm>
            <a:off x="1371600" y="2775857"/>
            <a:ext cx="4447786" cy="3091543"/>
          </a:xfrm>
        </p:spPr>
        <p:txBody>
          <a:bodyPr/>
          <a:lstStyle/>
          <a:p>
            <a:pPr marL="342900" indent="-342900">
              <a:lnSpc>
                <a:spcPct val="134000"/>
              </a:lnSpc>
              <a:spcAft>
                <a:spcPts val="1200"/>
              </a:spcAft>
              <a:buFont typeface="Arial" panose="020B0604020202020204" pitchFamily="34" charset="0"/>
              <a:buChar char="•"/>
            </a:pPr>
            <a:r>
              <a:rPr lang="en-US" sz="2000" dirty="0">
                <a:solidFill>
                  <a:schemeClr val="tx1">
                    <a:lumMod val="95000"/>
                    <a:lumOff val="5000"/>
                  </a:schemeClr>
                </a:solidFill>
                <a:latin typeface="Proxima Nova Light" panose="02000506030000020004" pitchFamily="2" charset="0"/>
              </a:rPr>
              <a:t>Sample: CASA of Lexington</a:t>
            </a:r>
          </a:p>
          <a:p>
            <a:pPr marL="342900" indent="-342900">
              <a:lnSpc>
                <a:spcPct val="134000"/>
              </a:lnSpc>
              <a:spcAft>
                <a:spcPts val="1200"/>
              </a:spcAft>
              <a:buFont typeface="Arial" panose="020B0604020202020204" pitchFamily="34" charset="0"/>
              <a:buChar char="•"/>
            </a:pPr>
            <a:r>
              <a:rPr lang="en-US" sz="2000" dirty="0">
                <a:solidFill>
                  <a:schemeClr val="tx1">
                    <a:lumMod val="95000"/>
                    <a:lumOff val="5000"/>
                  </a:schemeClr>
                </a:solidFill>
                <a:latin typeface="Proxima Nova Light" panose="02000506030000020004" pitchFamily="2" charset="0"/>
              </a:rPr>
              <a:t>Laminated language sheet to identify language needs</a:t>
            </a:r>
          </a:p>
          <a:p>
            <a:pPr marL="342900" indent="-342900">
              <a:lnSpc>
                <a:spcPct val="134000"/>
              </a:lnSpc>
              <a:spcAft>
                <a:spcPts val="1200"/>
              </a:spcAft>
              <a:buFont typeface="Arial" panose="020B0604020202020204" pitchFamily="34" charset="0"/>
              <a:buChar char="•"/>
            </a:pPr>
            <a:r>
              <a:rPr lang="en-US" sz="2000" dirty="0">
                <a:solidFill>
                  <a:schemeClr val="tx1">
                    <a:lumMod val="95000"/>
                    <a:lumOff val="5000"/>
                  </a:schemeClr>
                </a:solidFill>
                <a:latin typeface="Proxima Nova Light" panose="02000506030000020004" pitchFamily="2" charset="0"/>
              </a:rPr>
              <a:t>Useful for home visits</a:t>
            </a:r>
          </a:p>
          <a:p>
            <a:endParaRPr lang="en-US" dirty="0"/>
          </a:p>
        </p:txBody>
      </p:sp>
      <p:pic>
        <p:nvPicPr>
          <p:cNvPr id="5" name="Content Placeholder 4">
            <a:extLst>
              <a:ext uri="{FF2B5EF4-FFF2-40B4-BE49-F238E27FC236}">
                <a16:creationId xmlns:a16="http://schemas.microsoft.com/office/drawing/2014/main" id="{ECD22902-93DC-F54B-9CCE-23E61B8F76CB}"/>
              </a:ext>
            </a:extLst>
          </p:cNvPr>
          <p:cNvPicPr>
            <a:picLocks noGrp="1" noChangeAspect="1"/>
          </p:cNvPicPr>
          <p:nvPr>
            <p:ph sz="half" idx="2"/>
          </p:nvPr>
        </p:nvPicPr>
        <p:blipFill>
          <a:blip r:embed="rId2"/>
          <a:stretch>
            <a:fillRect/>
          </a:stretch>
        </p:blipFill>
        <p:spPr>
          <a:xfrm>
            <a:off x="6096000" y="928703"/>
            <a:ext cx="4724399" cy="5606487"/>
          </a:xfrm>
          <a:prstGeom prst="rect">
            <a:avLst/>
          </a:prstGeom>
        </p:spPr>
      </p:pic>
    </p:spTree>
    <p:extLst>
      <p:ext uri="{BB962C8B-B14F-4D97-AF65-F5344CB8AC3E}">
        <p14:creationId xmlns:p14="http://schemas.microsoft.com/office/powerpoint/2010/main" val="36735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F73DF-3BEF-564C-8BB9-BC9BF6581D9B}"/>
              </a:ext>
            </a:extLst>
          </p:cNvPr>
          <p:cNvSpPr>
            <a:spLocks noGrp="1"/>
          </p:cNvSpPr>
          <p:nvPr>
            <p:ph type="title"/>
          </p:nvPr>
        </p:nvSpPr>
        <p:spPr/>
        <p:txBody>
          <a:bodyPr/>
          <a:lstStyle/>
          <a:p>
            <a:r>
              <a:rPr lang="en-US" dirty="0"/>
              <a:t>Interpreters </a:t>
            </a:r>
          </a:p>
        </p:txBody>
      </p:sp>
      <p:sp>
        <p:nvSpPr>
          <p:cNvPr id="3" name="Content Placeholder 2">
            <a:extLst>
              <a:ext uri="{FF2B5EF4-FFF2-40B4-BE49-F238E27FC236}">
                <a16:creationId xmlns:a16="http://schemas.microsoft.com/office/drawing/2014/main" id="{52418CA4-37BC-BA46-A4F6-8CD0B889FDDC}"/>
              </a:ext>
            </a:extLst>
          </p:cNvPr>
          <p:cNvSpPr>
            <a:spLocks noGrp="1"/>
          </p:cNvSpPr>
          <p:nvPr>
            <p:ph idx="1"/>
          </p:nvPr>
        </p:nvSpPr>
        <p:spPr>
          <a:xfrm>
            <a:off x="1371600" y="1433384"/>
            <a:ext cx="9601200" cy="4434016"/>
          </a:xfrm>
        </p:spPr>
        <p:txBody>
          <a:bodyPr>
            <a:normAutofit fontScale="85000" lnSpcReduction="10000"/>
          </a:bodyPr>
          <a:lstStyle/>
          <a:p>
            <a:pPr marL="342900" indent="-342900">
              <a:lnSpc>
                <a:spcPct val="134000"/>
              </a:lnSpc>
              <a:spcAft>
                <a:spcPts val="1200"/>
              </a:spcAft>
              <a:buFont typeface="Arial" panose="020B0604020202020204" pitchFamily="34" charset="0"/>
              <a:buChar char="•"/>
            </a:pPr>
            <a:r>
              <a:rPr lang="en-US" sz="2400" dirty="0">
                <a:solidFill>
                  <a:schemeClr val="tx1">
                    <a:lumMod val="95000"/>
                    <a:lumOff val="5000"/>
                  </a:schemeClr>
                </a:solidFill>
                <a:latin typeface="Proxima Nova Light" panose="02000506030000020004" pitchFamily="2" charset="0"/>
              </a:rPr>
              <a:t>You may interact with a variety of interpreters:</a:t>
            </a:r>
          </a:p>
          <a:p>
            <a:pPr marL="800100" lvl="1" indent="-342900">
              <a:lnSpc>
                <a:spcPct val="134000"/>
              </a:lnSpc>
              <a:spcAft>
                <a:spcPts val="1200"/>
              </a:spcAft>
              <a:buFont typeface="Arial" panose="020B0604020202020204" pitchFamily="34" charset="0"/>
              <a:buChar char="•"/>
            </a:pPr>
            <a:r>
              <a:rPr lang="en-US" sz="2400" dirty="0">
                <a:solidFill>
                  <a:schemeClr val="tx1">
                    <a:lumMod val="95000"/>
                    <a:lumOff val="5000"/>
                  </a:schemeClr>
                </a:solidFill>
                <a:latin typeface="Proxima Nova Light" panose="02000506030000020004" pitchFamily="2" charset="0"/>
              </a:rPr>
              <a:t>Court-provided interpreters</a:t>
            </a:r>
          </a:p>
          <a:p>
            <a:pPr marL="800100" lvl="1" indent="-342900">
              <a:lnSpc>
                <a:spcPct val="134000"/>
              </a:lnSpc>
              <a:spcAft>
                <a:spcPts val="1200"/>
              </a:spcAft>
              <a:buFont typeface="Arial" panose="020B0604020202020204" pitchFamily="34" charset="0"/>
              <a:buChar char="•"/>
            </a:pPr>
            <a:r>
              <a:rPr lang="en-US" sz="2400" dirty="0">
                <a:solidFill>
                  <a:schemeClr val="tx1">
                    <a:lumMod val="95000"/>
                    <a:lumOff val="5000"/>
                  </a:schemeClr>
                </a:solidFill>
                <a:latin typeface="Proxima Nova Light" panose="02000506030000020004" pitchFamily="2" charset="0"/>
              </a:rPr>
              <a:t>DCBS-provided interpreters</a:t>
            </a:r>
          </a:p>
          <a:p>
            <a:pPr marL="800100" lvl="1" indent="-342900">
              <a:lnSpc>
                <a:spcPct val="134000"/>
              </a:lnSpc>
              <a:spcAft>
                <a:spcPts val="1200"/>
              </a:spcAft>
              <a:buFont typeface="Arial" panose="020B0604020202020204" pitchFamily="34" charset="0"/>
              <a:buChar char="•"/>
            </a:pPr>
            <a:r>
              <a:rPr lang="en-US" sz="2400" dirty="0">
                <a:solidFill>
                  <a:schemeClr val="tx1">
                    <a:lumMod val="95000"/>
                    <a:lumOff val="5000"/>
                  </a:schemeClr>
                </a:solidFill>
                <a:latin typeface="Proxima Nova Light" panose="02000506030000020004" pitchFamily="2" charset="0"/>
              </a:rPr>
              <a:t>Interpreters provided by the CASA program</a:t>
            </a:r>
          </a:p>
          <a:p>
            <a:pPr marL="800100" lvl="1" indent="-342900">
              <a:lnSpc>
                <a:spcPct val="134000"/>
              </a:lnSpc>
              <a:spcAft>
                <a:spcPts val="1200"/>
              </a:spcAft>
              <a:buFont typeface="Arial" panose="020B0604020202020204" pitchFamily="34" charset="0"/>
              <a:buChar char="•"/>
            </a:pPr>
            <a:r>
              <a:rPr lang="en-US" sz="2400" dirty="0">
                <a:solidFill>
                  <a:schemeClr val="tx1">
                    <a:lumMod val="95000"/>
                    <a:lumOff val="5000"/>
                  </a:schemeClr>
                </a:solidFill>
                <a:latin typeface="Proxima Nova Light" panose="02000506030000020004" pitchFamily="2" charset="0"/>
              </a:rPr>
              <a:t>Telephone interpreters, virtual meetings</a:t>
            </a:r>
          </a:p>
          <a:p>
            <a:pPr marL="342900" indent="-342900">
              <a:lnSpc>
                <a:spcPct val="134000"/>
              </a:lnSpc>
              <a:spcAft>
                <a:spcPts val="1200"/>
              </a:spcAft>
              <a:buFont typeface="Arial" panose="020B0604020202020204" pitchFamily="34" charset="0"/>
              <a:buChar char="•"/>
            </a:pPr>
            <a:r>
              <a:rPr lang="en-US" sz="2400" dirty="0">
                <a:solidFill>
                  <a:schemeClr val="tx1">
                    <a:lumMod val="95000"/>
                    <a:lumOff val="5000"/>
                  </a:schemeClr>
                </a:solidFill>
                <a:latin typeface="Proxima Nova Light" panose="02000506030000020004" pitchFamily="2" charset="0"/>
              </a:rPr>
              <a:t>You would most likely need an interpreter during a home visit or phone call.</a:t>
            </a:r>
          </a:p>
          <a:p>
            <a:pPr marL="342900" indent="-342900">
              <a:lnSpc>
                <a:spcPct val="134000"/>
              </a:lnSpc>
              <a:spcAft>
                <a:spcPts val="1200"/>
              </a:spcAft>
              <a:buFont typeface="Arial" panose="020B0604020202020204" pitchFamily="34" charset="0"/>
              <a:buChar char="•"/>
            </a:pPr>
            <a:r>
              <a:rPr lang="en-US" sz="2400" dirty="0">
                <a:solidFill>
                  <a:schemeClr val="tx1">
                    <a:lumMod val="95000"/>
                    <a:lumOff val="5000"/>
                  </a:schemeClr>
                </a:solidFill>
                <a:latin typeface="Proxima Nova Light" panose="02000506030000020004" pitchFamily="2" charset="0"/>
              </a:rPr>
              <a:t>Consult with your program on how to access an interpreter when needed.</a:t>
            </a:r>
          </a:p>
          <a:p>
            <a:endParaRPr lang="en-US" dirty="0"/>
          </a:p>
        </p:txBody>
      </p:sp>
    </p:spTree>
    <p:extLst>
      <p:ext uri="{BB962C8B-B14F-4D97-AF65-F5344CB8AC3E}">
        <p14:creationId xmlns:p14="http://schemas.microsoft.com/office/powerpoint/2010/main" val="2677218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8F7A6-DB0C-3A43-90B2-2778026ABAC4}"/>
              </a:ext>
            </a:extLst>
          </p:cNvPr>
          <p:cNvSpPr>
            <a:spLocks noGrp="1"/>
          </p:cNvSpPr>
          <p:nvPr>
            <p:ph type="title"/>
          </p:nvPr>
        </p:nvSpPr>
        <p:spPr/>
        <p:txBody>
          <a:bodyPr/>
          <a:lstStyle/>
          <a:p>
            <a:r>
              <a:rPr lang="en-US" dirty="0"/>
              <a:t>Best practices when working with interpreters</a:t>
            </a:r>
          </a:p>
        </p:txBody>
      </p:sp>
      <p:sp>
        <p:nvSpPr>
          <p:cNvPr id="3" name="Content Placeholder 2">
            <a:extLst>
              <a:ext uri="{FF2B5EF4-FFF2-40B4-BE49-F238E27FC236}">
                <a16:creationId xmlns:a16="http://schemas.microsoft.com/office/drawing/2014/main" id="{B17E2F9E-A0A4-B84F-82B4-2EBA312DDA32}"/>
              </a:ext>
            </a:extLst>
          </p:cNvPr>
          <p:cNvSpPr>
            <a:spLocks noGrp="1"/>
          </p:cNvSpPr>
          <p:nvPr>
            <p:ph idx="1"/>
          </p:nvPr>
        </p:nvSpPr>
        <p:spPr>
          <a:xfrm>
            <a:off x="1371599" y="2285999"/>
            <a:ext cx="10367319" cy="4287795"/>
          </a:xfrm>
        </p:spPr>
        <p:txBody>
          <a:bodyPr>
            <a:normAutofit/>
          </a:bodyPr>
          <a:lstStyle/>
          <a:p>
            <a:r>
              <a:rPr lang="en-US" dirty="0"/>
              <a:t>Introduce the interpreter</a:t>
            </a:r>
          </a:p>
          <a:p>
            <a:r>
              <a:rPr lang="en-US" dirty="0"/>
              <a:t>Speak directly to your client, not to the interpreter</a:t>
            </a:r>
          </a:p>
          <a:p>
            <a:r>
              <a:rPr lang="en-US" dirty="0"/>
              <a:t>Physically position yourself aligned with client</a:t>
            </a:r>
          </a:p>
          <a:p>
            <a:r>
              <a:rPr lang="en-US" dirty="0"/>
              <a:t>Do not switch to third person pronouns (she/he/they); use second person pronouns (you) when referencing your client</a:t>
            </a:r>
          </a:p>
          <a:p>
            <a:r>
              <a:rPr lang="en-US" dirty="0"/>
              <a:t>Modulate speed rather than volume</a:t>
            </a:r>
          </a:p>
          <a:p>
            <a:r>
              <a:rPr lang="en-US" dirty="0"/>
              <a:t>Speak at an even pace and in short segments</a:t>
            </a:r>
          </a:p>
          <a:p>
            <a:r>
              <a:rPr lang="en-US" dirty="0"/>
              <a:t>Be patient, possibly allow for extra time</a:t>
            </a:r>
          </a:p>
          <a:p>
            <a:r>
              <a:rPr lang="en-US" dirty="0"/>
              <a:t>Do not use idioms; speak directly</a:t>
            </a:r>
          </a:p>
        </p:txBody>
      </p:sp>
    </p:spTree>
    <p:extLst>
      <p:ext uri="{BB962C8B-B14F-4D97-AF65-F5344CB8AC3E}">
        <p14:creationId xmlns:p14="http://schemas.microsoft.com/office/powerpoint/2010/main" val="588134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49BD5-CCDC-664D-AC99-DCD9C43F2870}"/>
              </a:ext>
            </a:extLst>
          </p:cNvPr>
          <p:cNvSpPr>
            <a:spLocks noGrp="1"/>
          </p:cNvSpPr>
          <p:nvPr>
            <p:ph type="title"/>
          </p:nvPr>
        </p:nvSpPr>
        <p:spPr/>
        <p:txBody>
          <a:bodyPr/>
          <a:lstStyle/>
          <a:p>
            <a:r>
              <a:rPr lang="en-US" dirty="0"/>
              <a:t>Best practices when working with interpreters</a:t>
            </a:r>
          </a:p>
        </p:txBody>
      </p:sp>
      <p:sp>
        <p:nvSpPr>
          <p:cNvPr id="3" name="Content Placeholder 2">
            <a:extLst>
              <a:ext uri="{FF2B5EF4-FFF2-40B4-BE49-F238E27FC236}">
                <a16:creationId xmlns:a16="http://schemas.microsoft.com/office/drawing/2014/main" id="{24B9EBCD-7F3E-DC4C-AB11-0CA8205C58B1}"/>
              </a:ext>
            </a:extLst>
          </p:cNvPr>
          <p:cNvSpPr>
            <a:spLocks noGrp="1"/>
          </p:cNvSpPr>
          <p:nvPr>
            <p:ph idx="1"/>
          </p:nvPr>
        </p:nvSpPr>
        <p:spPr/>
        <p:txBody>
          <a:bodyPr>
            <a:normAutofit lnSpcReduction="10000"/>
          </a:bodyPr>
          <a:lstStyle/>
          <a:p>
            <a:pPr marL="342900" indent="-342900">
              <a:lnSpc>
                <a:spcPct val="134000"/>
              </a:lnSpc>
              <a:spcAft>
                <a:spcPts val="1200"/>
              </a:spcAft>
              <a:buFont typeface="Arial" panose="020B0604020202020204" pitchFamily="34" charset="0"/>
              <a:buChar char="•"/>
            </a:pPr>
            <a:r>
              <a:rPr lang="en-US" sz="2000" dirty="0">
                <a:solidFill>
                  <a:schemeClr val="tx1">
                    <a:lumMod val="95000"/>
                    <a:lumOff val="5000"/>
                  </a:schemeClr>
                </a:solidFill>
                <a:latin typeface="Proxima Nova Light" panose="02000506030000020004" pitchFamily="2" charset="0"/>
              </a:rPr>
              <a:t>Encourage interpreter to ask you questions if they need clarification</a:t>
            </a:r>
          </a:p>
          <a:p>
            <a:pPr marL="342900" indent="-342900">
              <a:lnSpc>
                <a:spcPct val="134000"/>
              </a:lnSpc>
              <a:spcAft>
                <a:spcPts val="1200"/>
              </a:spcAft>
              <a:buFont typeface="Arial" panose="020B0604020202020204" pitchFamily="34" charset="0"/>
              <a:buChar char="•"/>
            </a:pPr>
            <a:r>
              <a:rPr lang="en-US" sz="2000" dirty="0">
                <a:solidFill>
                  <a:schemeClr val="tx1">
                    <a:lumMod val="95000"/>
                    <a:lumOff val="5000"/>
                  </a:schemeClr>
                </a:solidFill>
                <a:latin typeface="Proxima Nova Light" panose="02000506030000020004" pitchFamily="2" charset="0"/>
              </a:rPr>
              <a:t>Repeat back important information to make sure everyone understands</a:t>
            </a:r>
          </a:p>
          <a:p>
            <a:pPr marL="342900" indent="-342900">
              <a:lnSpc>
                <a:spcPct val="134000"/>
              </a:lnSpc>
              <a:spcAft>
                <a:spcPts val="1200"/>
              </a:spcAft>
              <a:buFont typeface="Arial" panose="020B0604020202020204" pitchFamily="34" charset="0"/>
              <a:buChar char="•"/>
            </a:pPr>
            <a:r>
              <a:rPr lang="en-US" sz="2000" dirty="0">
                <a:solidFill>
                  <a:schemeClr val="tx1">
                    <a:lumMod val="95000"/>
                    <a:lumOff val="5000"/>
                  </a:schemeClr>
                </a:solidFill>
                <a:latin typeface="Proxima Nova Light" panose="02000506030000020004" pitchFamily="2" charset="0"/>
              </a:rPr>
              <a:t> Remember the interpreter’s job is to interpret accurately anything that is said in the meeting. If there are things you don’t want the interpreter to relay, then don’t say them. Similarly, if any party is divulging information that may be harmful, you may want to remind them of this, re-steer the conversation, or suggest that another meeting be scheduled with appropriate parties.</a:t>
            </a:r>
          </a:p>
          <a:p>
            <a:endParaRPr lang="en-US" dirty="0"/>
          </a:p>
        </p:txBody>
      </p:sp>
    </p:spTree>
    <p:extLst>
      <p:ext uri="{BB962C8B-B14F-4D97-AF65-F5344CB8AC3E}">
        <p14:creationId xmlns:p14="http://schemas.microsoft.com/office/powerpoint/2010/main" val="3381678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D0744-571A-E941-B48B-C9843C878845}"/>
              </a:ext>
            </a:extLst>
          </p:cNvPr>
          <p:cNvSpPr>
            <a:spLocks noGrp="1"/>
          </p:cNvSpPr>
          <p:nvPr>
            <p:ph type="title"/>
          </p:nvPr>
        </p:nvSpPr>
        <p:spPr/>
        <p:txBody>
          <a:bodyPr/>
          <a:lstStyle/>
          <a:p>
            <a:r>
              <a:rPr lang="en-US" dirty="0"/>
              <a:t>Who cannot be an interpreter?</a:t>
            </a:r>
          </a:p>
        </p:txBody>
      </p:sp>
      <p:sp>
        <p:nvSpPr>
          <p:cNvPr id="3" name="Content Placeholder 2">
            <a:extLst>
              <a:ext uri="{FF2B5EF4-FFF2-40B4-BE49-F238E27FC236}">
                <a16:creationId xmlns:a16="http://schemas.microsoft.com/office/drawing/2014/main" id="{7562D5A4-EF69-694B-8185-81FE3299E1E1}"/>
              </a:ext>
            </a:extLst>
          </p:cNvPr>
          <p:cNvSpPr>
            <a:spLocks noGrp="1"/>
          </p:cNvSpPr>
          <p:nvPr>
            <p:ph idx="1"/>
          </p:nvPr>
        </p:nvSpPr>
        <p:spPr/>
        <p:txBody>
          <a:bodyPr/>
          <a:lstStyle/>
          <a:p>
            <a:pPr marL="342900" indent="-342900">
              <a:lnSpc>
                <a:spcPct val="134000"/>
              </a:lnSpc>
              <a:spcAft>
                <a:spcPts val="1200"/>
              </a:spcAft>
              <a:buFont typeface="Arial" panose="020B0604020202020204" pitchFamily="34" charset="0"/>
              <a:buChar char="•"/>
            </a:pPr>
            <a:r>
              <a:rPr lang="en-US" sz="2000" dirty="0">
                <a:solidFill>
                  <a:schemeClr val="tx1">
                    <a:lumMod val="95000"/>
                    <a:lumOff val="5000"/>
                  </a:schemeClr>
                </a:solidFill>
                <a:latin typeface="Proxima Nova Light" panose="02000506030000020004" pitchFamily="2" charset="0"/>
              </a:rPr>
              <a:t>Children</a:t>
            </a:r>
          </a:p>
          <a:p>
            <a:pPr marL="342900" indent="-342900">
              <a:lnSpc>
                <a:spcPct val="134000"/>
              </a:lnSpc>
              <a:spcAft>
                <a:spcPts val="1200"/>
              </a:spcAft>
              <a:buFont typeface="Arial" panose="020B0604020202020204" pitchFamily="34" charset="0"/>
              <a:buChar char="•"/>
            </a:pPr>
            <a:r>
              <a:rPr lang="en-US" sz="2000" dirty="0">
                <a:solidFill>
                  <a:schemeClr val="tx1">
                    <a:lumMod val="95000"/>
                    <a:lumOff val="5000"/>
                  </a:schemeClr>
                </a:solidFill>
                <a:latin typeface="Proxima Nova Light" panose="02000506030000020004" pitchFamily="2" charset="0"/>
              </a:rPr>
              <a:t>Family member of the child</a:t>
            </a:r>
          </a:p>
          <a:p>
            <a:pPr marL="342900" indent="-342900">
              <a:lnSpc>
                <a:spcPct val="134000"/>
              </a:lnSpc>
              <a:spcAft>
                <a:spcPts val="1200"/>
              </a:spcAft>
              <a:buFont typeface="Arial" panose="020B0604020202020204" pitchFamily="34" charset="0"/>
              <a:buChar char="•"/>
            </a:pPr>
            <a:r>
              <a:rPr lang="en-US" sz="2000" dirty="0">
                <a:solidFill>
                  <a:schemeClr val="tx1">
                    <a:lumMod val="95000"/>
                    <a:lumOff val="5000"/>
                  </a:schemeClr>
                </a:solidFill>
                <a:latin typeface="Proxima Nova Light" panose="02000506030000020004" pitchFamily="2" charset="0"/>
              </a:rPr>
              <a:t>Family member of the alleged abuser</a:t>
            </a:r>
          </a:p>
          <a:p>
            <a:pPr marL="342900" indent="-342900">
              <a:lnSpc>
                <a:spcPct val="134000"/>
              </a:lnSpc>
              <a:spcAft>
                <a:spcPts val="1200"/>
              </a:spcAft>
              <a:buFont typeface="Arial" panose="020B0604020202020204" pitchFamily="34" charset="0"/>
              <a:buChar char="•"/>
            </a:pPr>
            <a:r>
              <a:rPr lang="en-US" sz="2000" dirty="0">
                <a:solidFill>
                  <a:schemeClr val="tx1">
                    <a:lumMod val="95000"/>
                    <a:lumOff val="5000"/>
                  </a:schemeClr>
                </a:solidFill>
                <a:latin typeface="Proxima Nova Light" panose="02000506030000020004" pitchFamily="2" charset="0"/>
              </a:rPr>
              <a:t>Friend of the family</a:t>
            </a:r>
          </a:p>
          <a:p>
            <a:pPr marL="342900" indent="-342900">
              <a:lnSpc>
                <a:spcPct val="134000"/>
              </a:lnSpc>
              <a:spcAft>
                <a:spcPts val="1200"/>
              </a:spcAft>
              <a:buFont typeface="Arial" panose="020B0604020202020204" pitchFamily="34" charset="0"/>
              <a:buChar char="•"/>
            </a:pPr>
            <a:r>
              <a:rPr lang="en-US" sz="2000" dirty="0">
                <a:solidFill>
                  <a:schemeClr val="tx1">
                    <a:lumMod val="95000"/>
                    <a:lumOff val="5000"/>
                  </a:schemeClr>
                </a:solidFill>
                <a:latin typeface="Proxima Nova Light" panose="02000506030000020004" pitchFamily="2" charset="0"/>
              </a:rPr>
              <a:t>Interpreter used by the alleged abuser</a:t>
            </a:r>
          </a:p>
          <a:p>
            <a:endParaRPr lang="en-US" dirty="0"/>
          </a:p>
        </p:txBody>
      </p:sp>
    </p:spTree>
    <p:extLst>
      <p:ext uri="{BB962C8B-B14F-4D97-AF65-F5344CB8AC3E}">
        <p14:creationId xmlns:p14="http://schemas.microsoft.com/office/powerpoint/2010/main" val="2328850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1F950-3E9B-B84F-B5FB-71EF388221F3}"/>
              </a:ext>
            </a:extLst>
          </p:cNvPr>
          <p:cNvSpPr>
            <a:spLocks noGrp="1"/>
          </p:cNvSpPr>
          <p:nvPr>
            <p:ph type="title"/>
          </p:nvPr>
        </p:nvSpPr>
        <p:spPr/>
        <p:txBody>
          <a:bodyPr/>
          <a:lstStyle/>
          <a:p>
            <a:r>
              <a:rPr lang="en-US" dirty="0"/>
              <a:t>Who should be an interpreter?</a:t>
            </a:r>
          </a:p>
        </p:txBody>
      </p:sp>
      <p:sp>
        <p:nvSpPr>
          <p:cNvPr id="3" name="Content Placeholder 2">
            <a:extLst>
              <a:ext uri="{FF2B5EF4-FFF2-40B4-BE49-F238E27FC236}">
                <a16:creationId xmlns:a16="http://schemas.microsoft.com/office/drawing/2014/main" id="{D001F16C-E2E1-DF4D-A8A5-930A23FC0DB6}"/>
              </a:ext>
            </a:extLst>
          </p:cNvPr>
          <p:cNvSpPr>
            <a:spLocks noGrp="1"/>
          </p:cNvSpPr>
          <p:nvPr>
            <p:ph idx="1"/>
          </p:nvPr>
        </p:nvSpPr>
        <p:spPr/>
        <p:txBody>
          <a:bodyPr/>
          <a:lstStyle/>
          <a:p>
            <a:pPr marL="457200" indent="-457200">
              <a:lnSpc>
                <a:spcPct val="134000"/>
              </a:lnSpc>
              <a:spcAft>
                <a:spcPts val="1200"/>
              </a:spcAft>
              <a:buFont typeface="+mj-lt"/>
              <a:buAutoNum type="arabicPeriod"/>
            </a:pPr>
            <a:r>
              <a:rPr lang="en-US" sz="2000" dirty="0">
                <a:solidFill>
                  <a:schemeClr val="tx1">
                    <a:lumMod val="95000"/>
                    <a:lumOff val="5000"/>
                  </a:schemeClr>
                </a:solidFill>
                <a:latin typeface="Proxima Nova Light" panose="02000506030000020004" pitchFamily="2" charset="0"/>
              </a:rPr>
              <a:t>Someone who has a commitment to interpreter ethics</a:t>
            </a:r>
          </a:p>
          <a:p>
            <a:pPr marL="457200" indent="-457200">
              <a:lnSpc>
                <a:spcPct val="134000"/>
              </a:lnSpc>
              <a:spcAft>
                <a:spcPts val="1200"/>
              </a:spcAft>
              <a:buFont typeface="+mj-lt"/>
              <a:buAutoNum type="arabicPeriod"/>
            </a:pPr>
            <a:r>
              <a:rPr lang="en-US" sz="2000" dirty="0">
                <a:solidFill>
                  <a:schemeClr val="tx1">
                    <a:lumMod val="95000"/>
                    <a:lumOff val="5000"/>
                  </a:schemeClr>
                </a:solidFill>
                <a:latin typeface="Proxima Nova Light" panose="02000506030000020004" pitchFamily="2" charset="0"/>
              </a:rPr>
              <a:t>Received training in interpreter skills</a:t>
            </a:r>
          </a:p>
          <a:p>
            <a:pPr marL="457200" indent="-457200">
              <a:lnSpc>
                <a:spcPct val="134000"/>
              </a:lnSpc>
              <a:spcAft>
                <a:spcPts val="1200"/>
              </a:spcAft>
              <a:buFont typeface="+mj-lt"/>
              <a:buAutoNum type="arabicPeriod"/>
            </a:pPr>
            <a:r>
              <a:rPr lang="en-US" sz="2000" dirty="0">
                <a:solidFill>
                  <a:schemeClr val="tx1">
                    <a:lumMod val="95000"/>
                    <a:lumOff val="5000"/>
                  </a:schemeClr>
                </a:solidFill>
                <a:latin typeface="Proxima Nova Light" panose="02000506030000020004" pitchFamily="2" charset="0"/>
              </a:rPr>
              <a:t>Proficient in both languages.</a:t>
            </a:r>
          </a:p>
          <a:p>
            <a:pPr marL="457200" indent="-457200">
              <a:lnSpc>
                <a:spcPct val="134000"/>
              </a:lnSpc>
              <a:spcAft>
                <a:spcPts val="1200"/>
              </a:spcAft>
              <a:buFont typeface="+mj-lt"/>
              <a:buAutoNum type="arabicPeriod"/>
            </a:pPr>
            <a:r>
              <a:rPr lang="en-US" sz="2000" dirty="0">
                <a:solidFill>
                  <a:schemeClr val="tx1">
                    <a:lumMod val="95000"/>
                    <a:lumOff val="5000"/>
                  </a:schemeClr>
                </a:solidFill>
                <a:latin typeface="Proxima Nova Light" panose="02000506030000020004" pitchFamily="2" charset="0"/>
              </a:rPr>
              <a:t>Non-judgmental</a:t>
            </a:r>
          </a:p>
          <a:p>
            <a:pPr marL="457200" indent="-457200">
              <a:lnSpc>
                <a:spcPct val="134000"/>
              </a:lnSpc>
              <a:spcAft>
                <a:spcPts val="1200"/>
              </a:spcAft>
              <a:buFont typeface="+mj-lt"/>
              <a:buAutoNum type="arabicPeriod"/>
            </a:pPr>
            <a:r>
              <a:rPr lang="en-US" sz="2000" dirty="0">
                <a:solidFill>
                  <a:schemeClr val="tx1">
                    <a:lumMod val="95000"/>
                    <a:lumOff val="5000"/>
                  </a:schemeClr>
                </a:solidFill>
                <a:latin typeface="Proxima Nova Light" panose="02000506030000020004" pitchFamily="2" charset="0"/>
              </a:rPr>
              <a:t>Adult</a:t>
            </a:r>
          </a:p>
          <a:p>
            <a:endParaRPr lang="en-US" dirty="0"/>
          </a:p>
        </p:txBody>
      </p:sp>
    </p:spTree>
    <p:extLst>
      <p:ext uri="{BB962C8B-B14F-4D97-AF65-F5344CB8AC3E}">
        <p14:creationId xmlns:p14="http://schemas.microsoft.com/office/powerpoint/2010/main" val="2176316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9C547-4D3D-B44A-82A7-F4FE2A81E77A}"/>
              </a:ext>
            </a:extLst>
          </p:cNvPr>
          <p:cNvSpPr>
            <a:spLocks noGrp="1"/>
          </p:cNvSpPr>
          <p:nvPr>
            <p:ph type="title"/>
          </p:nvPr>
        </p:nvSpPr>
        <p:spPr/>
        <p:txBody>
          <a:bodyPr/>
          <a:lstStyle/>
          <a:p>
            <a:r>
              <a:rPr lang="en-US" dirty="0"/>
              <a:t>Qualified interpreters</a:t>
            </a:r>
          </a:p>
        </p:txBody>
      </p:sp>
      <p:sp>
        <p:nvSpPr>
          <p:cNvPr id="3" name="Content Placeholder 2">
            <a:extLst>
              <a:ext uri="{FF2B5EF4-FFF2-40B4-BE49-F238E27FC236}">
                <a16:creationId xmlns:a16="http://schemas.microsoft.com/office/drawing/2014/main" id="{16F726D7-A8B5-A742-A635-AB82F713152D}"/>
              </a:ext>
            </a:extLst>
          </p:cNvPr>
          <p:cNvSpPr>
            <a:spLocks noGrp="1"/>
          </p:cNvSpPr>
          <p:nvPr>
            <p:ph idx="1"/>
          </p:nvPr>
        </p:nvSpPr>
        <p:spPr/>
        <p:txBody>
          <a:bodyPr/>
          <a:lstStyle/>
          <a:p>
            <a:pPr marL="342900" indent="-342900">
              <a:lnSpc>
                <a:spcPct val="134000"/>
              </a:lnSpc>
              <a:spcAft>
                <a:spcPts val="1200"/>
              </a:spcAft>
              <a:buFont typeface="Arial" panose="020B0604020202020204" pitchFamily="34" charset="0"/>
              <a:buChar char="•"/>
            </a:pPr>
            <a:r>
              <a:rPr lang="en-US" sz="2400" dirty="0">
                <a:solidFill>
                  <a:schemeClr val="tx1">
                    <a:lumMod val="95000"/>
                    <a:lumOff val="5000"/>
                  </a:schemeClr>
                </a:solidFill>
                <a:latin typeface="Proxima Nova Light" panose="02000506030000020004" pitchFamily="2" charset="0"/>
              </a:rPr>
              <a:t>Certified Interpreters aren’t always available </a:t>
            </a:r>
          </a:p>
          <a:p>
            <a:pPr marL="342900" indent="-342900">
              <a:lnSpc>
                <a:spcPct val="134000"/>
              </a:lnSpc>
              <a:spcAft>
                <a:spcPts val="1200"/>
              </a:spcAft>
              <a:buFont typeface="Arial" panose="020B0604020202020204" pitchFamily="34" charset="0"/>
              <a:buChar char="•"/>
            </a:pPr>
            <a:r>
              <a:rPr lang="en-US" sz="2400" dirty="0">
                <a:solidFill>
                  <a:schemeClr val="tx1">
                    <a:lumMod val="95000"/>
                    <a:lumOff val="5000"/>
                  </a:schemeClr>
                </a:solidFill>
                <a:latin typeface="Proxima Nova Light" panose="02000506030000020004" pitchFamily="2" charset="0"/>
              </a:rPr>
              <a:t>How are you and your programs determining if an interpreter is qualified?</a:t>
            </a:r>
          </a:p>
          <a:p>
            <a:pPr marL="342900" indent="-342900">
              <a:lnSpc>
                <a:spcPct val="134000"/>
              </a:lnSpc>
              <a:spcAft>
                <a:spcPts val="1200"/>
              </a:spcAft>
              <a:buFont typeface="Arial" panose="020B0604020202020204" pitchFamily="34" charset="0"/>
              <a:buChar char="•"/>
            </a:pPr>
            <a:r>
              <a:rPr lang="en-US" sz="2400" dirty="0">
                <a:solidFill>
                  <a:schemeClr val="tx1">
                    <a:lumMod val="95000"/>
                    <a:lumOff val="5000"/>
                  </a:schemeClr>
                </a:solidFill>
                <a:latin typeface="Proxima Nova Light" panose="02000506030000020004" pitchFamily="2" charset="0"/>
              </a:rPr>
              <a:t>Qualified and community interpreters are subject to codes of ethics</a:t>
            </a:r>
          </a:p>
          <a:p>
            <a:pPr marL="873252" lvl="1" indent="-342900">
              <a:lnSpc>
                <a:spcPct val="134000"/>
              </a:lnSpc>
              <a:spcAft>
                <a:spcPts val="1200"/>
              </a:spcAft>
              <a:buFont typeface="Arial" panose="020B0604020202020204" pitchFamily="34" charset="0"/>
              <a:buChar char="•"/>
            </a:pPr>
            <a:r>
              <a:rPr lang="en-US" sz="2400" dirty="0">
                <a:solidFill>
                  <a:schemeClr val="tx1">
                    <a:lumMod val="95000"/>
                    <a:lumOff val="5000"/>
                  </a:schemeClr>
                </a:solidFill>
                <a:latin typeface="Proxima Nova Light" panose="02000506030000020004" pitchFamily="2" charset="0"/>
              </a:rPr>
              <a:t>Check with your program or agency as to these codes</a:t>
            </a:r>
          </a:p>
          <a:p>
            <a:endParaRPr lang="en-US" dirty="0"/>
          </a:p>
        </p:txBody>
      </p:sp>
    </p:spTree>
    <p:extLst>
      <p:ext uri="{BB962C8B-B14F-4D97-AF65-F5344CB8AC3E}">
        <p14:creationId xmlns:p14="http://schemas.microsoft.com/office/powerpoint/2010/main" val="3206643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553C8-F04F-7442-9CA5-D49867ECF287}"/>
              </a:ext>
            </a:extLst>
          </p:cNvPr>
          <p:cNvSpPr>
            <a:spLocks noGrp="1"/>
          </p:cNvSpPr>
          <p:nvPr>
            <p:ph type="title"/>
          </p:nvPr>
        </p:nvSpPr>
        <p:spPr/>
        <p:txBody>
          <a:bodyPr/>
          <a:lstStyle/>
          <a:p>
            <a:r>
              <a:rPr lang="en-US" dirty="0"/>
              <a:t>Language Line</a:t>
            </a:r>
          </a:p>
        </p:txBody>
      </p:sp>
      <p:sp>
        <p:nvSpPr>
          <p:cNvPr id="3" name="Content Placeholder 2">
            <a:extLst>
              <a:ext uri="{FF2B5EF4-FFF2-40B4-BE49-F238E27FC236}">
                <a16:creationId xmlns:a16="http://schemas.microsoft.com/office/drawing/2014/main" id="{6F8F3F7E-02E4-0F49-AE4A-D3522ED5C9CC}"/>
              </a:ext>
            </a:extLst>
          </p:cNvPr>
          <p:cNvSpPr>
            <a:spLocks noGrp="1"/>
          </p:cNvSpPr>
          <p:nvPr>
            <p:ph idx="1"/>
          </p:nvPr>
        </p:nvSpPr>
        <p:spPr>
          <a:xfrm>
            <a:off x="1371600" y="2045043"/>
            <a:ext cx="9601200" cy="3581400"/>
          </a:xfrm>
        </p:spPr>
        <p:txBody>
          <a:bodyPr/>
          <a:lstStyle/>
          <a:p>
            <a:pPr marL="342900" indent="-342900">
              <a:lnSpc>
                <a:spcPct val="134000"/>
              </a:lnSpc>
              <a:spcAft>
                <a:spcPts val="1200"/>
              </a:spcAft>
              <a:buFont typeface="Arial" panose="020B0604020202020204" pitchFamily="34" charset="0"/>
              <a:buChar char="•"/>
            </a:pPr>
            <a:r>
              <a:rPr lang="en-US" sz="2000" dirty="0">
                <a:solidFill>
                  <a:schemeClr val="tx1">
                    <a:lumMod val="95000"/>
                    <a:lumOff val="5000"/>
                  </a:schemeClr>
                </a:solidFill>
                <a:latin typeface="Proxima Nova Light" panose="02000506030000020004" pitchFamily="2" charset="0"/>
              </a:rPr>
              <a:t>Service that provides interpretation for phone calls, virtual meetings, and limited in-person communication</a:t>
            </a:r>
          </a:p>
          <a:p>
            <a:pPr marL="342900" indent="-342900">
              <a:lnSpc>
                <a:spcPct val="134000"/>
              </a:lnSpc>
              <a:spcAft>
                <a:spcPts val="1200"/>
              </a:spcAft>
              <a:buFont typeface="Arial" panose="020B0604020202020204" pitchFamily="34" charset="0"/>
              <a:buChar char="•"/>
            </a:pPr>
            <a:r>
              <a:rPr lang="en-US" sz="2000" dirty="0">
                <a:solidFill>
                  <a:schemeClr val="tx1">
                    <a:lumMod val="95000"/>
                    <a:lumOff val="5000"/>
                  </a:schemeClr>
                </a:solidFill>
                <a:latin typeface="Proxima Nova Light" panose="02000506030000020004" pitchFamily="2" charset="0"/>
              </a:rPr>
              <a:t>Use for Video Remote Interpreting (VRI) for ASL</a:t>
            </a:r>
          </a:p>
          <a:p>
            <a:pPr marL="342900" indent="-342900">
              <a:lnSpc>
                <a:spcPct val="134000"/>
              </a:lnSpc>
              <a:spcAft>
                <a:spcPts val="1200"/>
              </a:spcAft>
              <a:buFont typeface="Arial" panose="020B0604020202020204" pitchFamily="34" charset="0"/>
              <a:buChar char="•"/>
            </a:pPr>
            <a:r>
              <a:rPr lang="en-US" sz="2000" dirty="0">
                <a:solidFill>
                  <a:schemeClr val="tx1">
                    <a:lumMod val="95000"/>
                    <a:lumOff val="5000"/>
                  </a:schemeClr>
                </a:solidFill>
                <a:latin typeface="Proxima Nova Light" panose="02000506030000020004" pitchFamily="2" charset="0"/>
              </a:rPr>
              <a:t>Can be accessed through phone, apps, internet, tablets, and for video with devices with cameras</a:t>
            </a:r>
          </a:p>
          <a:p>
            <a:pPr marL="342900" indent="-342900">
              <a:lnSpc>
                <a:spcPct val="134000"/>
              </a:lnSpc>
              <a:spcAft>
                <a:spcPts val="1200"/>
              </a:spcAft>
              <a:buFont typeface="Arial" panose="020B0604020202020204" pitchFamily="34" charset="0"/>
              <a:buChar char="•"/>
            </a:pPr>
            <a:r>
              <a:rPr lang="en-US" sz="2000" dirty="0">
                <a:solidFill>
                  <a:schemeClr val="tx1">
                    <a:lumMod val="95000"/>
                    <a:lumOff val="5000"/>
                  </a:schemeClr>
                </a:solidFill>
                <a:latin typeface="Proxima Nova Light" panose="02000506030000020004" pitchFamily="2" charset="0"/>
              </a:rPr>
              <a:t>Can be scheduled ahead of time or accessed as needed</a:t>
            </a:r>
          </a:p>
          <a:p>
            <a:endParaRPr lang="en-US" dirty="0"/>
          </a:p>
        </p:txBody>
      </p:sp>
    </p:spTree>
    <p:extLst>
      <p:ext uri="{BB962C8B-B14F-4D97-AF65-F5344CB8AC3E}">
        <p14:creationId xmlns:p14="http://schemas.microsoft.com/office/powerpoint/2010/main" val="3992979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B882B-9A9D-1A47-9CCC-382C0993DD97}"/>
              </a:ext>
            </a:extLst>
          </p:cNvPr>
          <p:cNvSpPr>
            <a:spLocks noGrp="1"/>
          </p:cNvSpPr>
          <p:nvPr>
            <p:ph type="title"/>
          </p:nvPr>
        </p:nvSpPr>
        <p:spPr/>
        <p:txBody>
          <a:bodyPr/>
          <a:lstStyle/>
          <a:p>
            <a:r>
              <a:rPr lang="en-US" dirty="0"/>
              <a:t>Use of bilingual advocates/service providers</a:t>
            </a:r>
          </a:p>
        </p:txBody>
      </p:sp>
      <p:sp>
        <p:nvSpPr>
          <p:cNvPr id="3" name="Content Placeholder 2">
            <a:extLst>
              <a:ext uri="{FF2B5EF4-FFF2-40B4-BE49-F238E27FC236}">
                <a16:creationId xmlns:a16="http://schemas.microsoft.com/office/drawing/2014/main" id="{D7837C11-3283-CE49-8BE5-A6DC4791B8DE}"/>
              </a:ext>
            </a:extLst>
          </p:cNvPr>
          <p:cNvSpPr>
            <a:spLocks noGrp="1"/>
          </p:cNvSpPr>
          <p:nvPr>
            <p:ph idx="1"/>
          </p:nvPr>
        </p:nvSpPr>
        <p:spPr>
          <a:xfrm>
            <a:off x="1371599" y="2236572"/>
            <a:ext cx="10144897" cy="4621428"/>
          </a:xfrm>
        </p:spPr>
        <p:txBody>
          <a:bodyPr>
            <a:normAutofit/>
          </a:bodyPr>
          <a:lstStyle/>
          <a:p>
            <a:pPr marL="0" indent="0">
              <a:lnSpc>
                <a:spcPct val="134000"/>
              </a:lnSpc>
              <a:spcBef>
                <a:spcPts val="400"/>
              </a:spcBef>
              <a:spcAft>
                <a:spcPts val="600"/>
              </a:spcAft>
              <a:buNone/>
            </a:pPr>
            <a:r>
              <a:rPr lang="en-US" sz="1900" dirty="0">
                <a:effectLst/>
                <a:ea typeface="Calibri" panose="020F0502020204030204" pitchFamily="34" charset="0"/>
                <a:cs typeface="Times New Roman" panose="02020603050405020304" pitchFamily="18" charset="0"/>
              </a:rPr>
              <a:t>-May still need to offer an interpreter – be aware of what role you are filling if you are interpreting for your client</a:t>
            </a:r>
          </a:p>
          <a:p>
            <a:pPr marL="0" indent="0">
              <a:lnSpc>
                <a:spcPct val="100000"/>
              </a:lnSpc>
              <a:spcBef>
                <a:spcPts val="400"/>
              </a:spcBef>
              <a:spcAft>
                <a:spcPts val="600"/>
              </a:spcAft>
              <a:buNone/>
            </a:pPr>
            <a:r>
              <a:rPr lang="en-US" sz="1900" dirty="0">
                <a:effectLst/>
                <a:ea typeface="Calibri" panose="020F0502020204030204" pitchFamily="34" charset="0"/>
                <a:cs typeface="Times New Roman" panose="02020603050405020304" pitchFamily="18" charset="0"/>
              </a:rPr>
              <a:t>-Familiarize yourself with your agency’s expectations for interpretation and for interpretation ethics</a:t>
            </a:r>
          </a:p>
          <a:p>
            <a:pPr marL="0" indent="0">
              <a:lnSpc>
                <a:spcPct val="100000"/>
              </a:lnSpc>
              <a:spcBef>
                <a:spcPts val="400"/>
              </a:spcBef>
              <a:spcAft>
                <a:spcPts val="600"/>
              </a:spcAft>
              <a:buNone/>
            </a:pPr>
            <a:r>
              <a:rPr lang="en-US" sz="1900" dirty="0">
                <a:ea typeface="Calibri" panose="020F0502020204030204" pitchFamily="34" charset="0"/>
                <a:cs typeface="Times New Roman" panose="02020603050405020304" pitchFamily="18" charset="0"/>
              </a:rPr>
              <a:t>-</a:t>
            </a:r>
            <a:r>
              <a:rPr lang="en-US" sz="1900" dirty="0">
                <a:effectLst/>
                <a:ea typeface="Calibri" panose="020F0502020204030204" pitchFamily="34" charset="0"/>
                <a:cs typeface="Times New Roman" panose="02020603050405020304" pitchFamily="18" charset="0"/>
              </a:rPr>
              <a:t>Pay attention to the person speaking and then address the person you are speaking to</a:t>
            </a:r>
          </a:p>
          <a:p>
            <a:pPr marL="0" indent="0">
              <a:lnSpc>
                <a:spcPct val="100000"/>
              </a:lnSpc>
              <a:spcBef>
                <a:spcPts val="400"/>
              </a:spcBef>
              <a:spcAft>
                <a:spcPts val="600"/>
              </a:spcAft>
              <a:buNone/>
            </a:pPr>
            <a:r>
              <a:rPr lang="en-US" sz="1900" dirty="0">
                <a:effectLst/>
                <a:ea typeface="Calibri" panose="020F0502020204030204" pitchFamily="34" charset="0"/>
                <a:cs typeface="Times New Roman" panose="02020603050405020304" pitchFamily="18" charset="0"/>
              </a:rPr>
              <a:t>-In this dual role, you may need to attribute who is saying what to avoid confusion</a:t>
            </a:r>
          </a:p>
          <a:p>
            <a:pPr marL="0" indent="0">
              <a:lnSpc>
                <a:spcPct val="100000"/>
              </a:lnSpc>
              <a:spcBef>
                <a:spcPts val="400"/>
              </a:spcBef>
              <a:spcAft>
                <a:spcPts val="600"/>
              </a:spcAft>
              <a:buNone/>
            </a:pPr>
            <a:r>
              <a:rPr lang="en-US" sz="1900" dirty="0">
                <a:ea typeface="Calibri" panose="020F0502020204030204" pitchFamily="34" charset="0"/>
                <a:cs typeface="Times New Roman" panose="02020603050405020304" pitchFamily="18" charset="0"/>
              </a:rPr>
              <a:t>-</a:t>
            </a:r>
            <a:r>
              <a:rPr lang="en-US" sz="1900" dirty="0">
                <a:effectLst/>
                <a:ea typeface="Calibri" panose="020F0502020204030204" pitchFamily="34" charset="0"/>
                <a:cs typeface="Times New Roman" panose="02020603050405020304" pitchFamily="18" charset="0"/>
              </a:rPr>
              <a:t>Ask both parties to speak at a moderate speed and to offer pauses so that you can interpret smaller sections rather than having to remember multiple sentences or paragraphs.</a:t>
            </a:r>
          </a:p>
          <a:p>
            <a:pPr marL="0" indent="0">
              <a:lnSpc>
                <a:spcPct val="100000"/>
              </a:lnSpc>
              <a:spcBef>
                <a:spcPts val="400"/>
              </a:spcBef>
              <a:spcAft>
                <a:spcPts val="600"/>
              </a:spcAft>
              <a:buNone/>
            </a:pPr>
            <a:r>
              <a:rPr lang="en-US" sz="1900" dirty="0">
                <a:ea typeface="Calibri" panose="020F0502020204030204" pitchFamily="34" charset="0"/>
                <a:cs typeface="Times New Roman" panose="02020603050405020304" pitchFamily="18" charset="0"/>
              </a:rPr>
              <a:t>-</a:t>
            </a:r>
            <a:r>
              <a:rPr lang="en-US" sz="1900" dirty="0">
                <a:effectLst/>
                <a:ea typeface="Calibri" panose="020F0502020204030204" pitchFamily="34" charset="0"/>
                <a:cs typeface="Times New Roman" panose="02020603050405020304" pitchFamily="18" charset="0"/>
              </a:rPr>
              <a:t>If you are serving as the interpreter, may need to have a pre session with the parties separately and before your meeting to set expectations and roles</a:t>
            </a:r>
          </a:p>
          <a:p>
            <a:pPr marL="0" indent="0">
              <a:lnSpc>
                <a:spcPct val="100000"/>
              </a:lnSpc>
              <a:spcBef>
                <a:spcPts val="400"/>
              </a:spcBef>
              <a:spcAft>
                <a:spcPts val="600"/>
              </a:spcAft>
              <a:buNone/>
            </a:pPr>
            <a:r>
              <a:rPr lang="en-US" sz="1900" dirty="0">
                <a:effectLst/>
                <a:ea typeface="Calibri" panose="020F0502020204030204" pitchFamily="34" charset="0"/>
                <a:cs typeface="Times New Roman" panose="02020603050405020304" pitchFamily="18" charset="0"/>
              </a:rPr>
              <a:t>-Not a reason for your agency to not provide interpreters - the goal is that all staff serve all persons and that all persons receive equitable services.</a:t>
            </a:r>
          </a:p>
          <a:p>
            <a:pPr marL="0" indent="0">
              <a:lnSpc>
                <a:spcPct val="100000"/>
              </a:lnSpc>
              <a:spcAft>
                <a:spcPts val="600"/>
              </a:spcAft>
              <a:buNone/>
            </a:pPr>
            <a:endParaRPr lang="en-US" sz="1800" dirty="0">
              <a:effectLst/>
              <a:ea typeface="Calibri" panose="020F0502020204030204" pitchFamily="34" charset="0"/>
              <a:cs typeface="Times New Roman" panose="02020603050405020304" pitchFamily="18" charset="0"/>
            </a:endParaRPr>
          </a:p>
          <a:p>
            <a:pPr marL="0" indent="0">
              <a:lnSpc>
                <a:spcPct val="100000"/>
              </a:lnSpc>
              <a:spcAft>
                <a:spcPts val="12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Aft>
                <a:spcPts val="1200"/>
              </a:spcAft>
              <a:buNone/>
            </a:pPr>
            <a:endParaRPr lang="en-US" sz="1800" dirty="0">
              <a:effectLst/>
              <a:ea typeface="Calibri" panose="020F0502020204030204" pitchFamily="34" charset="0"/>
              <a:cs typeface="Times New Roman" panose="02020603050405020304" pitchFamily="18" charset="0"/>
            </a:endParaRPr>
          </a:p>
          <a:p>
            <a:pPr marL="0" indent="0">
              <a:lnSpc>
                <a:spcPct val="100000"/>
              </a:lnSpc>
              <a:spcAft>
                <a:spcPts val="1200"/>
              </a:spcAft>
              <a:buNone/>
            </a:pPr>
            <a:endParaRPr lang="en-US" sz="2000" dirty="0">
              <a:solidFill>
                <a:schemeClr val="tx1">
                  <a:lumMod val="95000"/>
                  <a:lumOff val="5000"/>
                </a:schemeClr>
              </a:solidFill>
            </a:endParaRPr>
          </a:p>
          <a:p>
            <a:endParaRPr lang="en-US" dirty="0"/>
          </a:p>
        </p:txBody>
      </p:sp>
    </p:spTree>
    <p:extLst>
      <p:ext uri="{BB962C8B-B14F-4D97-AF65-F5344CB8AC3E}">
        <p14:creationId xmlns:p14="http://schemas.microsoft.com/office/powerpoint/2010/main" val="3308178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87621-6CAB-434F-A2F0-4F154C37C218}"/>
              </a:ext>
            </a:extLst>
          </p:cNvPr>
          <p:cNvSpPr>
            <a:spLocks noGrp="1"/>
          </p:cNvSpPr>
          <p:nvPr>
            <p:ph type="title"/>
          </p:nvPr>
        </p:nvSpPr>
        <p:spPr/>
        <p:txBody>
          <a:bodyPr/>
          <a:lstStyle/>
          <a:p>
            <a:r>
              <a:rPr lang="en-US" dirty="0"/>
              <a:t>Introducing </a:t>
            </a:r>
            <a:r>
              <a:rPr lang="en-US" dirty="0" err="1"/>
              <a:t>ZeroV</a:t>
            </a:r>
            <a:endParaRPr lang="en-US" dirty="0"/>
          </a:p>
        </p:txBody>
      </p:sp>
      <p:sp>
        <p:nvSpPr>
          <p:cNvPr id="3" name="Content Placeholder 2">
            <a:extLst>
              <a:ext uri="{FF2B5EF4-FFF2-40B4-BE49-F238E27FC236}">
                <a16:creationId xmlns:a16="http://schemas.microsoft.com/office/drawing/2014/main" id="{8417B158-D667-5344-8178-6924AB4AB9A9}"/>
              </a:ext>
            </a:extLst>
          </p:cNvPr>
          <p:cNvSpPr>
            <a:spLocks noGrp="1"/>
          </p:cNvSpPr>
          <p:nvPr>
            <p:ph idx="1"/>
          </p:nvPr>
        </p:nvSpPr>
        <p:spPr/>
        <p:txBody>
          <a:bodyPr>
            <a:normAutofit/>
          </a:bodyPr>
          <a:lstStyle/>
          <a:p>
            <a:pPr marL="530352" lvl="1" indent="0">
              <a:buNone/>
            </a:pPr>
            <a:r>
              <a:rPr lang="en-US" dirty="0"/>
              <a:t>Mission</a:t>
            </a:r>
          </a:p>
          <a:p>
            <a:pPr lvl="2"/>
            <a:r>
              <a:rPr lang="en-US" dirty="0"/>
              <a:t>To abolish the social conditions and systems that spark, enable, and amplify Intimate Partner Violence, and to create communities where all Kentuckians can live and thrive in safety and peace.</a:t>
            </a:r>
          </a:p>
          <a:p>
            <a:pPr marL="530352" lvl="1" indent="0">
              <a:buNone/>
            </a:pPr>
            <a:r>
              <a:rPr lang="en-US" dirty="0"/>
              <a:t>Vision</a:t>
            </a:r>
          </a:p>
          <a:p>
            <a:pPr lvl="2"/>
            <a:r>
              <a:rPr lang="en-US" dirty="0"/>
              <a:t> All individuals, families, and communities have what they need to live in safety and thrive.</a:t>
            </a:r>
          </a:p>
          <a:p>
            <a:pPr lvl="2"/>
            <a:endParaRPr lang="en-US" dirty="0"/>
          </a:p>
          <a:p>
            <a:pPr marL="310896" lvl="2" indent="0">
              <a:buNone/>
            </a:pPr>
            <a:r>
              <a:rPr lang="en-US" sz="1800" dirty="0"/>
              <a:t>We are still the statewide coalition for our 15 designated member programs and fulfill the role of advocating at the state level for survivors and victims of intimate partner violence.</a:t>
            </a:r>
          </a:p>
          <a:p>
            <a:endParaRPr lang="en-US" dirty="0"/>
          </a:p>
        </p:txBody>
      </p:sp>
    </p:spTree>
    <p:extLst>
      <p:ext uri="{BB962C8B-B14F-4D97-AF65-F5344CB8AC3E}">
        <p14:creationId xmlns:p14="http://schemas.microsoft.com/office/powerpoint/2010/main" val="2493112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E3347-E5DC-5D49-B3C6-B17FB1FB3CE4}"/>
              </a:ext>
            </a:extLst>
          </p:cNvPr>
          <p:cNvSpPr>
            <a:spLocks noGrp="1"/>
          </p:cNvSpPr>
          <p:nvPr>
            <p:ph type="title"/>
          </p:nvPr>
        </p:nvSpPr>
        <p:spPr/>
        <p:txBody>
          <a:bodyPr/>
          <a:lstStyle/>
          <a:p>
            <a:r>
              <a:rPr lang="en-US" dirty="0"/>
              <a:t>Ethics for interpreters</a:t>
            </a:r>
          </a:p>
        </p:txBody>
      </p:sp>
      <p:sp>
        <p:nvSpPr>
          <p:cNvPr id="3" name="Content Placeholder 2">
            <a:extLst>
              <a:ext uri="{FF2B5EF4-FFF2-40B4-BE49-F238E27FC236}">
                <a16:creationId xmlns:a16="http://schemas.microsoft.com/office/drawing/2014/main" id="{E05DCBBB-0E66-9D45-BFAC-55F5D711DB94}"/>
              </a:ext>
            </a:extLst>
          </p:cNvPr>
          <p:cNvSpPr>
            <a:spLocks noGrp="1"/>
          </p:cNvSpPr>
          <p:nvPr>
            <p:ph idx="1"/>
          </p:nvPr>
        </p:nvSpPr>
        <p:spPr/>
        <p:txBody>
          <a:bodyPr>
            <a:normAutofit/>
          </a:bodyPr>
          <a:lstStyle/>
          <a:p>
            <a:r>
              <a:rPr lang="en-US" dirty="0">
                <a:effectLst/>
                <a:ea typeface="Calibri" panose="020F0502020204030204" pitchFamily="34" charset="0"/>
                <a:cs typeface="Times New Roman" panose="02020603050405020304" pitchFamily="18" charset="0"/>
              </a:rPr>
              <a:t>Maintain Confidentiality</a:t>
            </a:r>
          </a:p>
          <a:p>
            <a:r>
              <a:rPr lang="en-US" dirty="0">
                <a:effectLst/>
                <a:ea typeface="Calibri" panose="020F0502020204030204" pitchFamily="34" charset="0"/>
                <a:cs typeface="Times New Roman" panose="02020603050405020304" pitchFamily="18" charset="0"/>
              </a:rPr>
              <a:t>Never Give Medical or Legal Advice</a:t>
            </a:r>
          </a:p>
          <a:p>
            <a:r>
              <a:rPr lang="en-US" dirty="0">
                <a:effectLst/>
                <a:ea typeface="Calibri" panose="020F0502020204030204" pitchFamily="34" charset="0"/>
                <a:cs typeface="Times New Roman" panose="02020603050405020304" pitchFamily="18" charset="0"/>
              </a:rPr>
              <a:t>Remain Impartial</a:t>
            </a:r>
          </a:p>
          <a:p>
            <a:r>
              <a:rPr lang="en-US" dirty="0">
                <a:effectLst/>
                <a:ea typeface="Calibri" panose="020F0502020204030204" pitchFamily="34" charset="0"/>
                <a:cs typeface="Times New Roman" panose="02020603050405020304" pitchFamily="18" charset="0"/>
              </a:rPr>
              <a:t>Interpret faithfully and accurately to convey the content and spirit of what is being said; do not paraphrase; should interpret everything said</a:t>
            </a:r>
          </a:p>
          <a:p>
            <a:r>
              <a:rPr lang="en-US" dirty="0">
                <a:effectLst/>
                <a:ea typeface="Calibri" panose="020F0502020204030204" pitchFamily="34" charset="0"/>
                <a:cs typeface="Times New Roman" panose="02020603050405020304" pitchFamily="18" charset="0"/>
              </a:rPr>
              <a:t>If you make a mistake, acknowledge it and go back and fix it. If you do not know a word, inform the client</a:t>
            </a:r>
          </a:p>
          <a:p>
            <a:r>
              <a:rPr lang="en-US" dirty="0">
                <a:effectLst/>
                <a:ea typeface="Calibri" panose="020F0502020204030204" pitchFamily="34" charset="0"/>
                <a:cs typeface="Times New Roman" panose="02020603050405020304" pitchFamily="18" charset="0"/>
              </a:rPr>
              <a:t>May not accept tips or gratuity from clients</a:t>
            </a:r>
          </a:p>
          <a:p>
            <a:endParaRPr lang="en-US" dirty="0"/>
          </a:p>
        </p:txBody>
      </p:sp>
    </p:spTree>
    <p:extLst>
      <p:ext uri="{BB962C8B-B14F-4D97-AF65-F5344CB8AC3E}">
        <p14:creationId xmlns:p14="http://schemas.microsoft.com/office/powerpoint/2010/main" val="1925353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8FF28-BD5F-9343-95F8-F0E9AE6C2CCA}"/>
              </a:ext>
            </a:extLst>
          </p:cNvPr>
          <p:cNvSpPr>
            <a:spLocks noGrp="1"/>
          </p:cNvSpPr>
          <p:nvPr>
            <p:ph type="title"/>
          </p:nvPr>
        </p:nvSpPr>
        <p:spPr/>
        <p:txBody>
          <a:bodyPr/>
          <a:lstStyle/>
          <a:p>
            <a:r>
              <a:rPr lang="en-US" dirty="0"/>
              <a:t>Special populations</a:t>
            </a:r>
          </a:p>
        </p:txBody>
      </p:sp>
      <p:sp>
        <p:nvSpPr>
          <p:cNvPr id="3" name="Content Placeholder 2">
            <a:extLst>
              <a:ext uri="{FF2B5EF4-FFF2-40B4-BE49-F238E27FC236}">
                <a16:creationId xmlns:a16="http://schemas.microsoft.com/office/drawing/2014/main" id="{342D7BC5-A79D-0D40-899B-69A1469600E4}"/>
              </a:ext>
            </a:extLst>
          </p:cNvPr>
          <p:cNvSpPr>
            <a:spLocks noGrp="1"/>
          </p:cNvSpPr>
          <p:nvPr>
            <p:ph idx="1"/>
          </p:nvPr>
        </p:nvSpPr>
        <p:spPr/>
        <p:txBody>
          <a:bodyPr>
            <a:normAutofit fontScale="92500" lnSpcReduction="20000"/>
          </a:bodyPr>
          <a:lstStyle/>
          <a:p>
            <a:pPr marL="342900" indent="-342900">
              <a:lnSpc>
                <a:spcPct val="134000"/>
              </a:lnSpc>
              <a:spcAft>
                <a:spcPts val="1200"/>
              </a:spcAft>
              <a:buFont typeface="Arial" panose="020B0604020202020204" pitchFamily="34" charset="0"/>
              <a:buChar char="•"/>
            </a:pPr>
            <a:r>
              <a:rPr lang="en-US" sz="2400" dirty="0">
                <a:solidFill>
                  <a:schemeClr val="tx1">
                    <a:lumMod val="95000"/>
                    <a:lumOff val="5000"/>
                  </a:schemeClr>
                </a:solidFill>
                <a:latin typeface="Proxima Nova Light" panose="02000506030000020004" pitchFamily="2" charset="0"/>
              </a:rPr>
              <a:t>Deaf or Hard of Hearing</a:t>
            </a:r>
          </a:p>
          <a:p>
            <a:pPr marL="800100" lvl="1" indent="-342900">
              <a:lnSpc>
                <a:spcPct val="134000"/>
              </a:lnSpc>
              <a:spcAft>
                <a:spcPts val="1200"/>
              </a:spcAft>
              <a:buFont typeface="Arial" panose="020B0604020202020204" pitchFamily="34" charset="0"/>
              <a:buChar char="•"/>
            </a:pPr>
            <a:r>
              <a:rPr lang="en-US" sz="2400" i="0" dirty="0">
                <a:solidFill>
                  <a:schemeClr val="tx1">
                    <a:lumMod val="95000"/>
                    <a:lumOff val="5000"/>
                  </a:schemeClr>
                </a:solidFill>
                <a:latin typeface="Proxima Nova Light" panose="02000506030000020004" pitchFamily="2" charset="0"/>
              </a:rPr>
              <a:t>Access </a:t>
            </a:r>
            <a:r>
              <a:rPr lang="en-US" sz="2400" i="0" dirty="0">
                <a:solidFill>
                  <a:schemeClr val="tx1">
                    <a:lumMod val="95000"/>
                    <a:lumOff val="5000"/>
                  </a:schemeClr>
                </a:solidFill>
                <a:latin typeface="Proxima Nova Light" panose="02000506030000020004" pitchFamily="2" charset="0"/>
                <a:hlinkClick r:id="rId2"/>
              </a:rPr>
              <a:t>Kentucky Relay Service</a:t>
            </a:r>
            <a:r>
              <a:rPr lang="en-US" sz="2400" i="0" dirty="0">
                <a:solidFill>
                  <a:schemeClr val="tx1">
                    <a:lumMod val="95000"/>
                    <a:lumOff val="5000"/>
                  </a:schemeClr>
                </a:solidFill>
                <a:latin typeface="Proxima Nova Light" panose="02000506030000020004" pitchFamily="2" charset="0"/>
              </a:rPr>
              <a:t>, through Kentucky Commission on Deaf and Hard of Hearing</a:t>
            </a:r>
          </a:p>
          <a:p>
            <a:pPr marL="800100" lvl="1" indent="-342900">
              <a:lnSpc>
                <a:spcPct val="134000"/>
              </a:lnSpc>
              <a:spcAft>
                <a:spcPts val="1200"/>
              </a:spcAft>
              <a:buFont typeface="Arial" panose="020B0604020202020204" pitchFamily="34" charset="0"/>
              <a:buChar char="•"/>
            </a:pPr>
            <a:r>
              <a:rPr lang="en-US" sz="2400" i="0" dirty="0">
                <a:solidFill>
                  <a:schemeClr val="tx1">
                    <a:lumMod val="95000"/>
                    <a:lumOff val="5000"/>
                  </a:schemeClr>
                </a:solidFill>
                <a:latin typeface="Proxima Nova Light" panose="02000506030000020004" pitchFamily="2" charset="0"/>
              </a:rPr>
              <a:t>TTY machines</a:t>
            </a:r>
          </a:p>
          <a:p>
            <a:pPr marL="800100" lvl="1" indent="-342900">
              <a:lnSpc>
                <a:spcPct val="134000"/>
              </a:lnSpc>
              <a:spcAft>
                <a:spcPts val="1200"/>
              </a:spcAft>
              <a:buFont typeface="Arial" panose="020B0604020202020204" pitchFamily="34" charset="0"/>
              <a:buChar char="•"/>
            </a:pPr>
            <a:r>
              <a:rPr lang="en-US" sz="2400" i="0" dirty="0">
                <a:solidFill>
                  <a:schemeClr val="tx1">
                    <a:lumMod val="95000"/>
                    <a:lumOff val="5000"/>
                  </a:schemeClr>
                </a:solidFill>
                <a:latin typeface="Proxima Nova Light" panose="02000506030000020004" pitchFamily="2" charset="0"/>
              </a:rPr>
              <a:t>Video Remote Interpreting for ASL</a:t>
            </a:r>
          </a:p>
          <a:p>
            <a:pPr marL="800100" lvl="1" indent="-342900">
              <a:lnSpc>
                <a:spcPct val="134000"/>
              </a:lnSpc>
              <a:spcAft>
                <a:spcPts val="1200"/>
              </a:spcAft>
              <a:buFont typeface="Arial" panose="020B0604020202020204" pitchFamily="34" charset="0"/>
              <a:buChar char="•"/>
            </a:pPr>
            <a:r>
              <a:rPr lang="en-US" sz="2400" i="0" dirty="0">
                <a:solidFill>
                  <a:schemeClr val="tx1">
                    <a:lumMod val="95000"/>
                    <a:lumOff val="5000"/>
                  </a:schemeClr>
                </a:solidFill>
                <a:latin typeface="Proxima Nova Light" panose="02000506030000020004" pitchFamily="2" charset="0"/>
              </a:rPr>
              <a:t>School for The Deaf in Danville, Kentucky</a:t>
            </a:r>
          </a:p>
          <a:p>
            <a:endParaRPr lang="en-US" dirty="0"/>
          </a:p>
        </p:txBody>
      </p:sp>
    </p:spTree>
    <p:extLst>
      <p:ext uri="{BB962C8B-B14F-4D97-AF65-F5344CB8AC3E}">
        <p14:creationId xmlns:p14="http://schemas.microsoft.com/office/powerpoint/2010/main" val="3172485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91A38-8FE7-7242-ABDC-F01C6E1BEA1C}"/>
              </a:ext>
            </a:extLst>
          </p:cNvPr>
          <p:cNvSpPr>
            <a:spLocks noGrp="1"/>
          </p:cNvSpPr>
          <p:nvPr>
            <p:ph type="title"/>
          </p:nvPr>
        </p:nvSpPr>
        <p:spPr/>
        <p:txBody>
          <a:bodyPr/>
          <a:lstStyle/>
          <a:p>
            <a:r>
              <a:rPr lang="en-US" dirty="0"/>
              <a:t>Special populations</a:t>
            </a:r>
          </a:p>
        </p:txBody>
      </p:sp>
      <p:sp>
        <p:nvSpPr>
          <p:cNvPr id="3" name="Content Placeholder 2">
            <a:extLst>
              <a:ext uri="{FF2B5EF4-FFF2-40B4-BE49-F238E27FC236}">
                <a16:creationId xmlns:a16="http://schemas.microsoft.com/office/drawing/2014/main" id="{B03DF50F-F134-DC45-A209-811758C55F5D}"/>
              </a:ext>
            </a:extLst>
          </p:cNvPr>
          <p:cNvSpPr>
            <a:spLocks noGrp="1"/>
          </p:cNvSpPr>
          <p:nvPr>
            <p:ph idx="1"/>
          </p:nvPr>
        </p:nvSpPr>
        <p:spPr>
          <a:xfrm>
            <a:off x="1371600" y="1584960"/>
            <a:ext cx="9601200" cy="4587240"/>
          </a:xfrm>
        </p:spPr>
        <p:txBody>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Complex communications needs – CCN</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Limited use and/or understanding of speech</a:t>
            </a:r>
          </a:p>
          <a:p>
            <a:pPr marL="530352" lvl="1">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Developmental disability</a:t>
            </a:r>
          </a:p>
          <a:p>
            <a:pPr marL="530352" lvl="1">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Genetic condition</a:t>
            </a:r>
          </a:p>
          <a:p>
            <a:pPr marL="530352" lvl="1">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Acquired conditions such as dysarthria, stroke, acquired brain injury</a:t>
            </a:r>
          </a:p>
          <a:p>
            <a:pPr marL="530352" lvl="1">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Progressive disorders like motor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neurone</a:t>
            </a:r>
            <a:r>
              <a:rPr lang="en-US" sz="2400" dirty="0">
                <a:effectLst/>
                <a:latin typeface="Calibri" panose="020F0502020204030204" pitchFamily="34" charset="0"/>
                <a:ea typeface="Calibri" panose="020F0502020204030204" pitchFamily="34" charset="0"/>
                <a:cs typeface="Times New Roman" panose="02020603050405020304" pitchFamily="18" charset="0"/>
              </a:rPr>
              <a:t> disease</a:t>
            </a:r>
          </a:p>
          <a:p>
            <a:pPr marL="530352" lvl="1">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Cognitive communication disorders like aphasia</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AAC – Augmentative and alternative communication - Provides language input and output</a:t>
            </a:r>
          </a:p>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Includes all the ways someone can communicate without using spoken language – gestures, facial expressions, limited speech, sign language, pictures, high or low technology, or a combination</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2201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4E8FD-5AFE-964C-848B-960008C32E2F}"/>
              </a:ext>
            </a:extLst>
          </p:cNvPr>
          <p:cNvSpPr>
            <a:spLocks noGrp="1"/>
          </p:cNvSpPr>
          <p:nvPr>
            <p:ph type="title"/>
          </p:nvPr>
        </p:nvSpPr>
        <p:spPr/>
        <p:txBody>
          <a:bodyPr/>
          <a:lstStyle/>
          <a:p>
            <a:r>
              <a:rPr lang="en-US"/>
              <a:t>Complex Communication Needs</a:t>
            </a:r>
            <a:endParaRPr lang="en-US" dirty="0"/>
          </a:p>
        </p:txBody>
      </p:sp>
      <p:sp>
        <p:nvSpPr>
          <p:cNvPr id="3" name="Content Placeholder 2">
            <a:extLst>
              <a:ext uri="{FF2B5EF4-FFF2-40B4-BE49-F238E27FC236}">
                <a16:creationId xmlns:a16="http://schemas.microsoft.com/office/drawing/2014/main" id="{86969329-4EF1-D144-ADE0-6D6B5A40BE21}"/>
              </a:ext>
            </a:extLst>
          </p:cNvPr>
          <p:cNvSpPr>
            <a:spLocks noGrp="1"/>
          </p:cNvSpPr>
          <p:nvPr>
            <p:ph idx="1"/>
          </p:nvPr>
        </p:nvSpPr>
        <p:spPr>
          <a:xfrm>
            <a:off x="1371600" y="1631092"/>
            <a:ext cx="10317892" cy="4744994"/>
          </a:xfrm>
        </p:spPr>
        <p:txBody>
          <a:bodyPr>
            <a:normAutofit/>
          </a:bodyPr>
          <a:lstStyle/>
          <a:p>
            <a:pPr marL="0" marR="0">
              <a:spcBef>
                <a:spcPts val="0"/>
              </a:spcBef>
              <a:spcAft>
                <a:spcPts val="0"/>
              </a:spcAft>
            </a:pPr>
            <a:r>
              <a:rPr lang="en-US" dirty="0">
                <a:effectLst/>
                <a:ea typeface="Calibri" panose="020F0502020204030204" pitchFamily="34" charset="0"/>
                <a:cs typeface="Times New Roman" panose="02020603050405020304" pitchFamily="18" charset="0"/>
              </a:rPr>
              <a:t>Use their systems and strategies, provide ample time for communication – ask “What is the best way to communicate with you?”</a:t>
            </a:r>
          </a:p>
          <a:p>
            <a:pPr marL="0" marR="0">
              <a:spcBef>
                <a:spcPts val="0"/>
              </a:spcBef>
              <a:spcAft>
                <a:spcPts val="0"/>
              </a:spcAft>
            </a:pPr>
            <a:r>
              <a:rPr lang="en-US" dirty="0">
                <a:effectLst/>
                <a:ea typeface="Calibri" panose="020F0502020204030204" pitchFamily="34" charset="0"/>
                <a:cs typeface="Times New Roman" panose="02020603050405020304" pitchFamily="18" charset="0"/>
              </a:rPr>
              <a:t>Just as with other types of interpreters, communicate with the person, not the interpreter (if there is one)</a:t>
            </a:r>
          </a:p>
          <a:p>
            <a:pPr marL="0" marR="0">
              <a:spcBef>
                <a:spcPts val="0"/>
              </a:spcBef>
              <a:spcAft>
                <a:spcPts val="0"/>
              </a:spcAft>
            </a:pPr>
            <a:r>
              <a:rPr lang="en-US" dirty="0">
                <a:effectLst/>
                <a:ea typeface="Calibri" panose="020F0502020204030204" pitchFamily="34" charset="0"/>
                <a:cs typeface="Times New Roman" panose="02020603050405020304" pitchFamily="18" charset="0"/>
              </a:rPr>
              <a:t>Remember CCN does not equate to an intellectual disability; receptive language may be greater than expressive language</a:t>
            </a:r>
          </a:p>
          <a:p>
            <a:pPr marL="0" marR="0">
              <a:spcBef>
                <a:spcPts val="0"/>
              </a:spcBef>
              <a:spcAft>
                <a:spcPts val="0"/>
              </a:spcAft>
            </a:pPr>
            <a:r>
              <a:rPr lang="en-US" dirty="0">
                <a:effectLst/>
                <a:ea typeface="Calibri" panose="020F0502020204030204" pitchFamily="34" charset="0"/>
                <a:cs typeface="Times New Roman" panose="02020603050405020304" pitchFamily="18" charset="0"/>
              </a:rPr>
              <a:t>Speak in a normal tone and at a normal pace using short sentences. Communicate one idea at a time.</a:t>
            </a:r>
          </a:p>
          <a:p>
            <a:pPr marL="0" marR="0">
              <a:spcBef>
                <a:spcPts val="0"/>
              </a:spcBef>
              <a:spcAft>
                <a:spcPts val="0"/>
              </a:spcAft>
            </a:pPr>
            <a:r>
              <a:rPr lang="en-US" dirty="0">
                <a:effectLst/>
                <a:ea typeface="Calibri" panose="020F0502020204030204" pitchFamily="34" charset="0"/>
                <a:cs typeface="Times New Roman" panose="02020603050405020304" pitchFamily="18" charset="0"/>
              </a:rPr>
              <a:t>Give specific choices rather than open-ended questions.</a:t>
            </a:r>
          </a:p>
          <a:p>
            <a:pPr marL="0" marR="0">
              <a:spcBef>
                <a:spcPts val="0"/>
              </a:spcBef>
              <a:spcAft>
                <a:spcPts val="0"/>
              </a:spcAft>
            </a:pPr>
            <a:r>
              <a:rPr lang="en-US" dirty="0">
                <a:effectLst/>
                <a:ea typeface="Calibri" panose="020F0502020204030204" pitchFamily="34" charset="0"/>
                <a:cs typeface="Times New Roman" panose="02020603050405020304" pitchFamily="18" charset="0"/>
              </a:rPr>
              <a:t>Do not pretend to understand when you don’t. If you don’t understand, let the person know and ask them to repeat or say it differently </a:t>
            </a:r>
          </a:p>
          <a:p>
            <a:pPr marL="0" marR="0">
              <a:spcBef>
                <a:spcPts val="0"/>
              </a:spcBef>
              <a:spcAft>
                <a:spcPts val="0"/>
              </a:spcAft>
            </a:pPr>
            <a:r>
              <a:rPr lang="en-US" dirty="0">
                <a:effectLst/>
                <a:ea typeface="Calibri" panose="020F0502020204030204" pitchFamily="34" charset="0"/>
                <a:cs typeface="Times New Roman" panose="02020603050405020304" pitchFamily="18" charset="0"/>
              </a:rPr>
              <a:t>Communication partner – someone familiar with the person and how they communicate</a:t>
            </a:r>
          </a:p>
          <a:p>
            <a:pPr marL="0" marR="0">
              <a:spcBef>
                <a:spcPts val="0"/>
              </a:spcBef>
              <a:spcAft>
                <a:spcPts val="0"/>
              </a:spcAft>
            </a:pPr>
            <a:r>
              <a:rPr lang="en-US" dirty="0">
                <a:effectLst/>
                <a:ea typeface="Calibri" panose="020F0502020204030204" pitchFamily="34" charset="0"/>
                <a:cs typeface="Times New Roman" panose="02020603050405020304" pitchFamily="18" charset="0"/>
              </a:rPr>
              <a:t> Caution – that person may be the person doing harm!</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93648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379B1-0325-D34F-9393-3C640A8B6C1A}"/>
              </a:ext>
            </a:extLst>
          </p:cNvPr>
          <p:cNvSpPr>
            <a:spLocks noGrp="1"/>
          </p:cNvSpPr>
          <p:nvPr>
            <p:ph type="title"/>
          </p:nvPr>
        </p:nvSpPr>
        <p:spPr/>
        <p:txBody>
          <a:bodyPr/>
          <a:lstStyle/>
          <a:p>
            <a:r>
              <a:rPr lang="en-US" dirty="0"/>
              <a:t>Language accessibility and the courts</a:t>
            </a:r>
          </a:p>
        </p:txBody>
      </p:sp>
      <p:sp>
        <p:nvSpPr>
          <p:cNvPr id="3" name="Content Placeholder 2">
            <a:extLst>
              <a:ext uri="{FF2B5EF4-FFF2-40B4-BE49-F238E27FC236}">
                <a16:creationId xmlns:a16="http://schemas.microsoft.com/office/drawing/2014/main" id="{1A7001AB-5105-DA40-BA79-F5026199E1AF}"/>
              </a:ext>
            </a:extLst>
          </p:cNvPr>
          <p:cNvSpPr>
            <a:spLocks noGrp="1"/>
          </p:cNvSpPr>
          <p:nvPr>
            <p:ph idx="1"/>
          </p:nvPr>
        </p:nvSpPr>
        <p:spPr>
          <a:xfrm>
            <a:off x="1371600" y="2286000"/>
            <a:ext cx="9601200" cy="3886200"/>
          </a:xfrm>
        </p:spPr>
        <p:txBody>
          <a:bodyPr/>
          <a:lstStyle/>
          <a:p>
            <a:r>
              <a:rPr lang="en-US" sz="2100" dirty="0"/>
              <a:t>KRS 30A.410 – when an interpreter shall be provided</a:t>
            </a:r>
          </a:p>
          <a:p>
            <a:r>
              <a:rPr lang="en-US" sz="2100" dirty="0"/>
              <a:t>In any matter, criminal or civil, the court shall appoint a qualified interpreter, paid by the state, for a party, juror, or witness who is</a:t>
            </a:r>
          </a:p>
          <a:p>
            <a:pPr lvl="1"/>
            <a:r>
              <a:rPr lang="en-US" sz="2100" dirty="0"/>
              <a:t>Deaf or Hard of Hearing;</a:t>
            </a:r>
          </a:p>
          <a:p>
            <a:pPr lvl="1"/>
            <a:r>
              <a:rPr lang="en-US" sz="2100" dirty="0"/>
              <a:t>Cannot communicate in English; or</a:t>
            </a:r>
          </a:p>
          <a:p>
            <a:pPr lvl="1"/>
            <a:r>
              <a:rPr lang="en-US" sz="2100" dirty="0"/>
              <a:t>Has a disability which prevents them from understanding the proceeding and substantially prejudices their rights</a:t>
            </a:r>
          </a:p>
          <a:p>
            <a:endParaRPr lang="en-US" dirty="0"/>
          </a:p>
        </p:txBody>
      </p:sp>
    </p:spTree>
    <p:extLst>
      <p:ext uri="{BB962C8B-B14F-4D97-AF65-F5344CB8AC3E}">
        <p14:creationId xmlns:p14="http://schemas.microsoft.com/office/powerpoint/2010/main" val="3929609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FCC9E-F1A4-FA4C-982D-5FB224248713}"/>
              </a:ext>
            </a:extLst>
          </p:cNvPr>
          <p:cNvSpPr>
            <a:spLocks noGrp="1"/>
          </p:cNvSpPr>
          <p:nvPr>
            <p:ph type="title"/>
          </p:nvPr>
        </p:nvSpPr>
        <p:spPr/>
        <p:txBody>
          <a:bodyPr/>
          <a:lstStyle/>
          <a:p>
            <a:r>
              <a:rPr lang="en-US" dirty="0"/>
              <a:t>Supreme Court of KY, Rules of </a:t>
            </a:r>
            <a:br>
              <a:rPr lang="en-US" dirty="0"/>
            </a:br>
            <a:r>
              <a:rPr lang="en-US" dirty="0"/>
              <a:t>Administrative Procedure, Part IX</a:t>
            </a:r>
          </a:p>
        </p:txBody>
      </p:sp>
      <p:sp>
        <p:nvSpPr>
          <p:cNvPr id="3" name="Content Placeholder 2">
            <a:extLst>
              <a:ext uri="{FF2B5EF4-FFF2-40B4-BE49-F238E27FC236}">
                <a16:creationId xmlns:a16="http://schemas.microsoft.com/office/drawing/2014/main" id="{2971231D-F399-1E4E-A34D-1ACB1869A3E3}"/>
              </a:ext>
            </a:extLst>
          </p:cNvPr>
          <p:cNvSpPr>
            <a:spLocks noGrp="1"/>
          </p:cNvSpPr>
          <p:nvPr>
            <p:ph idx="1"/>
          </p:nvPr>
        </p:nvSpPr>
        <p:spPr/>
        <p:txBody>
          <a:bodyPr>
            <a:normAutofit fontScale="85000" lnSpcReduction="10000"/>
          </a:bodyPr>
          <a:lstStyle/>
          <a:p>
            <a:r>
              <a:rPr lang="en-US" dirty="0"/>
              <a:t>Court proceeding – in court-proceeding or a court-ordered proceeding in which court officials or Court of Justice personnel are directly involved</a:t>
            </a:r>
          </a:p>
          <a:p>
            <a:r>
              <a:rPr lang="en-US" dirty="0"/>
              <a:t>Direct service – out of court services provided by Court of Justice entity which enables it to carry out its duties and responsibilities</a:t>
            </a:r>
          </a:p>
          <a:p>
            <a:r>
              <a:rPr lang="en-US" dirty="0"/>
              <a:t>The Court will appoint a qualified interpreter for “non-parties” as well as parties, jurors, witnesses, and Deaf or Hard of Hearing attorneys during court proceedings or for direct services</a:t>
            </a:r>
          </a:p>
          <a:p>
            <a:r>
              <a:rPr lang="en-US" dirty="0"/>
              <a:t>A non-party is a person whose presence and participation are necessary and appropriate, such as a parent, guardian, or family member of a juvenile, or a family member, friend, or associate of the party who is an appropriate individual with whom the Court should communicate</a:t>
            </a:r>
          </a:p>
          <a:p>
            <a:r>
              <a:rPr lang="en-US" dirty="0"/>
              <a:t>The person needing an interpreter, or their advocate or attorney, should make the request for an interpreter in writing to the clerk as far in advance of the hearing as possible</a:t>
            </a:r>
          </a:p>
        </p:txBody>
      </p:sp>
    </p:spTree>
    <p:extLst>
      <p:ext uri="{BB962C8B-B14F-4D97-AF65-F5344CB8AC3E}">
        <p14:creationId xmlns:p14="http://schemas.microsoft.com/office/powerpoint/2010/main" val="1915350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7D463-3BE9-164D-A948-747B2E2A11F4}"/>
              </a:ext>
            </a:extLst>
          </p:cNvPr>
          <p:cNvSpPr>
            <a:spLocks noGrp="1"/>
          </p:cNvSpPr>
          <p:nvPr>
            <p:ph type="title"/>
          </p:nvPr>
        </p:nvSpPr>
        <p:spPr/>
        <p:txBody>
          <a:bodyPr/>
          <a:lstStyle/>
          <a:p>
            <a:r>
              <a:rPr lang="en-US" dirty="0"/>
              <a:t>Auxiliary aids and services</a:t>
            </a:r>
          </a:p>
        </p:txBody>
      </p:sp>
      <p:sp>
        <p:nvSpPr>
          <p:cNvPr id="3" name="Content Placeholder 2">
            <a:extLst>
              <a:ext uri="{FF2B5EF4-FFF2-40B4-BE49-F238E27FC236}">
                <a16:creationId xmlns:a16="http://schemas.microsoft.com/office/drawing/2014/main" id="{B6C33EBB-5DBE-5B4B-8FF0-5853B65A2D4D}"/>
              </a:ext>
            </a:extLst>
          </p:cNvPr>
          <p:cNvSpPr>
            <a:spLocks noGrp="1"/>
          </p:cNvSpPr>
          <p:nvPr>
            <p:ph idx="1"/>
          </p:nvPr>
        </p:nvSpPr>
        <p:spPr/>
        <p:txBody>
          <a:bodyPr>
            <a:normAutofit fontScale="92500" lnSpcReduction="20000"/>
          </a:bodyPr>
          <a:lstStyle/>
          <a:p>
            <a:r>
              <a:rPr lang="en-US" dirty="0"/>
              <a:t>The Court should assess each situation on an individualized, case-by-case basis to determine if the court needs to provide auxiliary aids and services to ensure effective communication with people who are Deaf/Hard of Hearing or have a disability</a:t>
            </a:r>
          </a:p>
          <a:p>
            <a:r>
              <a:rPr lang="en-US" dirty="0"/>
              <a:t>Assistive Listening Devices – a mic, transmission system, and receptive device</a:t>
            </a:r>
          </a:p>
          <a:p>
            <a:r>
              <a:rPr lang="en-US" dirty="0"/>
              <a:t>CART – Communication Access Realtime Translation – word for word realtime speech to text display</a:t>
            </a:r>
          </a:p>
          <a:p>
            <a:r>
              <a:rPr lang="en-US" dirty="0"/>
              <a:t>Qualified sign language interpreters – using the same sign system as the individual who is deaf</a:t>
            </a:r>
          </a:p>
          <a:p>
            <a:r>
              <a:rPr lang="en-US" dirty="0"/>
              <a:t>The Court should give primary consideration to the aid or service preferred by the person who needs it because they are best able to identify the communication barriers that hamper participation</a:t>
            </a:r>
          </a:p>
        </p:txBody>
      </p:sp>
    </p:spTree>
    <p:extLst>
      <p:ext uri="{BB962C8B-B14F-4D97-AF65-F5344CB8AC3E}">
        <p14:creationId xmlns:p14="http://schemas.microsoft.com/office/powerpoint/2010/main" val="553480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D0A02-C6D5-4E49-88DB-864AD5D4942F}"/>
              </a:ext>
            </a:extLst>
          </p:cNvPr>
          <p:cNvSpPr>
            <a:spLocks noGrp="1"/>
          </p:cNvSpPr>
          <p:nvPr>
            <p:ph type="title"/>
          </p:nvPr>
        </p:nvSpPr>
        <p:spPr/>
        <p:txBody>
          <a:bodyPr/>
          <a:lstStyle/>
          <a:p>
            <a:r>
              <a:rPr lang="en-US" dirty="0"/>
              <a:t>When does the Court not have to provide/pay for an interpreter?</a:t>
            </a:r>
          </a:p>
        </p:txBody>
      </p:sp>
      <p:sp>
        <p:nvSpPr>
          <p:cNvPr id="3" name="Content Placeholder 2">
            <a:extLst>
              <a:ext uri="{FF2B5EF4-FFF2-40B4-BE49-F238E27FC236}">
                <a16:creationId xmlns:a16="http://schemas.microsoft.com/office/drawing/2014/main" id="{34EC9EF9-C94B-3242-B02E-8BF5A0D9B763}"/>
              </a:ext>
            </a:extLst>
          </p:cNvPr>
          <p:cNvSpPr>
            <a:spLocks noGrp="1"/>
          </p:cNvSpPr>
          <p:nvPr>
            <p:ph idx="1"/>
          </p:nvPr>
        </p:nvSpPr>
        <p:spPr/>
        <p:txBody>
          <a:bodyPr>
            <a:normAutofit lnSpcReduction="10000"/>
          </a:bodyPr>
          <a:lstStyle/>
          <a:p>
            <a:r>
              <a:rPr lang="en-US" sz="2000" dirty="0"/>
              <a:t>KJOC does not have to pay for or provide interpretation services for non-Court proceedings or direct services, even if the individual is court ordered to obtain services from a non-Court of Justice entity (for example, parenting classes or substance abuse counseling or batterers’ intervention classes)</a:t>
            </a:r>
          </a:p>
          <a:p>
            <a:r>
              <a:rPr lang="en-US" dirty="0"/>
              <a:t>BUT any entity that receives any federal funding must provide ADA accessible AND nondiscriminatory services, which includes language access for people who are non-English speaking or have Limited English Proficiency, people who are Deaf or Hard of Hearing or people who have Complex Communication Needs</a:t>
            </a:r>
          </a:p>
          <a:p>
            <a:r>
              <a:rPr lang="en-US" dirty="0"/>
              <a:t>If you are a private or nonprofit business that provides services to the public, the ADA applies to you, and you must be accessible to people who are Deaf or Hard of Hearing</a:t>
            </a:r>
          </a:p>
        </p:txBody>
      </p:sp>
    </p:spTree>
    <p:extLst>
      <p:ext uri="{BB962C8B-B14F-4D97-AF65-F5344CB8AC3E}">
        <p14:creationId xmlns:p14="http://schemas.microsoft.com/office/powerpoint/2010/main" val="3373466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39F51-ADC6-0648-9FFA-54154A763FB1}"/>
              </a:ext>
            </a:extLst>
          </p:cNvPr>
          <p:cNvSpPr>
            <a:spLocks noGrp="1"/>
          </p:cNvSpPr>
          <p:nvPr>
            <p:ph type="title"/>
          </p:nvPr>
        </p:nvSpPr>
        <p:spPr/>
        <p:txBody>
          <a:bodyPr/>
          <a:lstStyle/>
          <a:p>
            <a:r>
              <a:rPr lang="en-US" dirty="0"/>
              <a:t>Resources </a:t>
            </a:r>
          </a:p>
        </p:txBody>
      </p:sp>
      <p:sp>
        <p:nvSpPr>
          <p:cNvPr id="3" name="Content Placeholder 2">
            <a:extLst>
              <a:ext uri="{FF2B5EF4-FFF2-40B4-BE49-F238E27FC236}">
                <a16:creationId xmlns:a16="http://schemas.microsoft.com/office/drawing/2014/main" id="{DEB7E5AB-8912-3D48-B453-5AE84478EF92}"/>
              </a:ext>
            </a:extLst>
          </p:cNvPr>
          <p:cNvSpPr>
            <a:spLocks noGrp="1"/>
          </p:cNvSpPr>
          <p:nvPr>
            <p:ph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Complex Communications Needs:</a:t>
            </a:r>
          </a:p>
          <a:p>
            <a:pPr lvl="1"/>
            <a:r>
              <a:rPr lang="en-US" sz="1800" dirty="0">
                <a:effectLst/>
                <a:latin typeface="Calibri" panose="020F0502020204030204" pitchFamily="34" charset="0"/>
                <a:ea typeface="Calibri" panose="020F0502020204030204" pitchFamily="34" charset="0"/>
                <a:cs typeface="Times New Roman" panose="02020603050405020304" pitchFamily="18" charset="0"/>
              </a:rPr>
              <a:t>Statewide Independent Living Council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https://silc.ky.gov/Pages/cil.aspx</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lvl="2"/>
            <a:r>
              <a:rPr lang="en-US" sz="1600" dirty="0">
                <a:effectLst/>
                <a:latin typeface="Calibri" panose="020F0502020204030204" pitchFamily="34" charset="0"/>
                <a:ea typeface="Calibri" panose="020F0502020204030204" pitchFamily="34" charset="0"/>
                <a:cs typeface="Times New Roman" panose="02020603050405020304" pitchFamily="18" charset="0"/>
              </a:rPr>
              <a:t>centers in Hazard, Murray, Bowling Green, Louisville, Lexington</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Disability Rights Advocacy:</a:t>
            </a:r>
          </a:p>
          <a:p>
            <a:pPr lvl="1"/>
            <a:r>
              <a:rPr lang="en-US" sz="1800" dirty="0">
                <a:effectLst/>
                <a:latin typeface="Calibri" panose="020F0502020204030204" pitchFamily="34" charset="0"/>
                <a:ea typeface="Calibri" panose="020F0502020204030204" pitchFamily="34" charset="0"/>
                <a:cs typeface="Times New Roman" panose="02020603050405020304" pitchFamily="18" charset="0"/>
              </a:rPr>
              <a:t>KY Protection &amp; Advocacy (502) 564-2967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http://www.kypa.net/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984232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98B07-F08D-A349-9F5C-89B74CADA5DF}"/>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2FA1C89E-52BC-6340-8750-ACC66BB3AA6F}"/>
              </a:ext>
            </a:extLst>
          </p:cNvPr>
          <p:cNvSpPr>
            <a:spLocks noGrp="1"/>
          </p:cNvSpPr>
          <p:nvPr>
            <p:ph idx="1"/>
          </p:nvPr>
        </p:nvSpPr>
        <p:spPr/>
        <p:txBody>
          <a:bodyPr/>
          <a:lstStyle/>
          <a:p>
            <a:r>
              <a:rPr lang="en-US" dirty="0"/>
              <a:t>Olivia Spradlin </a:t>
            </a:r>
            <a:r>
              <a:rPr lang="en-US" dirty="0">
                <a:hlinkClick r:id="rId2"/>
              </a:rPr>
              <a:t>ospradlin@zerov.org</a:t>
            </a:r>
            <a:r>
              <a:rPr lang="en-US" dirty="0"/>
              <a:t> </a:t>
            </a:r>
          </a:p>
          <a:p>
            <a:r>
              <a:rPr lang="en-US" dirty="0"/>
              <a:t>Meg Savage </a:t>
            </a:r>
            <a:r>
              <a:rPr lang="en-US" dirty="0">
                <a:hlinkClick r:id="rId3"/>
              </a:rPr>
              <a:t>msavage@zerov.org</a:t>
            </a:r>
            <a:r>
              <a:rPr lang="en-US" dirty="0"/>
              <a:t> </a:t>
            </a:r>
          </a:p>
        </p:txBody>
      </p:sp>
    </p:spTree>
    <p:extLst>
      <p:ext uri="{BB962C8B-B14F-4D97-AF65-F5344CB8AC3E}">
        <p14:creationId xmlns:p14="http://schemas.microsoft.com/office/powerpoint/2010/main" val="3464857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947A5-C38C-5F43-A404-5CEDB1CA4ABD}"/>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D1A186EA-2B81-F640-8EAF-C800C282ED22}"/>
              </a:ext>
            </a:extLst>
          </p:cNvPr>
          <p:cNvSpPr>
            <a:spLocks noGrp="1"/>
          </p:cNvSpPr>
          <p:nvPr>
            <p:ph idx="1"/>
          </p:nvPr>
        </p:nvSpPr>
        <p:spPr/>
        <p:txBody>
          <a:bodyPr/>
          <a:lstStyle/>
          <a:p>
            <a:pPr marL="342900" indent="-342900">
              <a:lnSpc>
                <a:spcPct val="134000"/>
              </a:lnSpc>
              <a:spcAft>
                <a:spcPts val="1200"/>
              </a:spcAft>
              <a:buFont typeface="Arial" panose="020B0604020202020204" pitchFamily="34" charset="0"/>
              <a:buChar char="•"/>
            </a:pPr>
            <a:r>
              <a:rPr lang="en-US" sz="2000" dirty="0">
                <a:solidFill>
                  <a:schemeClr val="tx1">
                    <a:lumMod val="95000"/>
                    <a:lumOff val="5000"/>
                  </a:schemeClr>
                </a:solidFill>
                <a:latin typeface="Proxima Nova Light" panose="02000506030000020004" pitchFamily="2" charset="0"/>
              </a:rPr>
              <a:t>Attendees will understand the importance of language access.</a:t>
            </a:r>
          </a:p>
          <a:p>
            <a:pPr marL="342900" indent="-342900">
              <a:lnSpc>
                <a:spcPct val="134000"/>
              </a:lnSpc>
              <a:spcAft>
                <a:spcPts val="1200"/>
              </a:spcAft>
              <a:buFont typeface="Arial" panose="020B0604020202020204" pitchFamily="34" charset="0"/>
              <a:buChar char="•"/>
            </a:pPr>
            <a:r>
              <a:rPr lang="en-US" sz="2000" dirty="0">
                <a:solidFill>
                  <a:schemeClr val="tx1">
                    <a:lumMod val="95000"/>
                    <a:lumOff val="5000"/>
                  </a:schemeClr>
                </a:solidFill>
                <a:latin typeface="Proxima Nova Light" panose="02000506030000020004" pitchFamily="2" charset="0"/>
              </a:rPr>
              <a:t>Attendees will learn best practices for providing advocacy by utilizing interpretation and/or translation services.</a:t>
            </a:r>
          </a:p>
          <a:p>
            <a:pPr marL="342900" indent="-342900">
              <a:lnSpc>
                <a:spcPct val="134000"/>
              </a:lnSpc>
              <a:spcAft>
                <a:spcPts val="1200"/>
              </a:spcAft>
              <a:buFont typeface="Arial" panose="020B0604020202020204" pitchFamily="34" charset="0"/>
              <a:buChar char="•"/>
            </a:pPr>
            <a:r>
              <a:rPr lang="en-US" sz="2000" dirty="0">
                <a:solidFill>
                  <a:schemeClr val="tx1">
                    <a:lumMod val="95000"/>
                    <a:lumOff val="5000"/>
                  </a:schemeClr>
                </a:solidFill>
                <a:latin typeface="Proxima Nova Light" panose="02000506030000020004" pitchFamily="2" charset="0"/>
              </a:rPr>
              <a:t>Attendees will become familiar with resources and tools to assist in providing advocacy with people needing language services.   </a:t>
            </a:r>
          </a:p>
          <a:p>
            <a:endParaRPr lang="en-US" dirty="0"/>
          </a:p>
        </p:txBody>
      </p:sp>
    </p:spTree>
    <p:extLst>
      <p:ext uri="{BB962C8B-B14F-4D97-AF65-F5344CB8AC3E}">
        <p14:creationId xmlns:p14="http://schemas.microsoft.com/office/powerpoint/2010/main" val="4110847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51D38-3447-444A-BD0E-19C92AD4B2D4}"/>
              </a:ext>
            </a:extLst>
          </p:cNvPr>
          <p:cNvSpPr>
            <a:spLocks noGrp="1"/>
          </p:cNvSpPr>
          <p:nvPr>
            <p:ph type="title"/>
          </p:nvPr>
        </p:nvSpPr>
        <p:spPr/>
        <p:txBody>
          <a:bodyPr/>
          <a:lstStyle/>
          <a:p>
            <a:r>
              <a:rPr lang="en-US" dirty="0"/>
              <a:t>Grant acknowledgement</a:t>
            </a:r>
          </a:p>
        </p:txBody>
      </p:sp>
      <p:sp>
        <p:nvSpPr>
          <p:cNvPr id="3" name="Content Placeholder 2">
            <a:extLst>
              <a:ext uri="{FF2B5EF4-FFF2-40B4-BE49-F238E27FC236}">
                <a16:creationId xmlns:a16="http://schemas.microsoft.com/office/drawing/2014/main" id="{8BB86194-D1EB-0746-9019-A1BF7C7B476C}"/>
              </a:ext>
            </a:extLst>
          </p:cNvPr>
          <p:cNvSpPr>
            <a:spLocks noGrp="1"/>
          </p:cNvSpPr>
          <p:nvPr>
            <p:ph idx="1"/>
          </p:nvPr>
        </p:nvSpPr>
        <p:spPr/>
        <p:txBody>
          <a:bodyPr/>
          <a:lstStyle/>
          <a:p>
            <a:r>
              <a:rPr lang="en-US" sz="2000" dirty="0">
                <a:solidFill>
                  <a:schemeClr val="tx1">
                    <a:lumMod val="95000"/>
                    <a:lumOff val="5000"/>
                  </a:schemeClr>
                </a:solidFill>
                <a:latin typeface="Proxima Nova Light" panose="02000506030000020004" pitchFamily="2" charset="0"/>
              </a:rPr>
              <a:t>This project was supported by VAWA grant </a:t>
            </a:r>
            <a:r>
              <a:rPr lang="en-US" dirty="0"/>
              <a:t>VAWA-2022-Kentucky-00056, </a:t>
            </a:r>
            <a:r>
              <a:rPr lang="en-US" sz="2000" dirty="0">
                <a:solidFill>
                  <a:schemeClr val="tx1">
                    <a:lumMod val="95000"/>
                    <a:lumOff val="5000"/>
                  </a:schemeClr>
                </a:solidFill>
                <a:latin typeface="Proxima Nova Light" panose="02000506030000020004" pitchFamily="2" charset="0"/>
              </a:rPr>
              <a:t>awarded through the Kentucky Justice and Public Safety Cabinet. The opinions, findings</a:t>
            </a:r>
            <a:r>
              <a:rPr lang="en-US" sz="2000">
                <a:solidFill>
                  <a:schemeClr val="tx1">
                    <a:lumMod val="95000"/>
                    <a:lumOff val="5000"/>
                  </a:schemeClr>
                </a:solidFill>
                <a:latin typeface="Proxima Nova Light" panose="02000506030000020004" pitchFamily="2" charset="0"/>
              </a:rPr>
              <a:t>, conclusions, </a:t>
            </a:r>
            <a:r>
              <a:rPr lang="en-US" sz="2000" dirty="0">
                <a:solidFill>
                  <a:schemeClr val="tx1">
                    <a:lumMod val="95000"/>
                    <a:lumOff val="5000"/>
                  </a:schemeClr>
                </a:solidFill>
                <a:latin typeface="Proxima Nova Light" panose="02000506030000020004" pitchFamily="2" charset="0"/>
              </a:rPr>
              <a:t>and recommendations expressed in this document are those of the author(s) and do not necessarily reflect the views of federal, state, local, and/or private funders.</a:t>
            </a:r>
          </a:p>
          <a:p>
            <a:endParaRPr lang="en-US" dirty="0"/>
          </a:p>
        </p:txBody>
      </p:sp>
    </p:spTree>
    <p:extLst>
      <p:ext uri="{BB962C8B-B14F-4D97-AF65-F5344CB8AC3E}">
        <p14:creationId xmlns:p14="http://schemas.microsoft.com/office/powerpoint/2010/main" val="2175238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9D774-91C1-4649-A077-51B4F6B95FFD}"/>
              </a:ext>
            </a:extLst>
          </p:cNvPr>
          <p:cNvSpPr>
            <a:spLocks noGrp="1"/>
          </p:cNvSpPr>
          <p:nvPr>
            <p:ph type="title"/>
          </p:nvPr>
        </p:nvSpPr>
        <p:spPr/>
        <p:txBody>
          <a:bodyPr/>
          <a:lstStyle/>
          <a:p>
            <a:r>
              <a:rPr lang="en-US" dirty="0"/>
              <a:t>Individual/program responsibilities</a:t>
            </a:r>
          </a:p>
        </p:txBody>
      </p:sp>
      <p:sp>
        <p:nvSpPr>
          <p:cNvPr id="3" name="Content Placeholder 2">
            <a:extLst>
              <a:ext uri="{FF2B5EF4-FFF2-40B4-BE49-F238E27FC236}">
                <a16:creationId xmlns:a16="http://schemas.microsoft.com/office/drawing/2014/main" id="{F2C8CFDE-A205-0140-86F1-6DE802F04983}"/>
              </a:ext>
            </a:extLst>
          </p:cNvPr>
          <p:cNvSpPr>
            <a:spLocks noGrp="1"/>
          </p:cNvSpPr>
          <p:nvPr>
            <p:ph idx="1"/>
          </p:nvPr>
        </p:nvSpPr>
        <p:spPr/>
        <p:txBody>
          <a:bodyPr>
            <a:normAutofit lnSpcReduction="10000"/>
          </a:bodyPr>
          <a:lstStyle/>
          <a:p>
            <a:pPr marL="342900" indent="-342900">
              <a:lnSpc>
                <a:spcPct val="134000"/>
              </a:lnSpc>
              <a:spcAft>
                <a:spcPts val="1200"/>
              </a:spcAft>
              <a:buFont typeface="Arial" panose="020B0604020202020204" pitchFamily="34" charset="0"/>
              <a:buChar char="•"/>
            </a:pPr>
            <a:r>
              <a:rPr lang="en-US" sz="2000" dirty="0">
                <a:solidFill>
                  <a:schemeClr val="tx1">
                    <a:lumMod val="95000"/>
                    <a:lumOff val="5000"/>
                  </a:schemeClr>
                </a:solidFill>
                <a:latin typeface="Proxima Nova Light" panose="02000506030000020004" pitchFamily="2" charset="0"/>
              </a:rPr>
              <a:t>To provide non-discriminatory services, specifically to not discriminate on the basis of English proficiency</a:t>
            </a:r>
          </a:p>
          <a:p>
            <a:pPr marL="342900" indent="-342900">
              <a:lnSpc>
                <a:spcPct val="134000"/>
              </a:lnSpc>
              <a:spcAft>
                <a:spcPts val="1200"/>
              </a:spcAft>
              <a:buFont typeface="Arial" panose="020B0604020202020204" pitchFamily="34" charset="0"/>
              <a:buChar char="•"/>
            </a:pPr>
            <a:r>
              <a:rPr lang="en-US" sz="2000" dirty="0">
                <a:solidFill>
                  <a:schemeClr val="tx1">
                    <a:lumMod val="95000"/>
                    <a:lumOff val="5000"/>
                  </a:schemeClr>
                </a:solidFill>
                <a:latin typeface="Proxima Nova Light" panose="02000506030000020004" pitchFamily="2" charset="0"/>
              </a:rPr>
              <a:t>To provide language access, </a:t>
            </a:r>
            <a:r>
              <a:rPr lang="en-US" dirty="0">
                <a:solidFill>
                  <a:schemeClr val="tx1">
                    <a:lumMod val="95000"/>
                    <a:lumOff val="5000"/>
                  </a:schemeClr>
                </a:solidFill>
                <a:latin typeface="Proxima Nova Light" panose="02000506030000020004" pitchFamily="2" charset="0"/>
              </a:rPr>
              <a:t>as</a:t>
            </a:r>
            <a:r>
              <a:rPr lang="en-US" sz="2000" dirty="0">
                <a:solidFill>
                  <a:schemeClr val="tx1">
                    <a:lumMod val="95000"/>
                    <a:lumOff val="5000"/>
                  </a:schemeClr>
                </a:solidFill>
                <a:latin typeface="Proxima Nova Light" panose="02000506030000020004" pitchFamily="2" charset="0"/>
              </a:rPr>
              <a:t> defined in the federal register, includes providing notice, available and accessible documents, investment in policies and procedures, periodic training and monitoring, and training.</a:t>
            </a:r>
          </a:p>
          <a:p>
            <a:pPr marL="342900" indent="-342900">
              <a:lnSpc>
                <a:spcPct val="134000"/>
              </a:lnSpc>
              <a:spcAft>
                <a:spcPts val="1200"/>
              </a:spcAft>
              <a:buFont typeface="Arial" panose="020B0604020202020204" pitchFamily="34" charset="0"/>
              <a:buChar char="•"/>
            </a:pPr>
            <a:r>
              <a:rPr lang="en-US" sz="2000" dirty="0">
                <a:solidFill>
                  <a:schemeClr val="tx1">
                    <a:lumMod val="95000"/>
                    <a:lumOff val="5000"/>
                  </a:schemeClr>
                </a:solidFill>
                <a:latin typeface="Proxima Nova Light" panose="02000506030000020004" pitchFamily="2" charset="0"/>
              </a:rPr>
              <a:t>Familiarize yourself with your agency’s Limited English Proficiency Plan and Language Access Policies and Procedures</a:t>
            </a:r>
          </a:p>
          <a:p>
            <a:endParaRPr lang="en-US" dirty="0"/>
          </a:p>
        </p:txBody>
      </p:sp>
    </p:spTree>
    <p:extLst>
      <p:ext uri="{BB962C8B-B14F-4D97-AF65-F5344CB8AC3E}">
        <p14:creationId xmlns:p14="http://schemas.microsoft.com/office/powerpoint/2010/main" val="3158119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316AB-17FE-DD4F-8068-2D05C1B9FD2D}"/>
              </a:ext>
            </a:extLst>
          </p:cNvPr>
          <p:cNvSpPr>
            <a:spLocks noGrp="1"/>
          </p:cNvSpPr>
          <p:nvPr>
            <p:ph type="title"/>
          </p:nvPr>
        </p:nvSpPr>
        <p:spPr/>
        <p:txBody>
          <a:bodyPr/>
          <a:lstStyle/>
          <a:p>
            <a:r>
              <a:rPr lang="en-US" dirty="0"/>
              <a:t>Federal Register</a:t>
            </a:r>
          </a:p>
        </p:txBody>
      </p:sp>
      <p:sp>
        <p:nvSpPr>
          <p:cNvPr id="3" name="Content Placeholder 2">
            <a:extLst>
              <a:ext uri="{FF2B5EF4-FFF2-40B4-BE49-F238E27FC236}">
                <a16:creationId xmlns:a16="http://schemas.microsoft.com/office/drawing/2014/main" id="{741163AD-1CA6-2F49-BE20-69AB5C461BA3}"/>
              </a:ext>
            </a:extLst>
          </p:cNvPr>
          <p:cNvSpPr>
            <a:spLocks noGrp="1"/>
          </p:cNvSpPr>
          <p:nvPr>
            <p:ph idx="1"/>
          </p:nvPr>
        </p:nvSpPr>
        <p:spPr/>
        <p:txBody>
          <a:bodyPr/>
          <a:lstStyle/>
          <a:p>
            <a:pPr marL="342900" indent="-342900">
              <a:lnSpc>
                <a:spcPct val="134000"/>
              </a:lnSpc>
              <a:spcAft>
                <a:spcPts val="1200"/>
              </a:spcAft>
              <a:buFont typeface="Arial" panose="020B0604020202020204" pitchFamily="34" charset="0"/>
              <a:buChar char="•"/>
            </a:pPr>
            <a:r>
              <a:rPr lang="en-US" sz="2000" dirty="0">
                <a:solidFill>
                  <a:schemeClr val="tx1">
                    <a:lumMod val="95000"/>
                    <a:lumOff val="5000"/>
                  </a:schemeClr>
                </a:solidFill>
                <a:latin typeface="Proxima Nova Light" panose="02000506030000020004" pitchFamily="2" charset="0"/>
              </a:rPr>
              <a:t>Vol. 67, NO. 117 Tuesday June 18, 2002/Notices,  p 41455-41472</a:t>
            </a:r>
          </a:p>
          <a:p>
            <a:pPr marL="342900" indent="-342900">
              <a:lnSpc>
                <a:spcPct val="134000"/>
              </a:lnSpc>
              <a:spcAft>
                <a:spcPts val="1200"/>
              </a:spcAft>
              <a:buFont typeface="Arial" panose="020B0604020202020204" pitchFamily="34" charset="0"/>
              <a:buChar char="•"/>
            </a:pPr>
            <a:r>
              <a:rPr lang="en-US" sz="2000" dirty="0">
                <a:solidFill>
                  <a:schemeClr val="tx1">
                    <a:lumMod val="95000"/>
                    <a:lumOff val="5000"/>
                  </a:schemeClr>
                </a:solidFill>
                <a:latin typeface="Proxima Nova Light" panose="02000506030000020004" pitchFamily="2" charset="0"/>
              </a:rPr>
              <a:t>Comports with Meaningful Access</a:t>
            </a:r>
          </a:p>
          <a:p>
            <a:pPr marL="342900" indent="-342900">
              <a:lnSpc>
                <a:spcPct val="134000"/>
              </a:lnSpc>
              <a:spcAft>
                <a:spcPts val="1200"/>
              </a:spcAft>
              <a:buFont typeface="Arial" panose="020B0604020202020204" pitchFamily="34" charset="0"/>
              <a:buChar char="•"/>
            </a:pPr>
            <a:r>
              <a:rPr lang="en-US" sz="2000" dirty="0">
                <a:solidFill>
                  <a:schemeClr val="tx1">
                    <a:lumMod val="95000"/>
                    <a:lumOff val="5000"/>
                  </a:schemeClr>
                </a:solidFill>
                <a:latin typeface="Proxima Nova Light" panose="02000506030000020004" pitchFamily="2" charset="0"/>
              </a:rPr>
              <a:t>All staff serve all persons, all persons receive equitable services</a:t>
            </a:r>
          </a:p>
          <a:p>
            <a:endParaRPr lang="en-US" dirty="0"/>
          </a:p>
        </p:txBody>
      </p:sp>
    </p:spTree>
    <p:extLst>
      <p:ext uri="{BB962C8B-B14F-4D97-AF65-F5344CB8AC3E}">
        <p14:creationId xmlns:p14="http://schemas.microsoft.com/office/powerpoint/2010/main" val="2004188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3BA50-F3F0-B643-A59C-F48A3487485E}"/>
              </a:ext>
            </a:extLst>
          </p:cNvPr>
          <p:cNvSpPr>
            <a:spLocks noGrp="1"/>
          </p:cNvSpPr>
          <p:nvPr>
            <p:ph type="title"/>
          </p:nvPr>
        </p:nvSpPr>
        <p:spPr/>
        <p:txBody>
          <a:bodyPr/>
          <a:lstStyle/>
          <a:p>
            <a:r>
              <a:rPr lang="en-US" dirty="0"/>
              <a:t>What are discriminatory services?</a:t>
            </a:r>
          </a:p>
        </p:txBody>
      </p:sp>
      <p:sp>
        <p:nvSpPr>
          <p:cNvPr id="3" name="Content Placeholder 2">
            <a:extLst>
              <a:ext uri="{FF2B5EF4-FFF2-40B4-BE49-F238E27FC236}">
                <a16:creationId xmlns:a16="http://schemas.microsoft.com/office/drawing/2014/main" id="{F827F2E9-51F2-4540-A29D-8816BAA8A40C}"/>
              </a:ext>
            </a:extLst>
          </p:cNvPr>
          <p:cNvSpPr>
            <a:spLocks noGrp="1"/>
          </p:cNvSpPr>
          <p:nvPr>
            <p:ph idx="1"/>
          </p:nvPr>
        </p:nvSpPr>
        <p:spPr/>
        <p:txBody>
          <a:bodyPr>
            <a:normAutofit fontScale="92500"/>
          </a:bodyPr>
          <a:lstStyle/>
          <a:p>
            <a:pPr marL="342900" indent="-342900">
              <a:lnSpc>
                <a:spcPct val="134000"/>
              </a:lnSpc>
              <a:spcAft>
                <a:spcPts val="1200"/>
              </a:spcAft>
              <a:buFont typeface="Arial" panose="020B0604020202020204" pitchFamily="34" charset="0"/>
              <a:buChar char="•"/>
            </a:pPr>
            <a:r>
              <a:rPr lang="en-US" sz="2000" dirty="0">
                <a:solidFill>
                  <a:schemeClr val="tx1">
                    <a:lumMod val="95000"/>
                    <a:lumOff val="5000"/>
                  </a:schemeClr>
                </a:solidFill>
                <a:latin typeface="Proxima Nova Light" panose="02000506030000020004" pitchFamily="2" charset="0"/>
              </a:rPr>
              <a:t>Limiting participation in a program or activity on the basis of an aspect of identity</a:t>
            </a:r>
          </a:p>
          <a:p>
            <a:pPr marL="342900" indent="-342900">
              <a:lnSpc>
                <a:spcPct val="134000"/>
              </a:lnSpc>
              <a:spcAft>
                <a:spcPts val="1200"/>
              </a:spcAft>
              <a:buFont typeface="Arial" panose="020B0604020202020204" pitchFamily="34" charset="0"/>
              <a:buChar char="•"/>
            </a:pPr>
            <a:r>
              <a:rPr lang="en-US" sz="2000" dirty="0">
                <a:solidFill>
                  <a:schemeClr val="tx1">
                    <a:lumMod val="95000"/>
                    <a:lumOff val="5000"/>
                  </a:schemeClr>
                </a:solidFill>
                <a:latin typeface="Proxima Nova Light" panose="02000506030000020004" pitchFamily="2" charset="0"/>
              </a:rPr>
              <a:t>Subjecting people from underserved communities to unreasonable delay in services</a:t>
            </a:r>
          </a:p>
          <a:p>
            <a:pPr marL="342900" indent="-342900">
              <a:lnSpc>
                <a:spcPct val="134000"/>
              </a:lnSpc>
              <a:spcAft>
                <a:spcPts val="1200"/>
              </a:spcAft>
              <a:buFont typeface="Arial" panose="020B0604020202020204" pitchFamily="34" charset="0"/>
              <a:buChar char="•"/>
            </a:pPr>
            <a:r>
              <a:rPr lang="en-US" sz="2000" dirty="0">
                <a:solidFill>
                  <a:schemeClr val="tx1">
                    <a:lumMod val="95000"/>
                    <a:lumOff val="5000"/>
                  </a:schemeClr>
                </a:solidFill>
                <a:latin typeface="Proxima Nova Light" panose="02000506030000020004" pitchFamily="2" charset="0"/>
              </a:rPr>
              <a:t>Failing to inform members of underserved populations about their right to access services and reasonable accommodations and to do so free of charge</a:t>
            </a:r>
          </a:p>
          <a:p>
            <a:pPr marL="342900" indent="-342900">
              <a:lnSpc>
                <a:spcPct val="134000"/>
              </a:lnSpc>
              <a:spcAft>
                <a:spcPts val="1200"/>
              </a:spcAft>
              <a:buFont typeface="Arial" panose="020B0604020202020204" pitchFamily="34" charset="0"/>
              <a:buChar char="•"/>
            </a:pPr>
            <a:r>
              <a:rPr lang="en-US" sz="2000" dirty="0">
                <a:solidFill>
                  <a:schemeClr val="tx1">
                    <a:lumMod val="95000"/>
                    <a:lumOff val="5000"/>
                  </a:schemeClr>
                </a:solidFill>
                <a:latin typeface="Proxima Nova Light" panose="02000506030000020004" pitchFamily="2" charset="0"/>
              </a:rPr>
              <a:t>Providing services that are more limited or lower in scope than those provided to other persons</a:t>
            </a:r>
          </a:p>
          <a:p>
            <a:endParaRPr lang="en-US" dirty="0"/>
          </a:p>
        </p:txBody>
      </p:sp>
    </p:spTree>
    <p:extLst>
      <p:ext uri="{BB962C8B-B14F-4D97-AF65-F5344CB8AC3E}">
        <p14:creationId xmlns:p14="http://schemas.microsoft.com/office/powerpoint/2010/main" val="168108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E9FC8-8FB6-5E4D-B5AA-C331C3DF71A8}"/>
              </a:ext>
            </a:extLst>
          </p:cNvPr>
          <p:cNvSpPr>
            <a:spLocks noGrp="1"/>
          </p:cNvSpPr>
          <p:nvPr>
            <p:ph type="title"/>
          </p:nvPr>
        </p:nvSpPr>
        <p:spPr/>
        <p:txBody>
          <a:bodyPr/>
          <a:lstStyle/>
          <a:p>
            <a:r>
              <a:rPr lang="en-US" dirty="0"/>
              <a:t>Notice </a:t>
            </a:r>
          </a:p>
        </p:txBody>
      </p:sp>
      <p:sp>
        <p:nvSpPr>
          <p:cNvPr id="3" name="Content Placeholder 2">
            <a:extLst>
              <a:ext uri="{FF2B5EF4-FFF2-40B4-BE49-F238E27FC236}">
                <a16:creationId xmlns:a16="http://schemas.microsoft.com/office/drawing/2014/main" id="{0524EA3D-B06D-6745-A69C-31B09A610AA5}"/>
              </a:ext>
            </a:extLst>
          </p:cNvPr>
          <p:cNvSpPr>
            <a:spLocks noGrp="1"/>
          </p:cNvSpPr>
          <p:nvPr>
            <p:ph idx="1"/>
          </p:nvPr>
        </p:nvSpPr>
        <p:spPr>
          <a:xfrm>
            <a:off x="1371600" y="1779373"/>
            <a:ext cx="10095470" cy="4646141"/>
          </a:xfrm>
        </p:spPr>
        <p:txBody>
          <a:bodyPr>
            <a:normAutofit fontScale="70000" lnSpcReduction="20000"/>
          </a:bodyPr>
          <a:lstStyle/>
          <a:p>
            <a:pPr marL="342900" indent="-342900">
              <a:lnSpc>
                <a:spcPct val="134000"/>
              </a:lnSpc>
              <a:spcAft>
                <a:spcPts val="1200"/>
              </a:spcAft>
              <a:buFont typeface="Arial" panose="020B0604020202020204" pitchFamily="34" charset="0"/>
              <a:buChar char="•"/>
            </a:pPr>
            <a:r>
              <a:rPr lang="en-US" sz="2400" dirty="0">
                <a:solidFill>
                  <a:schemeClr val="tx1">
                    <a:lumMod val="95000"/>
                    <a:lumOff val="5000"/>
                  </a:schemeClr>
                </a:solidFill>
                <a:latin typeface="Proxima Nova Light" panose="02000506030000020004" pitchFamily="2" charset="0"/>
              </a:rPr>
              <a:t>Letting LEP persons know that services and accommodations are available, free of charge</a:t>
            </a:r>
          </a:p>
          <a:p>
            <a:pPr marL="342900" indent="-342900">
              <a:lnSpc>
                <a:spcPct val="134000"/>
              </a:lnSpc>
              <a:spcAft>
                <a:spcPts val="1200"/>
              </a:spcAft>
              <a:buFont typeface="Arial" panose="020B0604020202020204" pitchFamily="34" charset="0"/>
              <a:buChar char="•"/>
            </a:pPr>
            <a:r>
              <a:rPr lang="en-US" sz="2400" dirty="0">
                <a:solidFill>
                  <a:schemeClr val="tx1">
                    <a:lumMod val="95000"/>
                    <a:lumOff val="5000"/>
                  </a:schemeClr>
                </a:solidFill>
                <a:latin typeface="Proxima Nova Light" panose="02000506030000020004" pitchFamily="2" charset="0"/>
              </a:rPr>
              <a:t>Providing notice in languages other than English</a:t>
            </a:r>
          </a:p>
          <a:p>
            <a:pPr marL="342900" indent="-342900">
              <a:lnSpc>
                <a:spcPct val="134000"/>
              </a:lnSpc>
              <a:spcAft>
                <a:spcPts val="1200"/>
              </a:spcAft>
              <a:buFont typeface="Arial" panose="020B0604020202020204" pitchFamily="34" charset="0"/>
              <a:buChar char="•"/>
            </a:pPr>
            <a:r>
              <a:rPr lang="en-US" sz="2400" dirty="0">
                <a:solidFill>
                  <a:schemeClr val="tx1">
                    <a:lumMod val="95000"/>
                    <a:lumOff val="5000"/>
                  </a:schemeClr>
                </a:solidFill>
                <a:latin typeface="Proxima Nova Light" panose="02000506030000020004" pitchFamily="2" charset="0"/>
              </a:rPr>
              <a:t>Examples:</a:t>
            </a:r>
          </a:p>
          <a:p>
            <a:pPr marL="800100" lvl="1" indent="-342900">
              <a:lnSpc>
                <a:spcPct val="134000"/>
              </a:lnSpc>
              <a:spcAft>
                <a:spcPts val="1200"/>
              </a:spcAft>
              <a:buFont typeface="Arial" panose="020B0604020202020204" pitchFamily="34" charset="0"/>
              <a:buChar char="•"/>
            </a:pPr>
            <a:r>
              <a:rPr lang="en-US" sz="2400" dirty="0">
                <a:solidFill>
                  <a:schemeClr val="tx1">
                    <a:lumMod val="95000"/>
                    <a:lumOff val="5000"/>
                  </a:schemeClr>
                </a:solidFill>
                <a:latin typeface="Proxima Nova Light" panose="02000506030000020004" pitchFamily="2" charset="0"/>
              </a:rPr>
              <a:t>Posting signs in intake areas, entry points, and common areas</a:t>
            </a:r>
          </a:p>
          <a:p>
            <a:pPr marL="800100" lvl="1" indent="-342900">
              <a:lnSpc>
                <a:spcPct val="134000"/>
              </a:lnSpc>
              <a:spcAft>
                <a:spcPts val="1200"/>
              </a:spcAft>
              <a:buFont typeface="Arial" panose="020B0604020202020204" pitchFamily="34" charset="0"/>
              <a:buChar char="•"/>
            </a:pPr>
            <a:r>
              <a:rPr lang="en-US" sz="2400" dirty="0">
                <a:solidFill>
                  <a:schemeClr val="tx1">
                    <a:lumMod val="95000"/>
                    <a:lumOff val="5000"/>
                  </a:schemeClr>
                </a:solidFill>
                <a:latin typeface="Proxima Nova Light" panose="02000506030000020004" pitchFamily="2" charset="0"/>
              </a:rPr>
              <a:t>Stating availability of information, accommodations, and services in documents</a:t>
            </a:r>
          </a:p>
          <a:p>
            <a:pPr marL="800100" lvl="1" indent="-342900">
              <a:lnSpc>
                <a:spcPct val="134000"/>
              </a:lnSpc>
              <a:spcAft>
                <a:spcPts val="1200"/>
              </a:spcAft>
              <a:buFont typeface="Arial" panose="020B0604020202020204" pitchFamily="34" charset="0"/>
              <a:buChar char="•"/>
            </a:pPr>
            <a:r>
              <a:rPr lang="en-US" sz="2400" dirty="0">
                <a:solidFill>
                  <a:schemeClr val="tx1">
                    <a:lumMod val="95000"/>
                    <a:lumOff val="5000"/>
                  </a:schemeClr>
                </a:solidFill>
                <a:latin typeface="Proxima Nova Light" panose="02000506030000020004" pitchFamily="2" charset="0"/>
              </a:rPr>
              <a:t>Working with and sharing information with community-based organizations and stakeholders</a:t>
            </a:r>
          </a:p>
          <a:p>
            <a:pPr marL="800100" lvl="1" indent="-342900">
              <a:lnSpc>
                <a:spcPct val="134000"/>
              </a:lnSpc>
              <a:spcAft>
                <a:spcPts val="1200"/>
              </a:spcAft>
              <a:buFont typeface="Arial" panose="020B0604020202020204" pitchFamily="34" charset="0"/>
              <a:buChar char="•"/>
            </a:pPr>
            <a:r>
              <a:rPr lang="en-US" sz="2400" dirty="0">
                <a:solidFill>
                  <a:schemeClr val="tx1">
                    <a:lumMod val="95000"/>
                    <a:lumOff val="5000"/>
                  </a:schemeClr>
                </a:solidFill>
                <a:latin typeface="Proxima Nova Light" panose="02000506030000020004" pitchFamily="2" charset="0"/>
              </a:rPr>
              <a:t>PSAs and Media</a:t>
            </a:r>
          </a:p>
          <a:p>
            <a:pPr marL="800100" lvl="1" indent="-342900">
              <a:lnSpc>
                <a:spcPct val="134000"/>
              </a:lnSpc>
              <a:spcAft>
                <a:spcPts val="1200"/>
              </a:spcAft>
              <a:buFont typeface="Arial" panose="020B0604020202020204" pitchFamily="34" charset="0"/>
              <a:buChar char="•"/>
            </a:pPr>
            <a:r>
              <a:rPr lang="en-US" sz="2400" dirty="0">
                <a:solidFill>
                  <a:schemeClr val="tx1">
                    <a:lumMod val="95000"/>
                    <a:lumOff val="5000"/>
                  </a:schemeClr>
                </a:solidFill>
                <a:latin typeface="Proxima Nova Light" panose="02000506030000020004" pitchFamily="2" charset="0"/>
              </a:rPr>
              <a:t>Public Awareness and Community Engagement and Education</a:t>
            </a:r>
          </a:p>
          <a:p>
            <a:endParaRPr lang="en-US" dirty="0"/>
          </a:p>
        </p:txBody>
      </p:sp>
    </p:spTree>
    <p:extLst>
      <p:ext uri="{BB962C8B-B14F-4D97-AF65-F5344CB8AC3E}">
        <p14:creationId xmlns:p14="http://schemas.microsoft.com/office/powerpoint/2010/main" val="2645370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632C-0737-6946-8640-26946741EC66}"/>
              </a:ext>
            </a:extLst>
          </p:cNvPr>
          <p:cNvSpPr>
            <a:spLocks noGrp="1"/>
          </p:cNvSpPr>
          <p:nvPr>
            <p:ph type="title"/>
          </p:nvPr>
        </p:nvSpPr>
        <p:spPr/>
        <p:txBody>
          <a:bodyPr/>
          <a:lstStyle/>
          <a:p>
            <a:r>
              <a:rPr lang="en-US" dirty="0"/>
              <a:t>Policy and Procedure</a:t>
            </a:r>
          </a:p>
        </p:txBody>
      </p:sp>
      <p:sp>
        <p:nvSpPr>
          <p:cNvPr id="3" name="Content Placeholder 2">
            <a:extLst>
              <a:ext uri="{FF2B5EF4-FFF2-40B4-BE49-F238E27FC236}">
                <a16:creationId xmlns:a16="http://schemas.microsoft.com/office/drawing/2014/main" id="{438CA75A-96BA-4A4D-9B67-D1ECA1A0D7A8}"/>
              </a:ext>
            </a:extLst>
          </p:cNvPr>
          <p:cNvSpPr>
            <a:spLocks noGrp="1"/>
          </p:cNvSpPr>
          <p:nvPr>
            <p:ph idx="1"/>
          </p:nvPr>
        </p:nvSpPr>
        <p:spPr>
          <a:xfrm>
            <a:off x="1219200" y="1828800"/>
            <a:ext cx="9753600" cy="4038600"/>
          </a:xfrm>
        </p:spPr>
        <p:txBody>
          <a:bodyPr>
            <a:normAutofit lnSpcReduction="10000"/>
          </a:bodyPr>
          <a:lstStyle/>
          <a:p>
            <a:pPr marL="342900" indent="-342900">
              <a:lnSpc>
                <a:spcPct val="134000"/>
              </a:lnSpc>
              <a:spcAft>
                <a:spcPts val="1200"/>
              </a:spcAft>
              <a:buFont typeface="Arial" panose="020B0604020202020204" pitchFamily="34" charset="0"/>
              <a:buChar char="•"/>
            </a:pPr>
            <a:r>
              <a:rPr lang="en-US" sz="2000" dirty="0">
                <a:solidFill>
                  <a:schemeClr val="tx1">
                    <a:lumMod val="95000"/>
                    <a:lumOff val="5000"/>
                  </a:schemeClr>
                </a:solidFill>
                <a:latin typeface="Proxima Nova Light" panose="02000506030000020004" pitchFamily="2" charset="0"/>
              </a:rPr>
              <a:t>Each agency’s needs vary, and every agency should have a tailored Limited English Proficiency plan.</a:t>
            </a:r>
          </a:p>
          <a:p>
            <a:pPr marL="342900" indent="-342900">
              <a:lnSpc>
                <a:spcPct val="134000"/>
              </a:lnSpc>
              <a:spcAft>
                <a:spcPts val="1200"/>
              </a:spcAft>
              <a:buFont typeface="Arial" panose="020B0604020202020204" pitchFamily="34" charset="0"/>
              <a:buChar char="•"/>
            </a:pPr>
            <a:r>
              <a:rPr lang="en-US" sz="2000" dirty="0">
                <a:solidFill>
                  <a:schemeClr val="tx1">
                    <a:lumMod val="95000"/>
                    <a:lumOff val="5000"/>
                  </a:schemeClr>
                </a:solidFill>
                <a:latin typeface="Proxima Nova Light" panose="02000506030000020004" pitchFamily="2" charset="0"/>
              </a:rPr>
              <a:t>All volunteers and staff should be reasonably prepared to serve all people requesting services and communicate with them (and their families or other stakeholders as appropriate) effectively and efficiently, in order to perform best interest advocacy.</a:t>
            </a:r>
          </a:p>
          <a:p>
            <a:pPr marL="342900" indent="-342900">
              <a:lnSpc>
                <a:spcPct val="134000"/>
              </a:lnSpc>
              <a:spcAft>
                <a:spcPts val="1200"/>
              </a:spcAft>
              <a:buFont typeface="Arial" panose="020B0604020202020204" pitchFamily="34" charset="0"/>
              <a:buChar char="•"/>
            </a:pPr>
            <a:r>
              <a:rPr lang="en-US" sz="2000" dirty="0">
                <a:solidFill>
                  <a:schemeClr val="tx1">
                    <a:lumMod val="95000"/>
                    <a:lumOff val="5000"/>
                  </a:schemeClr>
                </a:solidFill>
                <a:latin typeface="Proxima Nova Light" panose="02000506030000020004" pitchFamily="2" charset="0"/>
              </a:rPr>
              <a:t>Reach out to your agency for specific guidance, policies, and procedures. Read them; know them.</a:t>
            </a:r>
          </a:p>
          <a:p>
            <a:endParaRPr lang="en-US" dirty="0"/>
          </a:p>
        </p:txBody>
      </p:sp>
    </p:spTree>
    <p:extLst>
      <p:ext uri="{BB962C8B-B14F-4D97-AF65-F5344CB8AC3E}">
        <p14:creationId xmlns:p14="http://schemas.microsoft.com/office/powerpoint/2010/main" val="527455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23B24-D275-7A4A-97F3-B23830BB537A}"/>
              </a:ext>
            </a:extLst>
          </p:cNvPr>
          <p:cNvSpPr>
            <a:spLocks noGrp="1"/>
          </p:cNvSpPr>
          <p:nvPr>
            <p:ph type="title"/>
          </p:nvPr>
        </p:nvSpPr>
        <p:spPr/>
        <p:txBody>
          <a:bodyPr/>
          <a:lstStyle/>
          <a:p>
            <a:r>
              <a:rPr lang="en-US" dirty="0"/>
              <a:t>Interpretation vs translation</a:t>
            </a:r>
          </a:p>
        </p:txBody>
      </p:sp>
      <p:sp>
        <p:nvSpPr>
          <p:cNvPr id="3" name="Content Placeholder 2">
            <a:extLst>
              <a:ext uri="{FF2B5EF4-FFF2-40B4-BE49-F238E27FC236}">
                <a16:creationId xmlns:a16="http://schemas.microsoft.com/office/drawing/2014/main" id="{E9817219-2A6A-B641-A3EE-FAA9CE84C143}"/>
              </a:ext>
            </a:extLst>
          </p:cNvPr>
          <p:cNvSpPr>
            <a:spLocks noGrp="1"/>
          </p:cNvSpPr>
          <p:nvPr>
            <p:ph idx="1"/>
          </p:nvPr>
        </p:nvSpPr>
        <p:spPr/>
        <p:txBody>
          <a:bodyPr/>
          <a:lstStyle/>
          <a:p>
            <a:pPr marL="342900" indent="-342900">
              <a:lnSpc>
                <a:spcPct val="134000"/>
              </a:lnSpc>
              <a:spcAft>
                <a:spcPts val="1200"/>
              </a:spcAft>
              <a:buFont typeface="Arial" panose="020B0604020202020204" pitchFamily="34" charset="0"/>
              <a:buChar char="•"/>
            </a:pPr>
            <a:r>
              <a:rPr lang="en-US" sz="2000" dirty="0">
                <a:solidFill>
                  <a:schemeClr val="tx1">
                    <a:lumMod val="95000"/>
                    <a:lumOff val="5000"/>
                  </a:schemeClr>
                </a:solidFill>
                <a:latin typeface="Proxima Nova Light" panose="02000506030000020004" pitchFamily="2" charset="0"/>
              </a:rPr>
              <a:t>Translating refers to written text, documents, forms</a:t>
            </a:r>
          </a:p>
          <a:p>
            <a:pPr marL="342900" indent="-342900">
              <a:lnSpc>
                <a:spcPct val="134000"/>
              </a:lnSpc>
              <a:spcAft>
                <a:spcPts val="1200"/>
              </a:spcAft>
              <a:buFont typeface="Arial" panose="020B0604020202020204" pitchFamily="34" charset="0"/>
              <a:buChar char="•"/>
            </a:pPr>
            <a:r>
              <a:rPr lang="en-US" sz="2000" dirty="0">
                <a:solidFill>
                  <a:schemeClr val="tx1">
                    <a:lumMod val="95000"/>
                    <a:lumOff val="5000"/>
                  </a:schemeClr>
                </a:solidFill>
                <a:latin typeface="Proxima Nova Light" panose="02000506030000020004" pitchFamily="2" charset="0"/>
              </a:rPr>
              <a:t>Interpretation refers to spoken interactions</a:t>
            </a:r>
          </a:p>
          <a:p>
            <a:endParaRPr lang="en-US" dirty="0"/>
          </a:p>
        </p:txBody>
      </p:sp>
    </p:spTree>
    <p:extLst>
      <p:ext uri="{BB962C8B-B14F-4D97-AF65-F5344CB8AC3E}">
        <p14:creationId xmlns:p14="http://schemas.microsoft.com/office/powerpoint/2010/main" val="3267033594"/>
      </p:ext>
    </p:extLst>
  </p:cSld>
  <p:clrMapOvr>
    <a:masterClrMapping/>
  </p:clrMapOvr>
</p:sld>
</file>

<file path=ppt/theme/theme1.xml><?xml version="1.0" encoding="utf-8"?>
<a:theme xmlns:a="http://schemas.openxmlformats.org/drawingml/2006/main" name="Crop">
  <a:themeElements>
    <a:clrScheme name="Custom 1">
      <a:dk1>
        <a:srgbClr val="000000"/>
      </a:dk1>
      <a:lt1>
        <a:srgbClr val="FFFFFF"/>
      </a:lt1>
      <a:dk2>
        <a:srgbClr val="DE4C24"/>
      </a:dk2>
      <a:lt2>
        <a:srgbClr val="E7E6E6"/>
      </a:lt2>
      <a:accent1>
        <a:srgbClr val="692246"/>
      </a:accent1>
      <a:accent2>
        <a:srgbClr val="8A2E18"/>
      </a:accent2>
      <a:accent3>
        <a:srgbClr val="8A2C5C"/>
      </a:accent3>
      <a:accent4>
        <a:srgbClr val="E7E4E6"/>
      </a:accent4>
      <a:accent5>
        <a:srgbClr val="692246"/>
      </a:accent5>
      <a:accent6>
        <a:srgbClr val="DD4D2F"/>
      </a:accent6>
      <a:hlink>
        <a:srgbClr val="692246"/>
      </a:hlink>
      <a:folHlink>
        <a:srgbClr val="DD4B24"/>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B18F9968724046A5B1922F5BE6BCF0" ma:contentTypeVersion="19" ma:contentTypeDescription="Create a new document." ma:contentTypeScope="" ma:versionID="85c6f41684b73fdf9cf0d5bb6d1c3bb5">
  <xsd:schema xmlns:xsd="http://www.w3.org/2001/XMLSchema" xmlns:xs="http://www.w3.org/2001/XMLSchema" xmlns:p="http://schemas.microsoft.com/office/2006/metadata/properties" xmlns:ns1="http://schemas.microsoft.com/sharepoint/v3" xmlns:ns2="4665fedd-8def-4cb3-8bdb-c539d4f67db1" xmlns:ns3="f9550d2d-d04a-440f-ac5d-a6e748cc7561" targetNamespace="http://schemas.microsoft.com/office/2006/metadata/properties" ma:root="true" ma:fieldsID="d6ec8e3a860c64ece27241051fa3df2a" ns1:_="" ns2:_="" ns3:_="">
    <xsd:import namespace="http://schemas.microsoft.com/sharepoint/v3"/>
    <xsd:import namespace="4665fedd-8def-4cb3-8bdb-c539d4f67db1"/>
    <xsd:import namespace="f9550d2d-d04a-440f-ac5d-a6e748cc756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65fedd-8def-4cb3-8bdb-c539d4f67d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13c2c3f6-e1e3-4361-a031-e5e084a5cb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550d2d-d04a-440f-ac5d-a6e748cc756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5d602fd0-050c-4f6c-9cc8-fd4eb5842aa1}" ma:internalName="TaxCatchAll" ma:showField="CatchAllData" ma:web="f9550d2d-d04a-440f-ac5d-a6e748cc75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4665fedd-8def-4cb3-8bdb-c539d4f67db1">
      <Terms xmlns="http://schemas.microsoft.com/office/infopath/2007/PartnerControls"/>
    </lcf76f155ced4ddcb4097134ff3c332f>
    <TaxCatchAll xmlns="f9550d2d-d04a-440f-ac5d-a6e748cc7561" xsi:nil="true"/>
  </documentManagement>
</p:properties>
</file>

<file path=customXml/itemProps1.xml><?xml version="1.0" encoding="utf-8"?>
<ds:datastoreItem xmlns:ds="http://schemas.openxmlformats.org/officeDocument/2006/customXml" ds:itemID="{49A94951-130D-4568-920B-EE58B300DE01}"/>
</file>

<file path=customXml/itemProps2.xml><?xml version="1.0" encoding="utf-8"?>
<ds:datastoreItem xmlns:ds="http://schemas.openxmlformats.org/officeDocument/2006/customXml" ds:itemID="{6CBAC282-BFB4-4F98-8961-2096259B3CCA}"/>
</file>

<file path=customXml/itemProps3.xml><?xml version="1.0" encoding="utf-8"?>
<ds:datastoreItem xmlns:ds="http://schemas.openxmlformats.org/officeDocument/2006/customXml" ds:itemID="{5245F553-04AF-4F4A-84AA-962A871FBF46}"/>
</file>

<file path=docProps/app.xml><?xml version="1.0" encoding="utf-8"?>
<Properties xmlns="http://schemas.openxmlformats.org/officeDocument/2006/extended-properties" xmlns:vt="http://schemas.openxmlformats.org/officeDocument/2006/docPropsVTypes">
  <Template>Crop</Template>
  <TotalTime>1512</TotalTime>
  <Words>2635</Words>
  <Application>Microsoft Macintosh PowerPoint</Application>
  <PresentationFormat>Widescreen</PresentationFormat>
  <Paragraphs>199</Paragraphs>
  <Slides>30</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Avenir Black</vt:lpstr>
      <vt:lpstr>Avenir Book</vt:lpstr>
      <vt:lpstr>Calibri</vt:lpstr>
      <vt:lpstr>Franklin Gothic Book</vt:lpstr>
      <vt:lpstr>Helvetica</vt:lpstr>
      <vt:lpstr>Proxima Nova Light</vt:lpstr>
      <vt:lpstr>Crop</vt:lpstr>
      <vt:lpstr>Communication and language access</vt:lpstr>
      <vt:lpstr>Introducing ZeroV</vt:lpstr>
      <vt:lpstr>Learning objectives</vt:lpstr>
      <vt:lpstr>Individual/program responsibilities</vt:lpstr>
      <vt:lpstr>Federal Register</vt:lpstr>
      <vt:lpstr>What are discriminatory services?</vt:lpstr>
      <vt:lpstr>Notice </vt:lpstr>
      <vt:lpstr>Policy and Procedure</vt:lpstr>
      <vt:lpstr>Interpretation vs translation</vt:lpstr>
      <vt:lpstr>Available and Accessible Documents</vt:lpstr>
      <vt:lpstr>Language identification sheet</vt:lpstr>
      <vt:lpstr>Interpreters </vt:lpstr>
      <vt:lpstr>Best practices when working with interpreters</vt:lpstr>
      <vt:lpstr>Best practices when working with interpreters</vt:lpstr>
      <vt:lpstr>Who cannot be an interpreter?</vt:lpstr>
      <vt:lpstr>Who should be an interpreter?</vt:lpstr>
      <vt:lpstr>Qualified interpreters</vt:lpstr>
      <vt:lpstr>Language Line</vt:lpstr>
      <vt:lpstr>Use of bilingual advocates/service providers</vt:lpstr>
      <vt:lpstr>Ethics for interpreters</vt:lpstr>
      <vt:lpstr>Special populations</vt:lpstr>
      <vt:lpstr>Special populations</vt:lpstr>
      <vt:lpstr>Complex Communication Needs</vt:lpstr>
      <vt:lpstr>Language accessibility and the courts</vt:lpstr>
      <vt:lpstr>Supreme Court of KY, Rules of  Administrative Procedure, Part IX</vt:lpstr>
      <vt:lpstr>Auxiliary aids and services</vt:lpstr>
      <vt:lpstr>When does the Court not have to provide/pay for an interpreter?</vt:lpstr>
      <vt:lpstr>Resources </vt:lpstr>
      <vt:lpstr>Questions?</vt:lpstr>
      <vt:lpstr>Grant acknowledgement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Conway</dc:creator>
  <cp:lastModifiedBy>Meg Savage</cp:lastModifiedBy>
  <cp:revision>9</cp:revision>
  <dcterms:created xsi:type="dcterms:W3CDTF">2023-05-09T20:55:39Z</dcterms:created>
  <dcterms:modified xsi:type="dcterms:W3CDTF">2023-09-06T22:27:21Z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0x0101006AB18F9968724046A5B1922F5BE6BCF0</vt:lpwstr>
  </property>
</Properties>
</file>