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4"/>
  </p:notesMasterIdLst>
  <p:sldIdLst>
    <p:sldId id="257" r:id="rId2"/>
    <p:sldId id="260" r:id="rId3"/>
    <p:sldId id="262" r:id="rId4"/>
    <p:sldId id="258" r:id="rId5"/>
    <p:sldId id="259" r:id="rId6"/>
    <p:sldId id="270" r:id="rId7"/>
    <p:sldId id="269" r:id="rId8"/>
    <p:sldId id="264" r:id="rId9"/>
    <p:sldId id="266" r:id="rId10"/>
    <p:sldId id="267" r:id="rId11"/>
    <p:sldId id="271"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66" d="100"/>
          <a:sy n="66" d="100"/>
        </p:scale>
        <p:origin x="133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Curry" userId="d78036bc-ca1c-4764-ad20-8660d473ad35" providerId="ADAL" clId="{6C29FC52-00CC-48A0-AE23-86D70B229FAD}"/>
    <pc:docChg chg="custSel modSld">
      <pc:chgData name="Sarah Curry" userId="d78036bc-ca1c-4764-ad20-8660d473ad35" providerId="ADAL" clId="{6C29FC52-00CC-48A0-AE23-86D70B229FAD}" dt="2023-09-13T15:39:19.678" v="0" actId="478"/>
      <pc:docMkLst>
        <pc:docMk/>
      </pc:docMkLst>
      <pc:sldChg chg="delSp mod">
        <pc:chgData name="Sarah Curry" userId="d78036bc-ca1c-4764-ad20-8660d473ad35" providerId="ADAL" clId="{6C29FC52-00CC-48A0-AE23-86D70B229FAD}" dt="2023-09-13T15:39:19.678" v="0" actId="478"/>
        <pc:sldMkLst>
          <pc:docMk/>
          <pc:sldMk cId="219495270" sldId="257"/>
        </pc:sldMkLst>
        <pc:spChg chg="del">
          <ac:chgData name="Sarah Curry" userId="d78036bc-ca1c-4764-ad20-8660d473ad35" providerId="ADAL" clId="{6C29FC52-00CC-48A0-AE23-86D70B229FAD}" dt="2023-09-13T15:39:19.678" v="0" actId="478"/>
          <ac:spMkLst>
            <pc:docMk/>
            <pc:sldMk cId="219495270" sldId="257"/>
            <ac:spMk id="4" creationId="{3EE6A64A-7B6E-56A2-8A7A-FF0BC4F7135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4CBBC-E767-4477-BAED-99A17D95473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21D037C9-7560-44D4-A245-C06551A664F2}">
      <dgm:prSet/>
      <dgm:spPr/>
      <dgm:t>
        <a:bodyPr/>
        <a:lstStyle/>
        <a:p>
          <a:r>
            <a:rPr lang="en-US" b="1" i="0"/>
            <a:t>NO ADVERSE ACTIONS</a:t>
          </a:r>
          <a:endParaRPr lang="en-US"/>
        </a:p>
      </dgm:t>
    </dgm:pt>
    <dgm:pt modelId="{D3B7833E-E195-4444-BB82-E74558865D37}" type="parTrans" cxnId="{CB4EFEC5-F10C-48D5-94C8-3FBA8A654551}">
      <dgm:prSet/>
      <dgm:spPr/>
      <dgm:t>
        <a:bodyPr/>
        <a:lstStyle/>
        <a:p>
          <a:endParaRPr lang="en-US"/>
        </a:p>
      </dgm:t>
    </dgm:pt>
    <dgm:pt modelId="{83AAA6E4-8FED-430D-907A-DB7539F5739A}" type="sibTrans" cxnId="{CB4EFEC5-F10C-48D5-94C8-3FBA8A654551}">
      <dgm:prSet/>
      <dgm:spPr/>
      <dgm:t>
        <a:bodyPr/>
        <a:lstStyle/>
        <a:p>
          <a:endParaRPr lang="en-US"/>
        </a:p>
      </dgm:t>
    </dgm:pt>
    <dgm:pt modelId="{95DABFD9-5E70-4831-8786-23D861ADDDB0}">
      <dgm:prSet/>
      <dgm:spPr/>
      <dgm:t>
        <a:bodyPr/>
        <a:lstStyle/>
        <a:p>
          <a:r>
            <a:rPr lang="en-US" b="0" i="0"/>
            <a:t>If a person is protected by a valid</a:t>
          </a:r>
          <a:endParaRPr lang="en-US"/>
        </a:p>
      </dgm:t>
    </dgm:pt>
    <dgm:pt modelId="{DDD59F5F-CB48-4FB2-9D3F-53768E750981}" type="parTrans" cxnId="{D8698479-CF86-4BFB-A926-F929834E38F8}">
      <dgm:prSet/>
      <dgm:spPr/>
      <dgm:t>
        <a:bodyPr/>
        <a:lstStyle/>
        <a:p>
          <a:endParaRPr lang="en-US"/>
        </a:p>
      </dgm:t>
    </dgm:pt>
    <dgm:pt modelId="{E4B62173-A8D3-4852-8A26-B6B58026AC4D}" type="sibTrans" cxnId="{D8698479-CF86-4BFB-A926-F929834E38F8}">
      <dgm:prSet/>
      <dgm:spPr/>
      <dgm:t>
        <a:bodyPr/>
        <a:lstStyle/>
        <a:p>
          <a:endParaRPr lang="en-US"/>
        </a:p>
      </dgm:t>
    </dgm:pt>
    <dgm:pt modelId="{902EB5EB-5EC2-4823-8EF3-51E1132C3CA2}">
      <dgm:prSet/>
      <dgm:spPr/>
      <dgm:t>
        <a:bodyPr/>
        <a:lstStyle/>
        <a:p>
          <a:r>
            <a:rPr lang="en-US" b="0" i="0"/>
            <a:t>a. Domestic Violence Order (DVO)</a:t>
          </a:r>
          <a:endParaRPr lang="en-US"/>
        </a:p>
      </dgm:t>
    </dgm:pt>
    <dgm:pt modelId="{C289D61D-B8C3-4537-BDBB-FED74844F5BD}" type="parTrans" cxnId="{8C7909EA-77A9-4954-A304-B5296459782B}">
      <dgm:prSet/>
      <dgm:spPr/>
      <dgm:t>
        <a:bodyPr/>
        <a:lstStyle/>
        <a:p>
          <a:endParaRPr lang="en-US"/>
        </a:p>
      </dgm:t>
    </dgm:pt>
    <dgm:pt modelId="{4FB63BF1-37AE-4E5F-A4B2-F1F2B88E5014}" type="sibTrans" cxnId="{8C7909EA-77A9-4954-A304-B5296459782B}">
      <dgm:prSet/>
      <dgm:spPr/>
      <dgm:t>
        <a:bodyPr/>
        <a:lstStyle/>
        <a:p>
          <a:endParaRPr lang="en-US"/>
        </a:p>
      </dgm:t>
    </dgm:pt>
    <dgm:pt modelId="{765292B4-4BAD-41A0-87E4-B2A64F6F1976}">
      <dgm:prSet/>
      <dgm:spPr/>
      <dgm:t>
        <a:bodyPr/>
        <a:lstStyle/>
        <a:p>
          <a:r>
            <a:rPr lang="en-US" b="0" i="0" dirty="0"/>
            <a:t>b. Emergency Protective Order (EPO),</a:t>
          </a:r>
          <a:endParaRPr lang="en-US" dirty="0"/>
        </a:p>
      </dgm:t>
    </dgm:pt>
    <dgm:pt modelId="{59C6F9EC-C6AA-40A6-B9F9-2BF9D01A62B2}" type="parTrans" cxnId="{AF0A830B-6A8D-41A2-892E-F4FE4500A11F}">
      <dgm:prSet/>
      <dgm:spPr/>
      <dgm:t>
        <a:bodyPr/>
        <a:lstStyle/>
        <a:p>
          <a:endParaRPr lang="en-US"/>
        </a:p>
      </dgm:t>
    </dgm:pt>
    <dgm:pt modelId="{F55CAF03-6B9F-4D8B-8EB1-B64606C093FD}" type="sibTrans" cxnId="{AF0A830B-6A8D-41A2-892E-F4FE4500A11F}">
      <dgm:prSet/>
      <dgm:spPr/>
      <dgm:t>
        <a:bodyPr/>
        <a:lstStyle/>
        <a:p>
          <a:endParaRPr lang="en-US"/>
        </a:p>
      </dgm:t>
    </dgm:pt>
    <dgm:pt modelId="{A1CF72F1-D949-42A9-A066-98C2DE7701FE}">
      <dgm:prSet/>
      <dgm:spPr/>
      <dgm:t>
        <a:bodyPr/>
        <a:lstStyle/>
        <a:p>
          <a:r>
            <a:rPr lang="en-US" b="0" i="0" dirty="0"/>
            <a:t>c. Interpersonal Protective Order (IPO),</a:t>
          </a:r>
          <a:endParaRPr lang="en-US" dirty="0"/>
        </a:p>
      </dgm:t>
    </dgm:pt>
    <dgm:pt modelId="{CF6EBE31-104E-4C59-9E63-59B3E86FD417}" type="parTrans" cxnId="{2614F856-AA20-4CB2-ABA7-5F3B2BAD748A}">
      <dgm:prSet/>
      <dgm:spPr/>
      <dgm:t>
        <a:bodyPr/>
        <a:lstStyle/>
        <a:p>
          <a:endParaRPr lang="en-US"/>
        </a:p>
      </dgm:t>
    </dgm:pt>
    <dgm:pt modelId="{452D106F-5F3E-4B03-A210-ABCA425D012F}" type="sibTrans" cxnId="{2614F856-AA20-4CB2-ABA7-5F3B2BAD748A}">
      <dgm:prSet/>
      <dgm:spPr/>
      <dgm:t>
        <a:bodyPr/>
        <a:lstStyle/>
        <a:p>
          <a:endParaRPr lang="en-US"/>
        </a:p>
      </dgm:t>
    </dgm:pt>
    <dgm:pt modelId="{F9DEF72F-A204-4BB7-8DBA-A7D77B86C195}">
      <dgm:prSet/>
      <dgm:spPr/>
      <dgm:t>
        <a:bodyPr/>
        <a:lstStyle/>
        <a:p>
          <a:r>
            <a:rPr lang="en-US" b="0" i="0"/>
            <a:t>d. Temporary Interpersonal Protective Order (TICO), or</a:t>
          </a:r>
          <a:endParaRPr lang="en-US"/>
        </a:p>
      </dgm:t>
    </dgm:pt>
    <dgm:pt modelId="{2168504E-558F-4A0D-9BC6-D1F1A5CDB999}" type="parTrans" cxnId="{5029AAF8-9CCD-4451-BC9E-0C40027D11DB}">
      <dgm:prSet/>
      <dgm:spPr/>
      <dgm:t>
        <a:bodyPr/>
        <a:lstStyle/>
        <a:p>
          <a:endParaRPr lang="en-US"/>
        </a:p>
      </dgm:t>
    </dgm:pt>
    <dgm:pt modelId="{00F4B939-41F5-46A1-B652-14E984722D40}" type="sibTrans" cxnId="{5029AAF8-9CCD-4451-BC9E-0C40027D11DB}">
      <dgm:prSet/>
      <dgm:spPr/>
      <dgm:t>
        <a:bodyPr/>
        <a:lstStyle/>
        <a:p>
          <a:endParaRPr lang="en-US"/>
        </a:p>
      </dgm:t>
    </dgm:pt>
    <dgm:pt modelId="{FD1BB1A8-761A-43A3-B53B-3899D9B71165}">
      <dgm:prSet/>
      <dgm:spPr/>
      <dgm:t>
        <a:bodyPr/>
        <a:lstStyle/>
        <a:p>
          <a:r>
            <a:rPr lang="en-US" b="0" i="0"/>
            <a:t>e. Pretrial Release No-Contact Order (PNCO)</a:t>
          </a:r>
          <a:endParaRPr lang="en-US"/>
        </a:p>
      </dgm:t>
    </dgm:pt>
    <dgm:pt modelId="{D9332788-735D-40A7-BE68-857EA2D888E2}" type="parTrans" cxnId="{C4A4434A-3986-40F1-8487-9692AB607142}">
      <dgm:prSet/>
      <dgm:spPr/>
      <dgm:t>
        <a:bodyPr/>
        <a:lstStyle/>
        <a:p>
          <a:endParaRPr lang="en-US"/>
        </a:p>
      </dgm:t>
    </dgm:pt>
    <dgm:pt modelId="{E7FE7F92-0E6C-4DF9-868B-5EBA7DA4037E}" type="sibTrans" cxnId="{C4A4434A-3986-40F1-8487-9692AB607142}">
      <dgm:prSet/>
      <dgm:spPr/>
      <dgm:t>
        <a:bodyPr/>
        <a:lstStyle/>
        <a:p>
          <a:endParaRPr lang="en-US"/>
        </a:p>
      </dgm:t>
    </dgm:pt>
    <dgm:pt modelId="{664093E1-FF07-4FCE-A834-D5E6BF541E8F}" type="pres">
      <dgm:prSet presAssocID="{34F4CBBC-E767-4477-BAED-99A17D954730}" presName="linear" presStyleCnt="0">
        <dgm:presLayoutVars>
          <dgm:animLvl val="lvl"/>
          <dgm:resizeHandles val="exact"/>
        </dgm:presLayoutVars>
      </dgm:prSet>
      <dgm:spPr/>
    </dgm:pt>
    <dgm:pt modelId="{1DB930AC-5678-4CB5-9494-2A91D71C42D4}" type="pres">
      <dgm:prSet presAssocID="{21D037C9-7560-44D4-A245-C06551A664F2}" presName="parentText" presStyleLbl="node1" presStyleIdx="0" presStyleCnt="7">
        <dgm:presLayoutVars>
          <dgm:chMax val="0"/>
          <dgm:bulletEnabled val="1"/>
        </dgm:presLayoutVars>
      </dgm:prSet>
      <dgm:spPr/>
    </dgm:pt>
    <dgm:pt modelId="{08878CB9-45BD-4604-9FF9-A85C29BD9085}" type="pres">
      <dgm:prSet presAssocID="{83AAA6E4-8FED-430D-907A-DB7539F5739A}" presName="spacer" presStyleCnt="0"/>
      <dgm:spPr/>
    </dgm:pt>
    <dgm:pt modelId="{025D4D68-0EB6-47D4-A93D-551C70307FFF}" type="pres">
      <dgm:prSet presAssocID="{95DABFD9-5E70-4831-8786-23D861ADDDB0}" presName="parentText" presStyleLbl="node1" presStyleIdx="1" presStyleCnt="7">
        <dgm:presLayoutVars>
          <dgm:chMax val="0"/>
          <dgm:bulletEnabled val="1"/>
        </dgm:presLayoutVars>
      </dgm:prSet>
      <dgm:spPr/>
    </dgm:pt>
    <dgm:pt modelId="{07A515BD-CCDC-4F8B-8E7E-AEC0622A9D58}" type="pres">
      <dgm:prSet presAssocID="{E4B62173-A8D3-4852-8A26-B6B58026AC4D}" presName="spacer" presStyleCnt="0"/>
      <dgm:spPr/>
    </dgm:pt>
    <dgm:pt modelId="{DC7716BD-7BFE-41BD-B09E-4BC7F8982924}" type="pres">
      <dgm:prSet presAssocID="{902EB5EB-5EC2-4823-8EF3-51E1132C3CA2}" presName="parentText" presStyleLbl="node1" presStyleIdx="2" presStyleCnt="7">
        <dgm:presLayoutVars>
          <dgm:chMax val="0"/>
          <dgm:bulletEnabled val="1"/>
        </dgm:presLayoutVars>
      </dgm:prSet>
      <dgm:spPr/>
    </dgm:pt>
    <dgm:pt modelId="{C78469E7-E426-4686-90D8-A4367AC0B9C1}" type="pres">
      <dgm:prSet presAssocID="{4FB63BF1-37AE-4E5F-A4B2-F1F2B88E5014}" presName="spacer" presStyleCnt="0"/>
      <dgm:spPr/>
    </dgm:pt>
    <dgm:pt modelId="{D7B7A58C-364B-40BF-8949-03368F0B2ACC}" type="pres">
      <dgm:prSet presAssocID="{765292B4-4BAD-41A0-87E4-B2A64F6F1976}" presName="parentText" presStyleLbl="node1" presStyleIdx="3" presStyleCnt="7">
        <dgm:presLayoutVars>
          <dgm:chMax val="0"/>
          <dgm:bulletEnabled val="1"/>
        </dgm:presLayoutVars>
      </dgm:prSet>
      <dgm:spPr/>
    </dgm:pt>
    <dgm:pt modelId="{3C0E516F-1AFF-4B5F-B468-1EC7630619FE}" type="pres">
      <dgm:prSet presAssocID="{F55CAF03-6B9F-4D8B-8EB1-B64606C093FD}" presName="spacer" presStyleCnt="0"/>
      <dgm:spPr/>
    </dgm:pt>
    <dgm:pt modelId="{A706C8A7-2BDB-4E8C-9F42-8E999B18D3DE}" type="pres">
      <dgm:prSet presAssocID="{A1CF72F1-D949-42A9-A066-98C2DE7701FE}" presName="parentText" presStyleLbl="node1" presStyleIdx="4" presStyleCnt="7">
        <dgm:presLayoutVars>
          <dgm:chMax val="0"/>
          <dgm:bulletEnabled val="1"/>
        </dgm:presLayoutVars>
      </dgm:prSet>
      <dgm:spPr/>
    </dgm:pt>
    <dgm:pt modelId="{75C85D56-31E2-4637-9209-B780FAD91341}" type="pres">
      <dgm:prSet presAssocID="{452D106F-5F3E-4B03-A210-ABCA425D012F}" presName="spacer" presStyleCnt="0"/>
      <dgm:spPr/>
    </dgm:pt>
    <dgm:pt modelId="{E9A34185-5739-4520-8863-6C083C59EFFF}" type="pres">
      <dgm:prSet presAssocID="{F9DEF72F-A204-4BB7-8DBA-A7D77B86C195}" presName="parentText" presStyleLbl="node1" presStyleIdx="5" presStyleCnt="7">
        <dgm:presLayoutVars>
          <dgm:chMax val="0"/>
          <dgm:bulletEnabled val="1"/>
        </dgm:presLayoutVars>
      </dgm:prSet>
      <dgm:spPr/>
    </dgm:pt>
    <dgm:pt modelId="{63117E6C-1D9C-4FDC-984D-73D22179DAEB}" type="pres">
      <dgm:prSet presAssocID="{00F4B939-41F5-46A1-B652-14E984722D40}" presName="spacer" presStyleCnt="0"/>
      <dgm:spPr/>
    </dgm:pt>
    <dgm:pt modelId="{81372C70-38BD-4D00-A968-C36D47084A4D}" type="pres">
      <dgm:prSet presAssocID="{FD1BB1A8-761A-43A3-B53B-3899D9B71165}" presName="parentText" presStyleLbl="node1" presStyleIdx="6" presStyleCnt="7">
        <dgm:presLayoutVars>
          <dgm:chMax val="0"/>
          <dgm:bulletEnabled val="1"/>
        </dgm:presLayoutVars>
      </dgm:prSet>
      <dgm:spPr/>
    </dgm:pt>
  </dgm:ptLst>
  <dgm:cxnLst>
    <dgm:cxn modelId="{DF752302-778C-4D34-8440-72EFB3194A4F}" type="presOf" srcId="{765292B4-4BAD-41A0-87E4-B2A64F6F1976}" destId="{D7B7A58C-364B-40BF-8949-03368F0B2ACC}" srcOrd="0" destOrd="0" presId="urn:microsoft.com/office/officeart/2005/8/layout/vList2"/>
    <dgm:cxn modelId="{AF0A830B-6A8D-41A2-892E-F4FE4500A11F}" srcId="{34F4CBBC-E767-4477-BAED-99A17D954730}" destId="{765292B4-4BAD-41A0-87E4-B2A64F6F1976}" srcOrd="3" destOrd="0" parTransId="{59C6F9EC-C6AA-40A6-B9F9-2BF9D01A62B2}" sibTransId="{F55CAF03-6B9F-4D8B-8EB1-B64606C093FD}"/>
    <dgm:cxn modelId="{DF402E20-1983-4AB6-85B0-6650B85D63CB}" type="presOf" srcId="{A1CF72F1-D949-42A9-A066-98C2DE7701FE}" destId="{A706C8A7-2BDB-4E8C-9F42-8E999B18D3DE}" srcOrd="0" destOrd="0" presId="urn:microsoft.com/office/officeart/2005/8/layout/vList2"/>
    <dgm:cxn modelId="{C4A4434A-3986-40F1-8487-9692AB607142}" srcId="{34F4CBBC-E767-4477-BAED-99A17D954730}" destId="{FD1BB1A8-761A-43A3-B53B-3899D9B71165}" srcOrd="6" destOrd="0" parTransId="{D9332788-735D-40A7-BE68-857EA2D888E2}" sibTransId="{E7FE7F92-0E6C-4DF9-868B-5EBA7DA4037E}"/>
    <dgm:cxn modelId="{E9EB2954-A8A2-47E8-9B0F-91A1256EDA90}" type="presOf" srcId="{902EB5EB-5EC2-4823-8EF3-51E1132C3CA2}" destId="{DC7716BD-7BFE-41BD-B09E-4BC7F8982924}" srcOrd="0" destOrd="0" presId="urn:microsoft.com/office/officeart/2005/8/layout/vList2"/>
    <dgm:cxn modelId="{2614F856-AA20-4CB2-ABA7-5F3B2BAD748A}" srcId="{34F4CBBC-E767-4477-BAED-99A17D954730}" destId="{A1CF72F1-D949-42A9-A066-98C2DE7701FE}" srcOrd="4" destOrd="0" parTransId="{CF6EBE31-104E-4C59-9E63-59B3E86FD417}" sibTransId="{452D106F-5F3E-4B03-A210-ABCA425D012F}"/>
    <dgm:cxn modelId="{D8698479-CF86-4BFB-A926-F929834E38F8}" srcId="{34F4CBBC-E767-4477-BAED-99A17D954730}" destId="{95DABFD9-5E70-4831-8786-23D861ADDDB0}" srcOrd="1" destOrd="0" parTransId="{DDD59F5F-CB48-4FB2-9D3F-53768E750981}" sibTransId="{E4B62173-A8D3-4852-8A26-B6B58026AC4D}"/>
    <dgm:cxn modelId="{C4AC5C7C-4D45-4769-B63D-954B657D342D}" type="presOf" srcId="{34F4CBBC-E767-4477-BAED-99A17D954730}" destId="{664093E1-FF07-4FCE-A834-D5E6BF541E8F}" srcOrd="0" destOrd="0" presId="urn:microsoft.com/office/officeart/2005/8/layout/vList2"/>
    <dgm:cxn modelId="{9FEBBEB2-9DDA-42EA-922C-16020A24ED3A}" type="presOf" srcId="{21D037C9-7560-44D4-A245-C06551A664F2}" destId="{1DB930AC-5678-4CB5-9494-2A91D71C42D4}" srcOrd="0" destOrd="0" presId="urn:microsoft.com/office/officeart/2005/8/layout/vList2"/>
    <dgm:cxn modelId="{CB4EFEC5-F10C-48D5-94C8-3FBA8A654551}" srcId="{34F4CBBC-E767-4477-BAED-99A17D954730}" destId="{21D037C9-7560-44D4-A245-C06551A664F2}" srcOrd="0" destOrd="0" parTransId="{D3B7833E-E195-4444-BB82-E74558865D37}" sibTransId="{83AAA6E4-8FED-430D-907A-DB7539F5739A}"/>
    <dgm:cxn modelId="{AA8A80CA-016B-4999-A67A-E0E0F8A9BD93}" type="presOf" srcId="{FD1BB1A8-761A-43A3-B53B-3899D9B71165}" destId="{81372C70-38BD-4D00-A968-C36D47084A4D}" srcOrd="0" destOrd="0" presId="urn:microsoft.com/office/officeart/2005/8/layout/vList2"/>
    <dgm:cxn modelId="{DFA70BD2-3681-49F0-BEA5-8E162DD26CF5}" type="presOf" srcId="{F9DEF72F-A204-4BB7-8DBA-A7D77B86C195}" destId="{E9A34185-5739-4520-8863-6C083C59EFFF}" srcOrd="0" destOrd="0" presId="urn:microsoft.com/office/officeart/2005/8/layout/vList2"/>
    <dgm:cxn modelId="{CFD0A2E4-3B37-44D9-8D2D-5D57AC507091}" type="presOf" srcId="{95DABFD9-5E70-4831-8786-23D861ADDDB0}" destId="{025D4D68-0EB6-47D4-A93D-551C70307FFF}" srcOrd="0" destOrd="0" presId="urn:microsoft.com/office/officeart/2005/8/layout/vList2"/>
    <dgm:cxn modelId="{8C7909EA-77A9-4954-A304-B5296459782B}" srcId="{34F4CBBC-E767-4477-BAED-99A17D954730}" destId="{902EB5EB-5EC2-4823-8EF3-51E1132C3CA2}" srcOrd="2" destOrd="0" parTransId="{C289D61D-B8C3-4537-BDBB-FED74844F5BD}" sibTransId="{4FB63BF1-37AE-4E5F-A4B2-F1F2B88E5014}"/>
    <dgm:cxn modelId="{5029AAF8-9CCD-4451-BC9E-0C40027D11DB}" srcId="{34F4CBBC-E767-4477-BAED-99A17D954730}" destId="{F9DEF72F-A204-4BB7-8DBA-A7D77B86C195}" srcOrd="5" destOrd="0" parTransId="{2168504E-558F-4A0D-9BC6-D1F1A5CDB999}" sibTransId="{00F4B939-41F5-46A1-B652-14E984722D40}"/>
    <dgm:cxn modelId="{A7C6AB63-F646-49A4-811D-0B24DA4EC3E8}" type="presParOf" srcId="{664093E1-FF07-4FCE-A834-D5E6BF541E8F}" destId="{1DB930AC-5678-4CB5-9494-2A91D71C42D4}" srcOrd="0" destOrd="0" presId="urn:microsoft.com/office/officeart/2005/8/layout/vList2"/>
    <dgm:cxn modelId="{4FB0613B-66D7-40EE-AA47-DD317D0AB9CF}" type="presParOf" srcId="{664093E1-FF07-4FCE-A834-D5E6BF541E8F}" destId="{08878CB9-45BD-4604-9FF9-A85C29BD9085}" srcOrd="1" destOrd="0" presId="urn:microsoft.com/office/officeart/2005/8/layout/vList2"/>
    <dgm:cxn modelId="{60EBA3EB-4970-4646-B0BA-CAB3546C64ED}" type="presParOf" srcId="{664093E1-FF07-4FCE-A834-D5E6BF541E8F}" destId="{025D4D68-0EB6-47D4-A93D-551C70307FFF}" srcOrd="2" destOrd="0" presId="urn:microsoft.com/office/officeart/2005/8/layout/vList2"/>
    <dgm:cxn modelId="{A2A23ABB-B7F1-41A0-A766-7BC9B4211966}" type="presParOf" srcId="{664093E1-FF07-4FCE-A834-D5E6BF541E8F}" destId="{07A515BD-CCDC-4F8B-8E7E-AEC0622A9D58}" srcOrd="3" destOrd="0" presId="urn:microsoft.com/office/officeart/2005/8/layout/vList2"/>
    <dgm:cxn modelId="{78B757A1-C3DB-465F-ADF0-BF0426021211}" type="presParOf" srcId="{664093E1-FF07-4FCE-A834-D5E6BF541E8F}" destId="{DC7716BD-7BFE-41BD-B09E-4BC7F8982924}" srcOrd="4" destOrd="0" presId="urn:microsoft.com/office/officeart/2005/8/layout/vList2"/>
    <dgm:cxn modelId="{97130B20-C6EE-4944-B759-7D8474FC6C19}" type="presParOf" srcId="{664093E1-FF07-4FCE-A834-D5E6BF541E8F}" destId="{C78469E7-E426-4686-90D8-A4367AC0B9C1}" srcOrd="5" destOrd="0" presId="urn:microsoft.com/office/officeart/2005/8/layout/vList2"/>
    <dgm:cxn modelId="{CE8BC591-D4F4-41D1-B1F2-30D5C29A8ED8}" type="presParOf" srcId="{664093E1-FF07-4FCE-A834-D5E6BF541E8F}" destId="{D7B7A58C-364B-40BF-8949-03368F0B2ACC}" srcOrd="6" destOrd="0" presId="urn:microsoft.com/office/officeart/2005/8/layout/vList2"/>
    <dgm:cxn modelId="{219243E1-624D-417B-9739-1C689AF77547}" type="presParOf" srcId="{664093E1-FF07-4FCE-A834-D5E6BF541E8F}" destId="{3C0E516F-1AFF-4B5F-B468-1EC7630619FE}" srcOrd="7" destOrd="0" presId="urn:microsoft.com/office/officeart/2005/8/layout/vList2"/>
    <dgm:cxn modelId="{B2F13D2E-1D61-4C0B-B38C-A2B3FC88610E}" type="presParOf" srcId="{664093E1-FF07-4FCE-A834-D5E6BF541E8F}" destId="{A706C8A7-2BDB-4E8C-9F42-8E999B18D3DE}" srcOrd="8" destOrd="0" presId="urn:microsoft.com/office/officeart/2005/8/layout/vList2"/>
    <dgm:cxn modelId="{FC481A47-CD6E-4FCE-9A40-C6A1F29E4861}" type="presParOf" srcId="{664093E1-FF07-4FCE-A834-D5E6BF541E8F}" destId="{75C85D56-31E2-4637-9209-B780FAD91341}" srcOrd="9" destOrd="0" presId="urn:microsoft.com/office/officeart/2005/8/layout/vList2"/>
    <dgm:cxn modelId="{8DCFD771-2016-4F80-A736-9770C3095E11}" type="presParOf" srcId="{664093E1-FF07-4FCE-A834-D5E6BF541E8F}" destId="{E9A34185-5739-4520-8863-6C083C59EFFF}" srcOrd="10" destOrd="0" presId="urn:microsoft.com/office/officeart/2005/8/layout/vList2"/>
    <dgm:cxn modelId="{802DE02A-5EE7-4235-BB34-9F91D10C9533}" type="presParOf" srcId="{664093E1-FF07-4FCE-A834-D5E6BF541E8F}" destId="{63117E6C-1D9C-4FDC-984D-73D22179DAEB}" srcOrd="11" destOrd="0" presId="urn:microsoft.com/office/officeart/2005/8/layout/vList2"/>
    <dgm:cxn modelId="{2B17F0CB-1469-40D3-B854-0B8F5144E100}" type="presParOf" srcId="{664093E1-FF07-4FCE-A834-D5E6BF541E8F}" destId="{81372C70-38BD-4D00-A968-C36D47084A4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930AC-5678-4CB5-9494-2A91D71C42D4}">
      <dsp:nvSpPr>
        <dsp:cNvPr id="0" name=""/>
        <dsp:cNvSpPr/>
      </dsp:nvSpPr>
      <dsp:spPr>
        <a:xfrm>
          <a:off x="0" y="762834"/>
          <a:ext cx="6582555" cy="46683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1" i="0" kern="1200"/>
            <a:t>NO ADVERSE ACTIONS</a:t>
          </a:r>
          <a:endParaRPr lang="en-US" sz="1900" kern="1200"/>
        </a:p>
      </dsp:txBody>
      <dsp:txXfrm>
        <a:off x="22789" y="785623"/>
        <a:ext cx="6536977" cy="421252"/>
      </dsp:txXfrm>
    </dsp:sp>
    <dsp:sp modelId="{025D4D68-0EB6-47D4-A93D-551C70307FFF}">
      <dsp:nvSpPr>
        <dsp:cNvPr id="0" name=""/>
        <dsp:cNvSpPr/>
      </dsp:nvSpPr>
      <dsp:spPr>
        <a:xfrm>
          <a:off x="0" y="1284383"/>
          <a:ext cx="6582555" cy="46683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a:t>If a person is protected by a valid</a:t>
          </a:r>
          <a:endParaRPr lang="en-US" sz="1900" kern="1200"/>
        </a:p>
      </dsp:txBody>
      <dsp:txXfrm>
        <a:off x="22789" y="1307172"/>
        <a:ext cx="6536977" cy="421252"/>
      </dsp:txXfrm>
    </dsp:sp>
    <dsp:sp modelId="{DC7716BD-7BFE-41BD-B09E-4BC7F8982924}">
      <dsp:nvSpPr>
        <dsp:cNvPr id="0" name=""/>
        <dsp:cNvSpPr/>
      </dsp:nvSpPr>
      <dsp:spPr>
        <a:xfrm>
          <a:off x="0" y="1805934"/>
          <a:ext cx="6582555" cy="46683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a:t>a. Domestic Violence Order (DVO)</a:t>
          </a:r>
          <a:endParaRPr lang="en-US" sz="1900" kern="1200"/>
        </a:p>
      </dsp:txBody>
      <dsp:txXfrm>
        <a:off x="22789" y="1828723"/>
        <a:ext cx="6536977" cy="421252"/>
      </dsp:txXfrm>
    </dsp:sp>
    <dsp:sp modelId="{D7B7A58C-364B-40BF-8949-03368F0B2ACC}">
      <dsp:nvSpPr>
        <dsp:cNvPr id="0" name=""/>
        <dsp:cNvSpPr/>
      </dsp:nvSpPr>
      <dsp:spPr>
        <a:xfrm>
          <a:off x="0" y="2327484"/>
          <a:ext cx="6582555" cy="46683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dirty="0"/>
            <a:t>b. Emergency Protective Order (EPO),</a:t>
          </a:r>
          <a:endParaRPr lang="en-US" sz="1900" kern="1200" dirty="0"/>
        </a:p>
      </dsp:txBody>
      <dsp:txXfrm>
        <a:off x="22789" y="2350273"/>
        <a:ext cx="6536977" cy="421252"/>
      </dsp:txXfrm>
    </dsp:sp>
    <dsp:sp modelId="{A706C8A7-2BDB-4E8C-9F42-8E999B18D3DE}">
      <dsp:nvSpPr>
        <dsp:cNvPr id="0" name=""/>
        <dsp:cNvSpPr/>
      </dsp:nvSpPr>
      <dsp:spPr>
        <a:xfrm>
          <a:off x="0" y="2849034"/>
          <a:ext cx="6582555" cy="46683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dirty="0"/>
            <a:t>c. Interpersonal Protective Order (IPO),</a:t>
          </a:r>
          <a:endParaRPr lang="en-US" sz="1900" kern="1200" dirty="0"/>
        </a:p>
      </dsp:txBody>
      <dsp:txXfrm>
        <a:off x="22789" y="2871823"/>
        <a:ext cx="6536977" cy="421252"/>
      </dsp:txXfrm>
    </dsp:sp>
    <dsp:sp modelId="{E9A34185-5739-4520-8863-6C083C59EFFF}">
      <dsp:nvSpPr>
        <dsp:cNvPr id="0" name=""/>
        <dsp:cNvSpPr/>
      </dsp:nvSpPr>
      <dsp:spPr>
        <a:xfrm>
          <a:off x="0" y="3370584"/>
          <a:ext cx="6582555" cy="46683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a:t>d. Temporary Interpersonal Protective Order (TICO), or</a:t>
          </a:r>
          <a:endParaRPr lang="en-US" sz="1900" kern="1200"/>
        </a:p>
      </dsp:txBody>
      <dsp:txXfrm>
        <a:off x="22789" y="3393373"/>
        <a:ext cx="6536977" cy="421252"/>
      </dsp:txXfrm>
    </dsp:sp>
    <dsp:sp modelId="{81372C70-38BD-4D00-A968-C36D47084A4D}">
      <dsp:nvSpPr>
        <dsp:cNvPr id="0" name=""/>
        <dsp:cNvSpPr/>
      </dsp:nvSpPr>
      <dsp:spPr>
        <a:xfrm>
          <a:off x="0" y="3892134"/>
          <a:ext cx="6582555" cy="46683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b="0" i="0" kern="1200"/>
            <a:t>e. Pretrial Release No-Contact Order (PNCO)</a:t>
          </a:r>
          <a:endParaRPr lang="en-US" sz="1900" kern="1200"/>
        </a:p>
      </dsp:txBody>
      <dsp:txXfrm>
        <a:off x="22789" y="3914923"/>
        <a:ext cx="6536977" cy="4212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87D375-CA5C-4169-B2D4-7628D9D81B2D}" type="datetimeFigureOut">
              <a:rPr lang="en-US" smtClean="0"/>
              <a:t>9/13/2023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77378B-337B-467D-8138-F373CB4120F1}" type="slidenum">
              <a:rPr lang="en-US" smtClean="0"/>
              <a:t>‹#›</a:t>
            </a:fld>
            <a:endParaRPr lang="en-US"/>
          </a:p>
        </p:txBody>
      </p:sp>
    </p:spTree>
    <p:extLst>
      <p:ext uri="{BB962C8B-B14F-4D97-AF65-F5344CB8AC3E}">
        <p14:creationId xmlns:p14="http://schemas.microsoft.com/office/powerpoint/2010/main" val="3887229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9/13/2023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30623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9/13/2023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69891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9/13/2023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2091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9/13/2023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9696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9/13/2023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270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9/13/2023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702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9/13/2023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60985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9/13/2023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49585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9/13/2023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017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9/13/2023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79292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9/13/2023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895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9/13/2023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216450"/>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nnedv.org/spotlight_on/impact-safe-housing-survivors/" TargetMode="External"/><Relationship Id="rId2" Type="http://schemas.openxmlformats.org/officeDocument/2006/relationships/hyperlink" Target="https://www.forbes.com/sites/maggiegermano/2019/10/17/domestic-violence-has-a-financial-impact-too/?sh=6f8d31409d04" TargetMode="External"/><Relationship Id="rId1" Type="http://schemas.openxmlformats.org/officeDocument/2006/relationships/slideLayout" Target="../slideLayouts/slideLayout2.xml"/><Relationship Id="rId5" Type="http://schemas.openxmlformats.org/officeDocument/2006/relationships/hyperlink" Target="https://www.opportunityhome.org/resources/domestic-violence-housing-fact-sheet/" TargetMode="External"/><Relationship Id="rId4" Type="http://schemas.openxmlformats.org/officeDocument/2006/relationships/hyperlink" Target="https://ncadv.org/STATISTIC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nnedv.org/resources-library/domestic-violence-housing-homelessnes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4" name="Straight Connector 23">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6" name="Rectangle 25">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885D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Title 2">
            <a:extLst>
              <a:ext uri="{FF2B5EF4-FFF2-40B4-BE49-F238E27FC236}">
                <a16:creationId xmlns:a16="http://schemas.microsoft.com/office/drawing/2014/main" id="{4550F51F-D731-A5E8-0410-2F1AD922262A}"/>
              </a:ext>
            </a:extLst>
          </p:cNvPr>
          <p:cNvSpPr>
            <a:spLocks noGrp="1"/>
          </p:cNvSpPr>
          <p:nvPr>
            <p:ph type="title"/>
          </p:nvPr>
        </p:nvSpPr>
        <p:spPr>
          <a:xfrm>
            <a:off x="492370" y="1243013"/>
            <a:ext cx="3084844" cy="3914775"/>
          </a:xfrm>
        </p:spPr>
        <p:txBody>
          <a:bodyPr vert="horz" lIns="91440" tIns="45720" rIns="91440" bIns="45720" rtlCol="0" anchor="b">
            <a:normAutofit fontScale="90000"/>
          </a:bodyPr>
          <a:lstStyle/>
          <a:p>
            <a:r>
              <a:rPr lang="en-US" sz="4800" dirty="0"/>
              <a:t>Housing Barriers and Insecurities for Survivors of Domestic Violence</a:t>
            </a:r>
          </a:p>
        </p:txBody>
      </p:sp>
      <p:cxnSp>
        <p:nvCxnSpPr>
          <p:cNvPr id="30" name="Straight Connector 29">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6" name="Picture Placeholder 5" descr="A blue bird logo with text&#10;&#10;Description automatically generated">
            <a:extLst>
              <a:ext uri="{FF2B5EF4-FFF2-40B4-BE49-F238E27FC236}">
                <a16:creationId xmlns:a16="http://schemas.microsoft.com/office/drawing/2014/main" id="{66FCCE47-0961-6C6A-C536-3B7A5BD8D6D7}"/>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5419" r="1" b="5419"/>
          <a:stretch/>
        </p:blipFill>
        <p:spPr>
          <a:xfrm>
            <a:off x="5075724" y="640080"/>
            <a:ext cx="6130668" cy="5577840"/>
          </a:xfrm>
          <a:prstGeom prst="rect">
            <a:avLst/>
          </a:prstGeom>
        </p:spPr>
      </p:pic>
    </p:spTree>
    <p:extLst>
      <p:ext uri="{BB962C8B-B14F-4D97-AF65-F5344CB8AC3E}">
        <p14:creationId xmlns:p14="http://schemas.microsoft.com/office/powerpoint/2010/main" val="219495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9" name="Rectangle 3078">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3090" name="Straight Connector 3080">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3091" name="Rectangle 3082">
            <a:extLst>
              <a:ext uri="{FF2B5EF4-FFF2-40B4-BE49-F238E27FC236}">
                <a16:creationId xmlns:a16="http://schemas.microsoft.com/office/drawing/2014/main" id="{08CB54FC-0B2A-4107-9A70-958B90B765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F9047C-BA73-C7A9-879C-4AAC6950ED83}"/>
              </a:ext>
            </a:extLst>
          </p:cNvPr>
          <p:cNvSpPr>
            <a:spLocks noGrp="1"/>
          </p:cNvSpPr>
          <p:nvPr>
            <p:ph type="title" idx="4294967295"/>
          </p:nvPr>
        </p:nvSpPr>
        <p:spPr>
          <a:xfrm>
            <a:off x="6411685" y="634947"/>
            <a:ext cx="5127171" cy="132696"/>
          </a:xfrm>
        </p:spPr>
        <p:txBody>
          <a:bodyPr vert="horz" lIns="91440" tIns="45720" rIns="91440" bIns="45720" rtlCol="0" anchor="b">
            <a:normAutofit fontScale="90000"/>
          </a:bodyPr>
          <a:lstStyle/>
          <a:p>
            <a:endParaRPr lang="en-US" sz="4800" dirty="0"/>
          </a:p>
        </p:txBody>
      </p:sp>
      <p:pic>
        <p:nvPicPr>
          <p:cNvPr id="3074" name="Picture 2" descr="Not Rocket Science - Serious Albert Einstein | Make a Meme">
            <a:extLst>
              <a:ext uri="{FF2B5EF4-FFF2-40B4-BE49-F238E27FC236}">
                <a16:creationId xmlns:a16="http://schemas.microsoft.com/office/drawing/2014/main" id="{F0D1DE3E-3B05-CA13-877B-75A0EB5AAB4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192" y="767642"/>
            <a:ext cx="5115347" cy="5002674"/>
          </a:xfrm>
          <a:prstGeom prst="rect">
            <a:avLst/>
          </a:prstGeom>
          <a:noFill/>
          <a:extLst>
            <a:ext uri="{909E8E84-426E-40DD-AFC4-6F175D3DCCD1}">
              <a14:hiddenFill xmlns:a14="http://schemas.microsoft.com/office/drawing/2010/main">
                <a:solidFill>
                  <a:srgbClr val="FFFFFF"/>
                </a:solidFill>
              </a14:hiddenFill>
            </a:ext>
          </a:extLst>
        </p:spPr>
      </p:pic>
      <p:cxnSp>
        <p:nvCxnSpPr>
          <p:cNvPr id="3092" name="Straight Connector 3084">
            <a:extLst>
              <a:ext uri="{FF2B5EF4-FFF2-40B4-BE49-F238E27FC236}">
                <a16:creationId xmlns:a16="http://schemas.microsoft.com/office/drawing/2014/main" id="{7855A9B5-1710-4B19-B0F1-CDFDD4ED5B7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14044" y="2246569"/>
            <a:ext cx="45720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872377A1-07FE-BEE9-427F-80DC3E2D4433}"/>
              </a:ext>
            </a:extLst>
          </p:cNvPr>
          <p:cNvSpPr>
            <a:spLocks noGrp="1"/>
          </p:cNvSpPr>
          <p:nvPr>
            <p:ph type="body" idx="4294967295"/>
          </p:nvPr>
        </p:nvSpPr>
        <p:spPr>
          <a:xfrm>
            <a:off x="6411684" y="2407436"/>
            <a:ext cx="5127172" cy="3461658"/>
          </a:xfrm>
        </p:spPr>
        <p:txBody>
          <a:bodyPr vert="horz" lIns="0" tIns="45720" rIns="0" bIns="45720" rtlCol="0">
            <a:normAutofit/>
          </a:bodyPr>
          <a:lstStyle/>
          <a:p>
            <a:pPr>
              <a:lnSpc>
                <a:spcPct val="100000"/>
              </a:lnSpc>
            </a:pPr>
            <a:r>
              <a:rPr lang="en-US" dirty="0"/>
              <a:t>Domestic violence is a leading cause of homelessness for women and their children. Many victims face homelessness when they flee abusive homes. Their experiences are confounded by economic instability, often perpetuated by abusers. Policy makers must work to ensure that </a:t>
            </a:r>
            <a:r>
              <a:rPr lang="en-US" b="1" u="sng" dirty="0"/>
              <a:t>safe</a:t>
            </a:r>
            <a:r>
              <a:rPr lang="en-US" u="sng" dirty="0"/>
              <a:t>, </a:t>
            </a:r>
            <a:r>
              <a:rPr lang="en-US" b="1" u="sng" dirty="0"/>
              <a:t>affordable housing </a:t>
            </a:r>
            <a:r>
              <a:rPr lang="en-US" dirty="0"/>
              <a:t>is available to victims and must </a:t>
            </a:r>
            <a:r>
              <a:rPr lang="en-US" b="1" u="sng" dirty="0"/>
              <a:t>reduce the barriers</a:t>
            </a:r>
            <a:r>
              <a:rPr lang="en-US" dirty="0"/>
              <a:t> victims face in securing and maintaining housing.</a:t>
            </a:r>
          </a:p>
        </p:txBody>
      </p:sp>
      <p:sp>
        <p:nvSpPr>
          <p:cNvPr id="3093" name="Rectangle 3086">
            <a:extLst>
              <a:ext uri="{FF2B5EF4-FFF2-40B4-BE49-F238E27FC236}">
                <a16:creationId xmlns:a16="http://schemas.microsoft.com/office/drawing/2014/main" id="{9AA76026-5689-4584-8D93-D71D739E6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396850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op Tag Your It Stickers for Android &amp; iOS | Gfycat">
            <a:extLst>
              <a:ext uri="{FF2B5EF4-FFF2-40B4-BE49-F238E27FC236}">
                <a16:creationId xmlns:a16="http://schemas.microsoft.com/office/drawing/2014/main" id="{BC52EF79-37D4-577C-ED9E-6420BE1C5E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245" y="1238864"/>
            <a:ext cx="4774483" cy="37657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226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A4EC-1D0B-E44E-0406-9DBEBF41B08B}"/>
              </a:ext>
            </a:extLst>
          </p:cNvPr>
          <p:cNvSpPr>
            <a:spLocks noGrp="1"/>
          </p:cNvSpPr>
          <p:nvPr>
            <p:ph type="title"/>
          </p:nvPr>
        </p:nvSpPr>
        <p:spPr>
          <a:xfrm>
            <a:off x="1097280" y="286603"/>
            <a:ext cx="10058400" cy="1607510"/>
          </a:xfrm>
        </p:spPr>
        <p:txBody>
          <a:bodyPr>
            <a:normAutofit/>
          </a:bodyPr>
          <a:lstStyle/>
          <a:p>
            <a:r>
              <a:rPr lang="en-US" sz="2000" dirty="0"/>
              <a:t>Resources</a:t>
            </a:r>
          </a:p>
        </p:txBody>
      </p:sp>
      <p:sp>
        <p:nvSpPr>
          <p:cNvPr id="3" name="Content Placeholder 2">
            <a:extLst>
              <a:ext uri="{FF2B5EF4-FFF2-40B4-BE49-F238E27FC236}">
                <a16:creationId xmlns:a16="http://schemas.microsoft.com/office/drawing/2014/main" id="{39CE42E7-2151-F865-CCD5-FBFD831658AF}"/>
              </a:ext>
            </a:extLst>
          </p:cNvPr>
          <p:cNvSpPr>
            <a:spLocks noGrp="1"/>
          </p:cNvSpPr>
          <p:nvPr>
            <p:ph idx="1"/>
          </p:nvPr>
        </p:nvSpPr>
        <p:spPr>
          <a:xfrm>
            <a:off x="1097280" y="1987420"/>
            <a:ext cx="10058400" cy="3881672"/>
          </a:xfrm>
        </p:spPr>
        <p:txBody>
          <a:bodyPr>
            <a:normAutofit/>
          </a:bodyPr>
          <a:lstStyle/>
          <a:p>
            <a:r>
              <a:rPr lang="en-US" sz="1400" i="1" u="sng" dirty="0">
                <a:solidFill>
                  <a:schemeClr val="tx1"/>
                </a:solidFill>
                <a:hlinkClick r:id="rId2">
                  <a:extLst>
                    <a:ext uri="{A12FA001-AC4F-418D-AE19-62706E023703}">
                      <ahyp:hlinkClr xmlns:ahyp="http://schemas.microsoft.com/office/drawing/2018/hyperlinkcolor" val="tx"/>
                    </a:ext>
                  </a:extLst>
                </a:hlinkClick>
              </a:rPr>
              <a:t>https://www.forbes.com/sites/maggiegermano/2019/10/17/domestic-violence-has-a-financial-impact-too/?sh=6f8d31409d04</a:t>
            </a:r>
            <a:endParaRPr lang="en-US" sz="1400" i="1" u="sng" dirty="0">
              <a:solidFill>
                <a:schemeClr val="tx1"/>
              </a:solidFill>
            </a:endParaRPr>
          </a:p>
          <a:p>
            <a:pPr marL="0" indent="0">
              <a:buNone/>
            </a:pPr>
            <a:r>
              <a:rPr lang="en-US" sz="1400" i="1" u="sng" dirty="0">
                <a:solidFill>
                  <a:srgbClr val="848651"/>
                </a:solidFill>
                <a:hlinkClick r:id="rId3">
                  <a:extLst>
                    <a:ext uri="{A12FA001-AC4F-418D-AE19-62706E023703}">
                      <ahyp:hlinkClr xmlns:ahyp="http://schemas.microsoft.com/office/drawing/2018/hyperlinkcolor" val="tx"/>
                    </a:ext>
                  </a:extLst>
                </a:hlinkClick>
              </a:rPr>
              <a:t>https</a:t>
            </a:r>
            <a:r>
              <a:rPr lang="en-US" sz="1400" i="1" u="sng" dirty="0">
                <a:solidFill>
                  <a:schemeClr val="tx1"/>
                </a:solidFill>
                <a:hlinkClick r:id="rId3">
                  <a:extLst>
                    <a:ext uri="{A12FA001-AC4F-418D-AE19-62706E023703}">
                      <ahyp:hlinkClr xmlns:ahyp="http://schemas.microsoft.com/office/drawing/2018/hyperlinkcolor" val="tx"/>
                    </a:ext>
                  </a:extLst>
                </a:hlinkClick>
              </a:rPr>
              <a:t>://nnedv.org/spotlight_on/impact-safe-housing-survivors/</a:t>
            </a:r>
            <a:endParaRPr lang="en-US" sz="1400" i="1" u="sng" dirty="0">
              <a:solidFill>
                <a:schemeClr val="tx1"/>
              </a:solidFill>
            </a:endParaRPr>
          </a:p>
          <a:p>
            <a:pPr marL="0" indent="0">
              <a:buNone/>
            </a:pPr>
            <a:r>
              <a:rPr lang="en-US" sz="1400" i="1" u="sng" dirty="0">
                <a:solidFill>
                  <a:srgbClr val="848651"/>
                </a:solidFill>
                <a:hlinkClick r:id="rId4">
                  <a:extLst>
                    <a:ext uri="{A12FA001-AC4F-418D-AE19-62706E023703}">
                      <ahyp:hlinkClr xmlns:ahyp="http://schemas.microsoft.com/office/drawing/2018/hyperlinkcolor" val="tx"/>
                    </a:ext>
                  </a:extLst>
                </a:hlinkClick>
              </a:rPr>
              <a:t>https</a:t>
            </a:r>
            <a:r>
              <a:rPr lang="en-US" sz="1400" i="1" u="sng" dirty="0">
                <a:solidFill>
                  <a:schemeClr val="tx1"/>
                </a:solidFill>
                <a:hlinkClick r:id="rId4">
                  <a:extLst>
                    <a:ext uri="{A12FA001-AC4F-418D-AE19-62706E023703}">
                      <ahyp:hlinkClr xmlns:ahyp="http://schemas.microsoft.com/office/drawing/2018/hyperlinkcolor" val="tx"/>
                    </a:ext>
                  </a:extLst>
                </a:hlinkClick>
              </a:rPr>
              <a:t>://ncadv.org/STATISTICS</a:t>
            </a:r>
            <a:endParaRPr lang="en-US" sz="1400" i="1" u="sng" dirty="0">
              <a:solidFill>
                <a:schemeClr val="tx1"/>
              </a:solidFill>
            </a:endParaRPr>
          </a:p>
          <a:p>
            <a:pPr marL="0" indent="0">
              <a:buNone/>
            </a:pPr>
            <a:r>
              <a:rPr lang="en-US" sz="1400" i="1" u="sng" dirty="0">
                <a:solidFill>
                  <a:schemeClr val="tx1"/>
                </a:solidFill>
                <a:hlinkClick r:id="rId5">
                  <a:extLst>
                    <a:ext uri="{A12FA001-AC4F-418D-AE19-62706E023703}">
                      <ahyp:hlinkClr xmlns:ahyp="http://schemas.microsoft.com/office/drawing/2018/hyperlinkcolor" val="tx"/>
                    </a:ext>
                  </a:extLst>
                </a:hlinkClick>
              </a:rPr>
              <a:t>https://www.opportunityhome.org/resources/domestic-violence-housing-fact-sheet/</a:t>
            </a:r>
            <a:endParaRPr lang="en-US" sz="1400" i="1" u="sng" dirty="0">
              <a:solidFill>
                <a:schemeClr val="tx1"/>
              </a:solidFill>
            </a:endParaRPr>
          </a:p>
          <a:p>
            <a:pPr marL="0" indent="0">
              <a:buNone/>
            </a:pPr>
            <a:r>
              <a:rPr lang="en-US" sz="1400" i="1" u="sng" dirty="0">
                <a:solidFill>
                  <a:schemeClr val="tx1"/>
                </a:solidFill>
              </a:rPr>
              <a:t>https://kylandlordlaw.com/</a:t>
            </a:r>
          </a:p>
        </p:txBody>
      </p:sp>
    </p:spTree>
    <p:extLst>
      <p:ext uri="{BB962C8B-B14F-4D97-AF65-F5344CB8AC3E}">
        <p14:creationId xmlns:p14="http://schemas.microsoft.com/office/powerpoint/2010/main" val="1711337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C3644A-A090-9DF2-CC5B-35F7CE9164AF}"/>
              </a:ext>
            </a:extLst>
          </p:cNvPr>
          <p:cNvSpPr>
            <a:spLocks noGrp="1"/>
          </p:cNvSpPr>
          <p:nvPr>
            <p:ph type="ctrTitle"/>
          </p:nvPr>
        </p:nvSpPr>
        <p:spPr>
          <a:xfrm>
            <a:off x="1066783" y="489760"/>
            <a:ext cx="10058400" cy="5225239"/>
          </a:xfrm>
        </p:spPr>
        <p:txBody>
          <a:bodyPr>
            <a:normAutofit fontScale="90000"/>
          </a:bodyPr>
          <a:lstStyle/>
          <a:p>
            <a:r>
              <a:rPr lang="en-US" sz="3100" dirty="0">
                <a:solidFill>
                  <a:srgbClr val="FFFFFF"/>
                </a:solidFill>
              </a:rPr>
              <a:t>1 in 3 women and 1 in 4 men experience intimate partner violence in their lifetime</a:t>
            </a:r>
            <a:br>
              <a:rPr lang="en-US" sz="3100" dirty="0">
                <a:solidFill>
                  <a:srgbClr val="FFFFFF"/>
                </a:solidFill>
              </a:rPr>
            </a:br>
            <a:br>
              <a:rPr lang="en-US" sz="3100" dirty="0">
                <a:solidFill>
                  <a:srgbClr val="FFFFFF"/>
                </a:solidFill>
              </a:rPr>
            </a:br>
            <a:r>
              <a:rPr lang="en-US" sz="3100" dirty="0">
                <a:solidFill>
                  <a:srgbClr val="FFFFFF"/>
                </a:solidFill>
              </a:rPr>
              <a:t>5 million children witness </a:t>
            </a:r>
            <a:r>
              <a:rPr lang="en-US" sz="3100" dirty="0">
                <a:solidFill>
                  <a:schemeClr val="bg1"/>
                </a:solidFill>
              </a:rPr>
              <a:t>domestic violence in their homes each year</a:t>
            </a:r>
            <a:br>
              <a:rPr lang="en-US" sz="3100" dirty="0">
                <a:solidFill>
                  <a:schemeClr val="bg1"/>
                </a:solidFill>
              </a:rPr>
            </a:br>
            <a:br>
              <a:rPr lang="en-US" sz="3100" dirty="0">
                <a:solidFill>
                  <a:schemeClr val="bg1"/>
                </a:solidFill>
              </a:rPr>
            </a:br>
            <a:r>
              <a:rPr lang="en-US" sz="3100" b="0" i="0" dirty="0">
                <a:solidFill>
                  <a:schemeClr val="bg1"/>
                </a:solidFill>
                <a:effectLst/>
              </a:rPr>
              <a:t>The cost of intimate partner violence exceeds $8.3 billion per year</a:t>
            </a:r>
            <a:br>
              <a:rPr lang="en-US" sz="3100" dirty="0">
                <a:solidFill>
                  <a:srgbClr val="FFFFFF"/>
                </a:solidFill>
              </a:rPr>
            </a:br>
            <a:br>
              <a:rPr lang="en-US" sz="3100" dirty="0">
                <a:solidFill>
                  <a:schemeClr val="bg1"/>
                </a:solidFill>
              </a:rPr>
            </a:br>
            <a:r>
              <a:rPr lang="en-US" sz="3100" b="0" i="0" dirty="0">
                <a:solidFill>
                  <a:schemeClr val="bg1"/>
                </a:solidFill>
                <a:effectLst/>
              </a:rPr>
              <a:t>Between 21-60% of victims of intimate partner violence lose their jobs due to reasons stemming from the abuse</a:t>
            </a:r>
            <a:br>
              <a:rPr lang="en-US" sz="3100" b="0" i="0" dirty="0">
                <a:solidFill>
                  <a:schemeClr val="bg1"/>
                </a:solidFill>
                <a:effectLst/>
              </a:rPr>
            </a:br>
            <a:br>
              <a:rPr lang="en-US" sz="3100" b="0" i="0" dirty="0">
                <a:solidFill>
                  <a:schemeClr val="bg1"/>
                </a:solidFill>
                <a:effectLst/>
              </a:rPr>
            </a:br>
            <a:br>
              <a:rPr lang="en-US" sz="2800" dirty="0">
                <a:solidFill>
                  <a:schemeClr val="bg1"/>
                </a:solidFill>
              </a:rPr>
            </a:br>
            <a:br>
              <a:rPr lang="en-US" sz="2800" dirty="0">
                <a:solidFill>
                  <a:schemeClr val="bg1"/>
                </a:solidFill>
              </a:rPr>
            </a:br>
            <a:br>
              <a:rPr lang="en-US" sz="2000" dirty="0">
                <a:solidFill>
                  <a:srgbClr val="FFFFFF"/>
                </a:solidFill>
              </a:rPr>
            </a:br>
            <a:endParaRPr lang="en-US" sz="2000" dirty="0">
              <a:solidFill>
                <a:srgbClr val="FFFFFF"/>
              </a:solidFill>
            </a:endParaRP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090530FB-FBF8-B9D5-8983-0671D2A32B02}"/>
              </a:ext>
            </a:extLst>
          </p:cNvPr>
          <p:cNvSpPr>
            <a:spLocks noGrp="1"/>
          </p:cNvSpPr>
          <p:nvPr>
            <p:ph type="subTitle" idx="1"/>
          </p:nvPr>
        </p:nvSpPr>
        <p:spPr>
          <a:xfrm>
            <a:off x="1100051" y="5225240"/>
            <a:ext cx="10058400" cy="1143000"/>
          </a:xfrm>
        </p:spPr>
        <p:txBody>
          <a:bodyPr>
            <a:normAutofit/>
          </a:bodyPr>
          <a:lstStyle/>
          <a:p>
            <a:pPr algn="ctr"/>
            <a:r>
              <a:rPr lang="en-US" sz="4400" dirty="0">
                <a:solidFill>
                  <a:srgbClr val="FFFFFF"/>
                </a:solidFill>
              </a:rPr>
              <a:t>Some FYI statistics…..</a:t>
            </a:r>
          </a:p>
        </p:txBody>
      </p:sp>
    </p:spTree>
    <p:extLst>
      <p:ext uri="{BB962C8B-B14F-4D97-AF65-F5344CB8AC3E}">
        <p14:creationId xmlns:p14="http://schemas.microsoft.com/office/powerpoint/2010/main" val="193749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C3644A-A090-9DF2-CC5B-35F7CE9164AF}"/>
              </a:ext>
            </a:extLst>
          </p:cNvPr>
          <p:cNvSpPr>
            <a:spLocks noGrp="1"/>
          </p:cNvSpPr>
          <p:nvPr>
            <p:ph type="ctrTitle"/>
          </p:nvPr>
        </p:nvSpPr>
        <p:spPr>
          <a:xfrm>
            <a:off x="975982" y="279919"/>
            <a:ext cx="10058400" cy="4945321"/>
          </a:xfrm>
        </p:spPr>
        <p:txBody>
          <a:bodyPr>
            <a:normAutofit fontScale="90000"/>
          </a:bodyPr>
          <a:lstStyle/>
          <a:p>
            <a:br>
              <a:rPr lang="en-US" sz="2800" dirty="0">
                <a:solidFill>
                  <a:srgbClr val="FFFFFF"/>
                </a:solidFill>
              </a:rPr>
            </a:br>
            <a:br>
              <a:rPr lang="en-US" sz="2800" dirty="0">
                <a:solidFill>
                  <a:srgbClr val="FFFFFF"/>
                </a:solidFill>
              </a:rPr>
            </a:br>
            <a:br>
              <a:rPr lang="en-US" sz="2800" dirty="0">
                <a:solidFill>
                  <a:srgbClr val="FFFFFF"/>
                </a:solidFill>
              </a:rPr>
            </a:br>
            <a:r>
              <a:rPr lang="en-US" sz="3100" i="0" dirty="0">
                <a:solidFill>
                  <a:schemeClr val="bg1"/>
                </a:solidFill>
                <a:effectLst/>
                <a:latin typeface="Universe condensed"/>
              </a:rPr>
              <a:t>More than 90% of homeless women </a:t>
            </a:r>
            <a:r>
              <a:rPr lang="en-US" sz="3100" i="0" u="none" strike="noStrike" dirty="0">
                <a:solidFill>
                  <a:schemeClr val="bg1"/>
                </a:solidFill>
                <a:effectLst/>
                <a:latin typeface="Universe condensed"/>
                <a:hlinkClick r:id="rId2">
                  <a:extLst>
                    <a:ext uri="{A12FA001-AC4F-418D-AE19-62706E023703}">
                      <ahyp:hlinkClr xmlns:ahyp="http://schemas.microsoft.com/office/drawing/2018/hyperlinkcolor" val="tx"/>
                    </a:ext>
                  </a:extLst>
                </a:hlinkClick>
              </a:rPr>
              <a:t>experience</a:t>
            </a:r>
            <a:r>
              <a:rPr lang="en-US" sz="3100" i="0" u="none" strike="noStrike" dirty="0">
                <a:solidFill>
                  <a:schemeClr val="bg1"/>
                </a:solidFill>
                <a:effectLst/>
                <a:latin typeface="Universe condensed"/>
              </a:rPr>
              <a:t> </a:t>
            </a:r>
            <a:r>
              <a:rPr lang="en-US" sz="3100" i="0" dirty="0">
                <a:solidFill>
                  <a:schemeClr val="bg1"/>
                </a:solidFill>
                <a:effectLst/>
                <a:latin typeface="Universe condensed"/>
              </a:rPr>
              <a:t>severe physical or sexual abuse at some point in their lives, and 63% </a:t>
            </a:r>
            <a:r>
              <a:rPr lang="en-US" sz="3100" i="0" u="none" strike="noStrike" dirty="0">
                <a:solidFill>
                  <a:schemeClr val="bg1"/>
                </a:solidFill>
                <a:effectLst/>
                <a:latin typeface="Universe condensed"/>
                <a:hlinkClick r:id="rId2">
                  <a:extLst>
                    <a:ext uri="{A12FA001-AC4F-418D-AE19-62706E023703}">
                      <ahyp:hlinkClr xmlns:ahyp="http://schemas.microsoft.com/office/drawing/2018/hyperlinkcolor" val="tx"/>
                    </a:ext>
                  </a:extLst>
                </a:hlinkClick>
              </a:rPr>
              <a:t>have been victims</a:t>
            </a:r>
            <a:r>
              <a:rPr lang="en-US" sz="3100" i="0" dirty="0">
                <a:solidFill>
                  <a:schemeClr val="bg1"/>
                </a:solidFill>
                <a:effectLst/>
                <a:latin typeface="Universe condensed"/>
              </a:rPr>
              <a:t> of domestic or sexual violence.</a:t>
            </a:r>
            <a:br>
              <a:rPr lang="en-US" sz="3100" dirty="0">
                <a:solidFill>
                  <a:srgbClr val="FFFFFF"/>
                </a:solidFill>
                <a:latin typeface="Universe condensed"/>
              </a:rPr>
            </a:br>
            <a:br>
              <a:rPr lang="en-US" sz="3100" dirty="0">
                <a:solidFill>
                  <a:schemeClr val="bg1"/>
                </a:solidFill>
              </a:rPr>
            </a:br>
            <a:r>
              <a:rPr lang="en-US" sz="3100" dirty="0">
                <a:solidFill>
                  <a:schemeClr val="bg1"/>
                </a:solidFill>
              </a:rPr>
              <a:t>Between 22 and 57% of all homeless women report that domestic violence was the immediate cause of their homelessness.</a:t>
            </a:r>
            <a:br>
              <a:rPr lang="en-US" sz="3100" dirty="0">
                <a:solidFill>
                  <a:srgbClr val="FFFFFF"/>
                </a:solidFill>
              </a:rPr>
            </a:br>
            <a:br>
              <a:rPr lang="en-US" sz="3100" b="0" i="0" dirty="0">
                <a:solidFill>
                  <a:schemeClr val="bg1"/>
                </a:solidFill>
                <a:effectLst/>
              </a:rPr>
            </a:br>
            <a:r>
              <a:rPr lang="en-US" sz="3100" dirty="0">
                <a:solidFill>
                  <a:schemeClr val="bg1"/>
                </a:solidFill>
              </a:rPr>
              <a:t>Over 80% of survivors entering shelters identified “finding housing I can afford” as a need, second only to “safety for myself” (85%)</a:t>
            </a:r>
            <a:br>
              <a:rPr lang="en-US" sz="2800" dirty="0">
                <a:solidFill>
                  <a:schemeClr val="bg1"/>
                </a:solidFill>
              </a:rPr>
            </a:br>
            <a:br>
              <a:rPr lang="en-US" sz="2800" dirty="0">
                <a:solidFill>
                  <a:schemeClr val="bg1"/>
                </a:solidFill>
              </a:rPr>
            </a:br>
            <a:br>
              <a:rPr lang="en-US" sz="2000" dirty="0">
                <a:solidFill>
                  <a:srgbClr val="FFFFFF"/>
                </a:solidFill>
              </a:rPr>
            </a:br>
            <a:endParaRPr lang="en-US" sz="2000" dirty="0">
              <a:solidFill>
                <a:srgbClr val="FFFFFF"/>
              </a:solidFill>
            </a:endParaRP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090530FB-FBF8-B9D5-8983-0671D2A32B02}"/>
              </a:ext>
            </a:extLst>
          </p:cNvPr>
          <p:cNvSpPr>
            <a:spLocks noGrp="1"/>
          </p:cNvSpPr>
          <p:nvPr>
            <p:ph type="subTitle" idx="1"/>
          </p:nvPr>
        </p:nvSpPr>
        <p:spPr>
          <a:xfrm>
            <a:off x="1100051" y="5225240"/>
            <a:ext cx="10058400" cy="1143000"/>
          </a:xfrm>
        </p:spPr>
        <p:txBody>
          <a:bodyPr>
            <a:normAutofit/>
          </a:bodyPr>
          <a:lstStyle/>
          <a:p>
            <a:pPr algn="ctr"/>
            <a:r>
              <a:rPr lang="en-US" sz="4400" dirty="0">
                <a:solidFill>
                  <a:srgbClr val="FFFFFF"/>
                </a:solidFill>
              </a:rPr>
              <a:t>More statistics…..</a:t>
            </a:r>
          </a:p>
        </p:txBody>
      </p:sp>
    </p:spTree>
    <p:extLst>
      <p:ext uri="{BB962C8B-B14F-4D97-AF65-F5344CB8AC3E}">
        <p14:creationId xmlns:p14="http://schemas.microsoft.com/office/powerpoint/2010/main" val="268875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033" name="Straight Connector 1032">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035" name="Rectangle 1034">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885D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D4AADEF-3A86-5CD6-55F5-3049CCACD2D5}"/>
              </a:ext>
            </a:extLst>
          </p:cNvPr>
          <p:cNvSpPr>
            <a:spLocks noGrp="1"/>
          </p:cNvSpPr>
          <p:nvPr>
            <p:ph type="title"/>
          </p:nvPr>
        </p:nvSpPr>
        <p:spPr>
          <a:xfrm>
            <a:off x="487553" y="345233"/>
            <a:ext cx="3084844" cy="5588635"/>
          </a:xfrm>
        </p:spPr>
        <p:txBody>
          <a:bodyPr vert="horz" lIns="91440" tIns="45720" rIns="91440" bIns="45720" rtlCol="0" anchor="b">
            <a:noAutofit/>
          </a:bodyPr>
          <a:lstStyle/>
          <a:p>
            <a:r>
              <a:rPr lang="en-US" sz="4000" dirty="0"/>
              <a:t>Abusers commonly sabotage a victim’s economic stability, making victims more vulnerable to homelessness</a:t>
            </a:r>
            <a:endParaRPr lang="en-US" sz="4000" dirty="0">
              <a:solidFill>
                <a:schemeClr val="bg1"/>
              </a:solidFill>
            </a:endParaRPr>
          </a:p>
        </p:txBody>
      </p:sp>
      <p:cxnSp>
        <p:nvCxnSpPr>
          <p:cNvPr id="1039" name="Straight Connector 1038">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26332C09-1A22-BBD6-53CA-AB4E4E6B292C}"/>
              </a:ext>
            </a:extLst>
          </p:cNvPr>
          <p:cNvSpPr>
            <a:spLocks noGrp="1"/>
          </p:cNvSpPr>
          <p:nvPr>
            <p:ph type="body" sz="half" idx="2"/>
          </p:nvPr>
        </p:nvSpPr>
        <p:spPr>
          <a:xfrm flipV="1">
            <a:off x="571751" y="6116763"/>
            <a:ext cx="3067187" cy="101142"/>
          </a:xfrm>
        </p:spPr>
        <p:txBody>
          <a:bodyPr vert="horz" lIns="0" tIns="45720" rIns="0" bIns="45720" rtlCol="0">
            <a:normAutofit fontScale="25000" lnSpcReduction="20000"/>
          </a:bodyPr>
          <a:lstStyle/>
          <a:p>
            <a:pPr>
              <a:lnSpc>
                <a:spcPct val="100000"/>
              </a:lnSpc>
            </a:pPr>
            <a:endParaRPr lang="en-US" dirty="0"/>
          </a:p>
        </p:txBody>
      </p:sp>
      <p:pic>
        <p:nvPicPr>
          <p:cNvPr id="1026" name="Picture 2" descr="A couple of people sleeping together&#10;&#10;Description automatically generated">
            <a:extLst>
              <a:ext uri="{FF2B5EF4-FFF2-40B4-BE49-F238E27FC236}">
                <a16:creationId xmlns:a16="http://schemas.microsoft.com/office/drawing/2014/main" id="{AE06C24F-0DE1-854D-7342-A9C380EDF8A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352138" y="640080"/>
            <a:ext cx="5577840" cy="557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165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2054">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57" name="Straight Connector 2056">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2059" name="Rectangle 2058">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885D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04AEEE22-B618-F005-2A22-31610BD8B0FA}"/>
              </a:ext>
            </a:extLst>
          </p:cNvPr>
          <p:cNvSpPr>
            <a:spLocks noGrp="1"/>
          </p:cNvSpPr>
          <p:nvPr>
            <p:ph type="title"/>
          </p:nvPr>
        </p:nvSpPr>
        <p:spPr>
          <a:xfrm>
            <a:off x="571752" y="784199"/>
            <a:ext cx="3084844" cy="969063"/>
          </a:xfrm>
        </p:spPr>
        <p:txBody>
          <a:bodyPr vert="horz" lIns="91440" tIns="45720" rIns="91440" bIns="45720" rtlCol="0" anchor="b">
            <a:normAutofit/>
          </a:bodyPr>
          <a:lstStyle/>
          <a:p>
            <a:r>
              <a:rPr lang="en-US" sz="6000" dirty="0"/>
              <a:t>Barriers</a:t>
            </a:r>
          </a:p>
        </p:txBody>
      </p:sp>
      <p:cxnSp>
        <p:nvCxnSpPr>
          <p:cNvPr id="2063" name="Straight Connector 2062">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3DFC7F70-5AB6-E82B-1086-2DDB55A907AA}"/>
              </a:ext>
            </a:extLst>
          </p:cNvPr>
          <p:cNvSpPr>
            <a:spLocks noGrp="1"/>
          </p:cNvSpPr>
          <p:nvPr>
            <p:ph type="body" sz="half" idx="2"/>
          </p:nvPr>
        </p:nvSpPr>
        <p:spPr>
          <a:xfrm>
            <a:off x="492370" y="1753262"/>
            <a:ext cx="3005462" cy="4320539"/>
          </a:xfrm>
        </p:spPr>
        <p:txBody>
          <a:bodyPr vert="horz" lIns="0" tIns="45720" rIns="0" bIns="45720" rtlCol="0">
            <a:normAutofit fontScale="92500"/>
          </a:bodyPr>
          <a:lstStyle/>
          <a:p>
            <a:pPr marL="457200" indent="-457200">
              <a:lnSpc>
                <a:spcPct val="100000"/>
              </a:lnSpc>
              <a:buClr>
                <a:schemeClr val="bg1"/>
              </a:buClr>
              <a:buFont typeface="Wingdings" panose="05000000000000000000" pitchFamily="2" charset="2"/>
              <a:buChar char="Ø"/>
            </a:pPr>
            <a:r>
              <a:rPr lang="en-US" sz="2400" dirty="0"/>
              <a:t>Financial Abuse</a:t>
            </a:r>
          </a:p>
          <a:p>
            <a:pPr marL="457200" indent="-457200">
              <a:lnSpc>
                <a:spcPct val="100000"/>
              </a:lnSpc>
              <a:buClr>
                <a:schemeClr val="bg1"/>
              </a:buClr>
              <a:buFont typeface="Wingdings" panose="05000000000000000000" pitchFamily="2" charset="2"/>
              <a:buChar char="Ø"/>
            </a:pPr>
            <a:r>
              <a:rPr lang="en-US" sz="2400" dirty="0"/>
              <a:t>Credit Scores/Rental Histories</a:t>
            </a:r>
          </a:p>
          <a:p>
            <a:pPr marL="457200" indent="-457200">
              <a:lnSpc>
                <a:spcPct val="100000"/>
              </a:lnSpc>
              <a:buClr>
                <a:schemeClr val="bg1"/>
              </a:buClr>
              <a:buFont typeface="Wingdings" panose="05000000000000000000" pitchFamily="2" charset="2"/>
              <a:buChar char="Ø"/>
            </a:pPr>
            <a:r>
              <a:rPr lang="en-US" sz="2400" dirty="0"/>
              <a:t>Discrimination</a:t>
            </a:r>
          </a:p>
          <a:p>
            <a:pPr marL="457200" indent="-457200">
              <a:lnSpc>
                <a:spcPct val="100000"/>
              </a:lnSpc>
              <a:buClr>
                <a:schemeClr val="bg1"/>
              </a:buClr>
              <a:buFont typeface="Wingdings" panose="05000000000000000000" pitchFamily="2" charset="2"/>
              <a:buChar char="Ø"/>
            </a:pPr>
            <a:r>
              <a:rPr lang="en-US" sz="2400" dirty="0"/>
              <a:t>Lack of steady employment</a:t>
            </a:r>
          </a:p>
          <a:p>
            <a:pPr marL="457200" indent="-457200">
              <a:lnSpc>
                <a:spcPct val="100000"/>
              </a:lnSpc>
              <a:buClr>
                <a:schemeClr val="bg1"/>
              </a:buClr>
              <a:buFont typeface="Wingdings" panose="05000000000000000000" pitchFamily="2" charset="2"/>
              <a:buChar char="Ø"/>
            </a:pPr>
            <a:r>
              <a:rPr lang="en-US" sz="2400" dirty="0"/>
              <a:t>Loss of subsidized housing or other housing assistance</a:t>
            </a:r>
          </a:p>
        </p:txBody>
      </p:sp>
      <p:pic>
        <p:nvPicPr>
          <p:cNvPr id="5" name="Picture 2">
            <a:extLst>
              <a:ext uri="{FF2B5EF4-FFF2-40B4-BE49-F238E27FC236}">
                <a16:creationId xmlns:a16="http://schemas.microsoft.com/office/drawing/2014/main" id="{0B67E331-E794-2E38-E808-B6E75C316D6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63845" y="784200"/>
            <a:ext cx="7482349" cy="5390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045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75" name="Rectangle 2074">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77" name="Rectangle 2076">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885D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25528506-C9B1-E2BD-C728-094F2BA8A1EA}"/>
              </a:ext>
            </a:extLst>
          </p:cNvPr>
          <p:cNvSpPr>
            <a:spLocks noGrp="1"/>
          </p:cNvSpPr>
          <p:nvPr>
            <p:ph type="title"/>
          </p:nvPr>
        </p:nvSpPr>
        <p:spPr>
          <a:xfrm>
            <a:off x="492370" y="516836"/>
            <a:ext cx="3084844" cy="1961086"/>
          </a:xfrm>
        </p:spPr>
        <p:txBody>
          <a:bodyPr>
            <a:normAutofit/>
          </a:bodyPr>
          <a:lstStyle/>
          <a:p>
            <a:r>
              <a:rPr lang="en-US" sz="3400">
                <a:solidFill>
                  <a:srgbClr val="FFFFFF"/>
                </a:solidFill>
              </a:rPr>
              <a:t>A really, really BIG barrier to safe housing is a lack of…..</a:t>
            </a:r>
          </a:p>
        </p:txBody>
      </p:sp>
      <p:cxnSp>
        <p:nvCxnSpPr>
          <p:cNvPr id="2079" name="Straight Connector 2078">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54" name="Content Placeholder 2053">
            <a:extLst>
              <a:ext uri="{FF2B5EF4-FFF2-40B4-BE49-F238E27FC236}">
                <a16:creationId xmlns:a16="http://schemas.microsoft.com/office/drawing/2014/main" id="{DB3FE211-6E9B-9AEE-C1B6-6A046AC64B55}"/>
              </a:ext>
            </a:extLst>
          </p:cNvPr>
          <p:cNvSpPr>
            <a:spLocks noGrp="1"/>
          </p:cNvSpPr>
          <p:nvPr>
            <p:ph idx="1"/>
          </p:nvPr>
        </p:nvSpPr>
        <p:spPr>
          <a:xfrm>
            <a:off x="571752" y="3628103"/>
            <a:ext cx="2623732" cy="2153264"/>
          </a:xfrm>
        </p:spPr>
        <p:txBody>
          <a:bodyPr>
            <a:normAutofit/>
          </a:bodyPr>
          <a:lstStyle/>
          <a:p>
            <a:endParaRPr lang="en-US">
              <a:solidFill>
                <a:srgbClr val="FFFFFF"/>
              </a:solidFill>
            </a:endParaRPr>
          </a:p>
        </p:txBody>
      </p:sp>
      <p:pic>
        <p:nvPicPr>
          <p:cNvPr id="2050" name="Picture 2" descr="Affordable Housing - Township of Bedminster">
            <a:extLst>
              <a:ext uri="{FF2B5EF4-FFF2-40B4-BE49-F238E27FC236}">
                <a16:creationId xmlns:a16="http://schemas.microsoft.com/office/drawing/2014/main" id="{2D23949C-DAC0-3C08-17FC-DDD1DD1E7CD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42017" y="1001114"/>
            <a:ext cx="6798082" cy="4855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4649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0AB6E427-3F73-4C06-A5D5-AE52C3883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8C9BDAA-0390-4B39-9B5C-BC95E5120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9919" cy="6858000"/>
          </a:xfrm>
          <a:prstGeom prst="rect">
            <a:avLst/>
          </a:prstGeom>
          <a:solidFill>
            <a:srgbClr val="8885D7"/>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A7A43EA-414C-5CBD-1476-1E6F263F8816}"/>
              </a:ext>
            </a:extLst>
          </p:cNvPr>
          <p:cNvSpPr>
            <a:spLocks noGrp="1"/>
          </p:cNvSpPr>
          <p:nvPr>
            <p:ph type="title"/>
          </p:nvPr>
        </p:nvSpPr>
        <p:spPr>
          <a:xfrm>
            <a:off x="492370" y="516836"/>
            <a:ext cx="3084844" cy="3612712"/>
          </a:xfrm>
        </p:spPr>
        <p:txBody>
          <a:bodyPr vert="horz" lIns="91440" tIns="45720" rIns="91440" bIns="45720" rtlCol="0" anchor="b">
            <a:normAutofit/>
          </a:bodyPr>
          <a:lstStyle/>
          <a:p>
            <a:r>
              <a:rPr lang="en-US" sz="4800" dirty="0"/>
              <a:t>Kentucky’s Response </a:t>
            </a:r>
          </a:p>
        </p:txBody>
      </p:sp>
      <p:cxnSp>
        <p:nvCxnSpPr>
          <p:cNvPr id="18" name="Straight Connector 17">
            <a:extLst>
              <a:ext uri="{FF2B5EF4-FFF2-40B4-BE49-F238E27FC236}">
                <a16:creationId xmlns:a16="http://schemas.microsoft.com/office/drawing/2014/main" id="{E04A321A-A039-4720-87B4-66A4210E0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1752" y="2638787"/>
            <a:ext cx="27432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D4017273-074F-C9E3-5ECF-C8DC6A41400C}"/>
              </a:ext>
            </a:extLst>
          </p:cNvPr>
          <p:cNvSpPr>
            <a:spLocks noGrp="1"/>
          </p:cNvSpPr>
          <p:nvPr>
            <p:ph type="body" sz="half" idx="2"/>
          </p:nvPr>
        </p:nvSpPr>
        <p:spPr>
          <a:xfrm>
            <a:off x="571752" y="5742039"/>
            <a:ext cx="3005462" cy="247280"/>
          </a:xfrm>
        </p:spPr>
        <p:txBody>
          <a:bodyPr vert="horz" lIns="0" tIns="45720" rIns="0" bIns="45720" rtlCol="0">
            <a:normAutofit fontScale="62500" lnSpcReduction="20000"/>
          </a:bodyPr>
          <a:lstStyle/>
          <a:p>
            <a:pPr>
              <a:lnSpc>
                <a:spcPct val="100000"/>
              </a:lnSpc>
            </a:pPr>
            <a:endParaRPr lang="en-US" dirty="0"/>
          </a:p>
        </p:txBody>
      </p:sp>
      <p:pic>
        <p:nvPicPr>
          <p:cNvPr id="5" name="Picture 2" descr="Domestic Violence and Housing Instability - OCADSV">
            <a:extLst>
              <a:ext uri="{FF2B5EF4-FFF2-40B4-BE49-F238E27FC236}">
                <a16:creationId xmlns:a16="http://schemas.microsoft.com/office/drawing/2014/main" id="{106B8A58-46B5-4213-1A89-EBF717742E3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265883" y="640080"/>
            <a:ext cx="5750350" cy="557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365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2" name="Straight Connector 11">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3F1E6C-37AF-FC92-E8DC-4F076852058B}"/>
              </a:ext>
            </a:extLst>
          </p:cNvPr>
          <p:cNvSpPr>
            <a:spLocks noGrp="1"/>
          </p:cNvSpPr>
          <p:nvPr>
            <p:ph type="title"/>
          </p:nvPr>
        </p:nvSpPr>
        <p:spPr>
          <a:xfrm>
            <a:off x="643467" y="634946"/>
            <a:ext cx="3689094" cy="5055904"/>
          </a:xfrm>
        </p:spPr>
        <p:txBody>
          <a:bodyPr vert="horz" lIns="91440" tIns="45720" rIns="91440" bIns="45720" rtlCol="0" anchor="ctr">
            <a:normAutofit/>
          </a:bodyPr>
          <a:lstStyle/>
          <a:p>
            <a:pPr algn="r"/>
            <a:br>
              <a:rPr lang="en-US" sz="4800" b="1" i="0" cap="all" dirty="0">
                <a:effectLst/>
              </a:rPr>
            </a:br>
            <a:endParaRPr lang="en-US" sz="4800" dirty="0"/>
          </a:p>
        </p:txBody>
      </p:sp>
      <p:cxnSp>
        <p:nvCxnSpPr>
          <p:cNvPr id="16" name="Straight Connector 15">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6" name="TextBox 3">
            <a:extLst>
              <a:ext uri="{FF2B5EF4-FFF2-40B4-BE49-F238E27FC236}">
                <a16:creationId xmlns:a16="http://schemas.microsoft.com/office/drawing/2014/main" id="{CCF5745A-F4C5-B595-F557-DA44CCC0D652}"/>
              </a:ext>
            </a:extLst>
          </p:cNvPr>
          <p:cNvGraphicFramePr/>
          <p:nvPr>
            <p:extLst>
              <p:ext uri="{D42A27DB-BD31-4B8C-83A1-F6EECF244321}">
                <p14:modId xmlns:p14="http://schemas.microsoft.com/office/powerpoint/2010/main" val="962433313"/>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8ED001B4-9F2A-B75C-DC97-A372FD6981F9}"/>
              </a:ext>
            </a:extLst>
          </p:cNvPr>
          <p:cNvSpPr txBox="1"/>
          <p:nvPr/>
        </p:nvSpPr>
        <p:spPr>
          <a:xfrm>
            <a:off x="199829" y="1397675"/>
            <a:ext cx="3932903" cy="3539430"/>
          </a:xfrm>
          <a:prstGeom prst="rect">
            <a:avLst/>
          </a:prstGeom>
          <a:noFill/>
        </p:spPr>
        <p:txBody>
          <a:bodyPr wrap="square">
            <a:spAutoFit/>
          </a:bodyPr>
          <a:lstStyle/>
          <a:p>
            <a:r>
              <a:rPr lang="en-US" sz="3200" dirty="0">
                <a:solidFill>
                  <a:srgbClr val="585858"/>
                </a:solidFill>
                <a:latin typeface="Montserrat" panose="00000500000000000000" pitchFamily="2" charset="0"/>
              </a:rPr>
              <a:t>KY Housing laws say a landlord may not take any adverse actions against a domestic violence victim/survivor if….</a:t>
            </a:r>
            <a:endParaRPr lang="en-US" sz="3200" dirty="0"/>
          </a:p>
        </p:txBody>
      </p:sp>
    </p:spTree>
    <p:extLst>
      <p:ext uri="{BB962C8B-B14F-4D97-AF65-F5344CB8AC3E}">
        <p14:creationId xmlns:p14="http://schemas.microsoft.com/office/powerpoint/2010/main" val="2137134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5318055-4461-94D9-7741-F26BACA26DEE}"/>
              </a:ext>
            </a:extLst>
          </p:cNvPr>
          <p:cNvSpPr>
            <a:spLocks noGrp="1"/>
          </p:cNvSpPr>
          <p:nvPr>
            <p:ph type="title"/>
          </p:nvPr>
        </p:nvSpPr>
        <p:spPr>
          <a:xfrm>
            <a:off x="643466" y="786383"/>
            <a:ext cx="3517567" cy="501643"/>
          </a:xfrm>
        </p:spPr>
        <p:txBody>
          <a:bodyPr>
            <a:noAutofit/>
          </a:bodyPr>
          <a:lstStyle/>
          <a:p>
            <a:pPr algn="ctr"/>
            <a:r>
              <a:rPr lang="en-US" sz="4400" dirty="0"/>
              <a:t>WTH???</a:t>
            </a:r>
          </a:p>
        </p:txBody>
      </p:sp>
      <p:sp>
        <p:nvSpPr>
          <p:cNvPr id="6" name="Text Placeholder 5">
            <a:extLst>
              <a:ext uri="{FF2B5EF4-FFF2-40B4-BE49-F238E27FC236}">
                <a16:creationId xmlns:a16="http://schemas.microsoft.com/office/drawing/2014/main" id="{0D6D5DD8-CD67-5CF3-747B-17E6918E4392}"/>
              </a:ext>
            </a:extLst>
          </p:cNvPr>
          <p:cNvSpPr>
            <a:spLocks noGrp="1"/>
          </p:cNvSpPr>
          <p:nvPr>
            <p:ph type="body" sz="half" idx="2"/>
          </p:nvPr>
        </p:nvSpPr>
        <p:spPr>
          <a:xfrm>
            <a:off x="446819" y="1474840"/>
            <a:ext cx="3517567" cy="4906296"/>
          </a:xfrm>
        </p:spPr>
        <p:txBody>
          <a:bodyPr/>
          <a:lstStyle/>
          <a:p>
            <a:r>
              <a:rPr lang="en-US" dirty="0"/>
              <a:t>There are so many problems with this..</a:t>
            </a:r>
          </a:p>
          <a:p>
            <a:endParaRPr lang="en-US" dirty="0"/>
          </a:p>
          <a:p>
            <a:pPr marL="285750" indent="-285750">
              <a:buClr>
                <a:schemeClr val="bg1"/>
              </a:buClr>
              <a:buFont typeface="Wingdings" panose="05000000000000000000" pitchFamily="2" charset="2"/>
              <a:buChar char="§"/>
            </a:pPr>
            <a:r>
              <a:rPr lang="en-US" sz="2000" dirty="0"/>
              <a:t>Not always feasible for a victims to get an EPO, DVO, or IPO.</a:t>
            </a:r>
          </a:p>
          <a:p>
            <a:pPr marL="285750" indent="-285750">
              <a:buClr>
                <a:schemeClr val="bg1"/>
              </a:buClr>
              <a:buFont typeface="Wingdings" panose="05000000000000000000" pitchFamily="2" charset="2"/>
              <a:buChar char="§"/>
            </a:pPr>
            <a:r>
              <a:rPr lang="en-US" sz="2000" dirty="0"/>
              <a:t>Fearful of the system</a:t>
            </a:r>
          </a:p>
          <a:p>
            <a:pPr marL="285750" indent="-285750">
              <a:buClr>
                <a:schemeClr val="bg1"/>
              </a:buClr>
              <a:buFont typeface="Wingdings" panose="05000000000000000000" pitchFamily="2" charset="2"/>
              <a:buChar char="§"/>
            </a:pPr>
            <a:r>
              <a:rPr lang="en-US" sz="2000" dirty="0"/>
              <a:t>No resources or support</a:t>
            </a:r>
          </a:p>
          <a:p>
            <a:pPr marL="285750" indent="-285750">
              <a:buClr>
                <a:schemeClr val="bg1"/>
              </a:buClr>
              <a:buFont typeface="Wingdings" panose="05000000000000000000" pitchFamily="2" charset="2"/>
              <a:buChar char="§"/>
            </a:pPr>
            <a:r>
              <a:rPr lang="en-US" sz="2000" dirty="0"/>
              <a:t>No confidence</a:t>
            </a:r>
          </a:p>
          <a:p>
            <a:pPr marL="285750" indent="-285750">
              <a:buFont typeface="Wingdings" panose="05000000000000000000" pitchFamily="2" charset="2"/>
              <a:buChar char="§"/>
            </a:pPr>
            <a:endParaRPr lang="en-US" dirty="0"/>
          </a:p>
        </p:txBody>
      </p:sp>
      <p:pic>
        <p:nvPicPr>
          <p:cNvPr id="1026" name="Picture 2" descr="On my soapbox !! | Three Quarters &amp; Counting">
            <a:extLst>
              <a:ext uri="{FF2B5EF4-FFF2-40B4-BE49-F238E27FC236}">
                <a16:creationId xmlns:a16="http://schemas.microsoft.com/office/drawing/2014/main" id="{71E030B0-19B2-2744-C2CE-7587B9D3774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03923" y="1120876"/>
            <a:ext cx="3932903" cy="4906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7394541"/>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24393F"/>
      </a:dk2>
      <a:lt2>
        <a:srgbClr val="E8E8E2"/>
      </a:lt2>
      <a:accent1>
        <a:srgbClr val="8885D7"/>
      </a:accent1>
      <a:accent2>
        <a:srgbClr val="6A90CE"/>
      </a:accent2>
      <a:accent3>
        <a:srgbClr val="5AAEC3"/>
      </a:accent3>
      <a:accent4>
        <a:srgbClr val="5DB4A2"/>
      </a:accent4>
      <a:accent5>
        <a:srgbClr val="68B484"/>
      </a:accent5>
      <a:accent6>
        <a:srgbClr val="62B65E"/>
      </a:accent6>
      <a:hlink>
        <a:srgbClr val="848651"/>
      </a:hlink>
      <a:folHlink>
        <a:srgbClr val="7F7F7F"/>
      </a:folHlink>
    </a:clrScheme>
    <a:fontScheme name="Retrospect">
      <a:majorFont>
        <a:latin typeface="Univers Condensed"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Univers"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463</Words>
  <Application>Microsoft Office PowerPoint</Application>
  <PresentationFormat>Widescreen</PresentationFormat>
  <Paragraphs>37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Montserrat</vt:lpstr>
      <vt:lpstr>Univers</vt:lpstr>
      <vt:lpstr>Univers Condensed</vt:lpstr>
      <vt:lpstr>Universe condensed</vt:lpstr>
      <vt:lpstr>Wingdings</vt:lpstr>
      <vt:lpstr>RetrospectVTI</vt:lpstr>
      <vt:lpstr>Housing Barriers and Insecurities for Survivors of Domestic Violence</vt:lpstr>
      <vt:lpstr>1 in 3 women and 1 in 4 men experience intimate partner violence in their lifetime  5 million children witness domestic violence in their homes each year  The cost of intimate partner violence exceeds $8.3 billion per year  Between 21-60% of victims of intimate partner violence lose their jobs due to reasons stemming from the abuse     </vt:lpstr>
      <vt:lpstr>   More than 90% of homeless women experience severe physical or sexual abuse at some point in their lives, and 63% have been victims of domestic or sexual violence.  Between 22 and 57% of all homeless women report that domestic violence was the immediate cause of their homelessness.  Over 80% of survivors entering shelters identified “finding housing I can afford” as a need, second only to “safety for myself” (85%)   </vt:lpstr>
      <vt:lpstr>Abusers commonly sabotage a victim’s economic stability, making victims more vulnerable to homelessness</vt:lpstr>
      <vt:lpstr>Barriers</vt:lpstr>
      <vt:lpstr>A really, really BIG barrier to safe housing is a lack of…..</vt:lpstr>
      <vt:lpstr>Kentucky’s Response </vt:lpstr>
      <vt:lpstr> </vt:lpstr>
      <vt:lpstr>WTH???</vt:lpstr>
      <vt:lpstr>PowerPoint Presentation</vt:lpstr>
      <vt:lpstr>PowerPoint Presentation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Barriers and Insecurities for Survivors of Domestic Violence</dc:title>
  <dc:creator>Charles</dc:creator>
  <cp:lastModifiedBy>Sarah Curry</cp:lastModifiedBy>
  <cp:revision>6</cp:revision>
  <dcterms:created xsi:type="dcterms:W3CDTF">2023-08-29T14:45:05Z</dcterms:created>
  <dcterms:modified xsi:type="dcterms:W3CDTF">2023-09-13T15:39:28Z</dcterms:modified>
</cp:coreProperties>
</file>