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0" r:id="rId6"/>
    <p:sldId id="261" r:id="rId7"/>
    <p:sldId id="264" r:id="rId8"/>
    <p:sldId id="263" r:id="rId9"/>
    <p:sldId id="319" r:id="rId10"/>
    <p:sldId id="265" r:id="rId11"/>
    <p:sldId id="320" r:id="rId12"/>
    <p:sldId id="321" r:id="rId13"/>
    <p:sldId id="266" r:id="rId14"/>
    <p:sldId id="288" r:id="rId15"/>
    <p:sldId id="289" r:id="rId16"/>
    <p:sldId id="294" r:id="rId17"/>
    <p:sldId id="290" r:id="rId18"/>
    <p:sldId id="295" r:id="rId19"/>
    <p:sldId id="296" r:id="rId20"/>
    <p:sldId id="297" r:id="rId21"/>
    <p:sldId id="298" r:id="rId22"/>
    <p:sldId id="300" r:id="rId23"/>
    <p:sldId id="301" r:id="rId24"/>
    <p:sldId id="302" r:id="rId25"/>
    <p:sldId id="303" r:id="rId26"/>
    <p:sldId id="304" r:id="rId27"/>
    <p:sldId id="305" r:id="rId28"/>
    <p:sldId id="310" r:id="rId29"/>
    <p:sldId id="311" r:id="rId30"/>
    <p:sldId id="312" r:id="rId31"/>
    <p:sldId id="313" r:id="rId32"/>
    <p:sldId id="314" r:id="rId33"/>
    <p:sldId id="315" r:id="rId34"/>
    <p:sldId id="316" r:id="rId35"/>
    <p:sldId id="306" r:id="rId36"/>
    <p:sldId id="307" r:id="rId37"/>
    <p:sldId id="308" r:id="rId38"/>
    <p:sldId id="309" r:id="rId39"/>
    <p:sldId id="317" r:id="rId40"/>
    <p:sldId id="318" r:id="rId41"/>
    <p:sldId id="268" r:id="rId42"/>
    <p:sldId id="271" r:id="rId43"/>
    <p:sldId id="274" r:id="rId44"/>
    <p:sldId id="275" r:id="rId45"/>
  </p:sldIdLst>
  <p:sldSz cx="18288000" cy="10287000"/>
  <p:notesSz cx="6858000" cy="9144000"/>
  <p:embeddedFontLst>
    <p:embeddedFont>
      <p:font typeface="Assistant" pitchFamily="2" charset="-79"/>
      <p:regular r:id="rId46"/>
      <p:bold r:id="rId47"/>
    </p:embeddedFont>
    <p:embeddedFont>
      <p:font typeface="Canva Sans Bold" panose="020B0604020202020204" charset="0"/>
      <p:regular r:id="rId48"/>
    </p:embeddedFont>
    <p:embeddedFont>
      <p:font typeface="Garamond" panose="02020404030301010803" pitchFamily="18" charset="0"/>
      <p:regular r:id="rId49"/>
      <p:bold r:id="rId50"/>
      <p:italic r:id="rId51"/>
    </p:embeddedFont>
    <p:embeddedFont>
      <p:font typeface="Libre Baskerville" panose="02000000000000000000" pitchFamily="2" charset="0"/>
      <p:regular r:id="rId52"/>
    </p:embeddedFont>
    <p:embeddedFont>
      <p:font typeface="Libre Baskerville Bold" panose="02000000000000000000"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000"/>
    <a:srgbClr val="F6BD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F0BD6-0ABD-48BD-A1F5-B4C4E1F617E1}" v="40" dt="2025-09-17T15:02:58.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4622" autoAdjust="0"/>
  </p:normalViewPr>
  <p:slideViewPr>
    <p:cSldViewPr>
      <p:cViewPr varScale="1">
        <p:scale>
          <a:sx n="64" d="100"/>
          <a:sy n="64" d="100"/>
        </p:scale>
        <p:origin x="102"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8.fntdata"/><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ones" userId="fe3cd257-87be-4097-897b-c8491fa986ce" providerId="ADAL" clId="{14EF0BD6-0ABD-48BD-A1F5-B4C4E1F617E1}"/>
    <pc:docChg chg="undo custSel addSld delSld modSld sldOrd">
      <pc:chgData name="Emma Jones" userId="fe3cd257-87be-4097-897b-c8491fa986ce" providerId="ADAL" clId="{14EF0BD6-0ABD-48BD-A1F5-B4C4E1F617E1}" dt="2025-09-17T15:04:43.208" v="707" actId="14100"/>
      <pc:docMkLst>
        <pc:docMk/>
      </pc:docMkLst>
      <pc:sldChg chg="modSp mod">
        <pc:chgData name="Emma Jones" userId="fe3cd257-87be-4097-897b-c8491fa986ce" providerId="ADAL" clId="{14EF0BD6-0ABD-48BD-A1F5-B4C4E1F617E1}" dt="2025-09-17T14:47:40.683" v="550" actId="20577"/>
        <pc:sldMkLst>
          <pc:docMk/>
          <pc:sldMk cId="0" sldId="260"/>
        </pc:sldMkLst>
        <pc:spChg chg="mod">
          <ac:chgData name="Emma Jones" userId="fe3cd257-87be-4097-897b-c8491fa986ce" providerId="ADAL" clId="{14EF0BD6-0ABD-48BD-A1F5-B4C4E1F617E1}" dt="2025-09-17T14:47:40.683" v="550" actId="20577"/>
          <ac:spMkLst>
            <pc:docMk/>
            <pc:sldMk cId="0" sldId="260"/>
            <ac:spMk id="3" creationId="{00000000-0000-0000-0000-000000000000}"/>
          </ac:spMkLst>
        </pc:spChg>
      </pc:sldChg>
      <pc:sldChg chg="ord setBg">
        <pc:chgData name="Emma Jones" userId="fe3cd257-87be-4097-897b-c8491fa986ce" providerId="ADAL" clId="{14EF0BD6-0ABD-48BD-A1F5-B4C4E1F617E1}" dt="2025-09-17T14:58:15.108" v="598"/>
        <pc:sldMkLst>
          <pc:docMk/>
          <pc:sldMk cId="0" sldId="264"/>
        </pc:sldMkLst>
      </pc:sldChg>
      <pc:sldChg chg="addSp modSp mod ord">
        <pc:chgData name="Emma Jones" userId="fe3cd257-87be-4097-897b-c8491fa986ce" providerId="ADAL" clId="{14EF0BD6-0ABD-48BD-A1F5-B4C4E1F617E1}" dt="2025-09-17T14:58:25.053" v="600"/>
        <pc:sldMkLst>
          <pc:docMk/>
          <pc:sldMk cId="0" sldId="265"/>
        </pc:sldMkLst>
        <pc:spChg chg="mod">
          <ac:chgData name="Emma Jones" userId="fe3cd257-87be-4097-897b-c8491fa986ce" providerId="ADAL" clId="{14EF0BD6-0ABD-48BD-A1F5-B4C4E1F617E1}" dt="2025-09-17T14:29:11.841" v="17" actId="20577"/>
          <ac:spMkLst>
            <pc:docMk/>
            <pc:sldMk cId="0" sldId="265"/>
            <ac:spMk id="3" creationId="{00000000-0000-0000-0000-000000000000}"/>
          </ac:spMkLst>
        </pc:spChg>
        <pc:spChg chg="mod">
          <ac:chgData name="Emma Jones" userId="fe3cd257-87be-4097-897b-c8491fa986ce" providerId="ADAL" clId="{14EF0BD6-0ABD-48BD-A1F5-B4C4E1F617E1}" dt="2025-09-17T14:31:00.517" v="189" actId="20577"/>
          <ac:spMkLst>
            <pc:docMk/>
            <pc:sldMk cId="0" sldId="265"/>
            <ac:spMk id="4" creationId="{00000000-0000-0000-0000-000000000000}"/>
          </ac:spMkLst>
        </pc:spChg>
        <pc:grpChg chg="mod">
          <ac:chgData name="Emma Jones" userId="fe3cd257-87be-4097-897b-c8491fa986ce" providerId="ADAL" clId="{14EF0BD6-0ABD-48BD-A1F5-B4C4E1F617E1}" dt="2025-09-17T14:36:03.321" v="359" actId="14100"/>
          <ac:grpSpMkLst>
            <pc:docMk/>
            <pc:sldMk cId="0" sldId="265"/>
            <ac:grpSpMk id="2" creationId="{00000000-0000-0000-0000-000000000000}"/>
          </ac:grpSpMkLst>
        </pc:grpChg>
        <pc:picChg chg="add mod">
          <ac:chgData name="Emma Jones" userId="fe3cd257-87be-4097-897b-c8491fa986ce" providerId="ADAL" clId="{14EF0BD6-0ABD-48BD-A1F5-B4C4E1F617E1}" dt="2025-09-17T14:36:28.837" v="369" actId="14100"/>
          <ac:picMkLst>
            <pc:docMk/>
            <pc:sldMk cId="0" sldId="265"/>
            <ac:picMk id="10" creationId="{2D91B59E-923F-0C98-189F-5D6DC17A3E84}"/>
          </ac:picMkLst>
        </pc:picChg>
      </pc:sldChg>
      <pc:sldChg chg="addSp delSp modSp mod">
        <pc:chgData name="Emma Jones" userId="fe3cd257-87be-4097-897b-c8491fa986ce" providerId="ADAL" clId="{14EF0BD6-0ABD-48BD-A1F5-B4C4E1F617E1}" dt="2025-09-17T14:35:31.562" v="358" actId="20577"/>
        <pc:sldMkLst>
          <pc:docMk/>
          <pc:sldMk cId="0" sldId="266"/>
        </pc:sldMkLst>
        <pc:spChg chg="del">
          <ac:chgData name="Emma Jones" userId="fe3cd257-87be-4097-897b-c8491fa986ce" providerId="ADAL" clId="{14EF0BD6-0ABD-48BD-A1F5-B4C4E1F617E1}" dt="2025-09-17T14:34:04.393" v="306" actId="21"/>
          <ac:spMkLst>
            <pc:docMk/>
            <pc:sldMk cId="0" sldId="266"/>
            <ac:spMk id="5" creationId="{00000000-0000-0000-0000-000000000000}"/>
          </ac:spMkLst>
        </pc:spChg>
        <pc:spChg chg="mod">
          <ac:chgData name="Emma Jones" userId="fe3cd257-87be-4097-897b-c8491fa986ce" providerId="ADAL" clId="{14EF0BD6-0ABD-48BD-A1F5-B4C4E1F617E1}" dt="2025-09-17T14:35:31.562" v="358" actId="20577"/>
          <ac:spMkLst>
            <pc:docMk/>
            <pc:sldMk cId="0" sldId="266"/>
            <ac:spMk id="7" creationId="{00000000-0000-0000-0000-000000000000}"/>
          </ac:spMkLst>
        </pc:spChg>
        <pc:spChg chg="mod">
          <ac:chgData name="Emma Jones" userId="fe3cd257-87be-4097-897b-c8491fa986ce" providerId="ADAL" clId="{14EF0BD6-0ABD-48BD-A1F5-B4C4E1F617E1}" dt="2025-09-17T14:31:58.316" v="305" actId="20577"/>
          <ac:spMkLst>
            <pc:docMk/>
            <pc:sldMk cId="0" sldId="266"/>
            <ac:spMk id="8" creationId="{00000000-0000-0000-0000-000000000000}"/>
          </ac:spMkLst>
        </pc:spChg>
        <pc:picChg chg="add mod">
          <ac:chgData name="Emma Jones" userId="fe3cd257-87be-4097-897b-c8491fa986ce" providerId="ADAL" clId="{14EF0BD6-0ABD-48BD-A1F5-B4C4E1F617E1}" dt="2025-09-17T14:34:43.670" v="317" actId="962"/>
          <ac:picMkLst>
            <pc:docMk/>
            <pc:sldMk cId="0" sldId="266"/>
            <ac:picMk id="11" creationId="{AB7CFD14-FC65-1187-73A3-AA58CA6ABB71}"/>
          </ac:picMkLst>
        </pc:picChg>
      </pc:sldChg>
      <pc:sldChg chg="modSp del mod">
        <pc:chgData name="Emma Jones" userId="fe3cd257-87be-4097-897b-c8491fa986ce" providerId="ADAL" clId="{14EF0BD6-0ABD-48BD-A1F5-B4C4E1F617E1}" dt="2025-09-17T15:01:26.505" v="604" actId="2696"/>
        <pc:sldMkLst>
          <pc:docMk/>
          <pc:sldMk cId="0" sldId="267"/>
        </pc:sldMkLst>
        <pc:spChg chg="mod">
          <ac:chgData name="Emma Jones" userId="fe3cd257-87be-4097-897b-c8491fa986ce" providerId="ADAL" clId="{14EF0BD6-0ABD-48BD-A1F5-B4C4E1F617E1}" dt="2025-09-17T14:45:27.768" v="428" actId="20577"/>
          <ac:spMkLst>
            <pc:docMk/>
            <pc:sldMk cId="0" sldId="267"/>
            <ac:spMk id="3" creationId="{00000000-0000-0000-0000-000000000000}"/>
          </ac:spMkLst>
        </pc:spChg>
      </pc:sldChg>
      <pc:sldChg chg="modSp del mod">
        <pc:chgData name="Emma Jones" userId="fe3cd257-87be-4097-897b-c8491fa986ce" providerId="ADAL" clId="{14EF0BD6-0ABD-48BD-A1F5-B4C4E1F617E1}" dt="2025-09-17T15:01:56.046" v="619" actId="2696"/>
        <pc:sldMkLst>
          <pc:docMk/>
          <pc:sldMk cId="0" sldId="269"/>
        </pc:sldMkLst>
        <pc:spChg chg="mod">
          <ac:chgData name="Emma Jones" userId="fe3cd257-87be-4097-897b-c8491fa986ce" providerId="ADAL" clId="{14EF0BD6-0ABD-48BD-A1F5-B4C4E1F617E1}" dt="2025-09-17T15:01:48.421" v="618" actId="20577"/>
          <ac:spMkLst>
            <pc:docMk/>
            <pc:sldMk cId="0" sldId="269"/>
            <ac:spMk id="19" creationId="{00000000-0000-0000-0000-000000000000}"/>
          </ac:spMkLst>
        </pc:spChg>
      </pc:sldChg>
      <pc:sldChg chg="del">
        <pc:chgData name="Emma Jones" userId="fe3cd257-87be-4097-897b-c8491fa986ce" providerId="ADAL" clId="{14EF0BD6-0ABD-48BD-A1F5-B4C4E1F617E1}" dt="2025-09-17T15:02:03.621" v="620" actId="2696"/>
        <pc:sldMkLst>
          <pc:docMk/>
          <pc:sldMk cId="0" sldId="270"/>
        </pc:sldMkLst>
      </pc:sldChg>
      <pc:sldChg chg="del">
        <pc:chgData name="Emma Jones" userId="fe3cd257-87be-4097-897b-c8491fa986ce" providerId="ADAL" clId="{14EF0BD6-0ABD-48BD-A1F5-B4C4E1F617E1}" dt="2025-09-17T15:02:18.746" v="621" actId="2696"/>
        <pc:sldMkLst>
          <pc:docMk/>
          <pc:sldMk cId="0" sldId="272"/>
        </pc:sldMkLst>
      </pc:sldChg>
      <pc:sldChg chg="del">
        <pc:chgData name="Emma Jones" userId="fe3cd257-87be-4097-897b-c8491fa986ce" providerId="ADAL" clId="{14EF0BD6-0ABD-48BD-A1F5-B4C4E1F617E1}" dt="2025-09-17T15:02:25.058" v="622" actId="2696"/>
        <pc:sldMkLst>
          <pc:docMk/>
          <pc:sldMk cId="0" sldId="273"/>
        </pc:sldMkLst>
      </pc:sldChg>
      <pc:sldChg chg="addSp delSp modSp mod">
        <pc:chgData name="Emma Jones" userId="fe3cd257-87be-4097-897b-c8491fa986ce" providerId="ADAL" clId="{14EF0BD6-0ABD-48BD-A1F5-B4C4E1F617E1}" dt="2025-09-17T15:04:43.208" v="707" actId="14100"/>
        <pc:sldMkLst>
          <pc:docMk/>
          <pc:sldMk cId="0" sldId="274"/>
        </pc:sldMkLst>
        <pc:spChg chg="add del mod">
          <ac:chgData name="Emma Jones" userId="fe3cd257-87be-4097-897b-c8491fa986ce" providerId="ADAL" clId="{14EF0BD6-0ABD-48BD-A1F5-B4C4E1F617E1}" dt="2025-09-17T15:03:34.651" v="685" actId="6549"/>
          <ac:spMkLst>
            <pc:docMk/>
            <pc:sldMk cId="0" sldId="274"/>
            <ac:spMk id="10" creationId="{00000000-0000-0000-0000-000000000000}"/>
          </ac:spMkLst>
        </pc:spChg>
        <pc:spChg chg="mod">
          <ac:chgData name="Emma Jones" userId="fe3cd257-87be-4097-897b-c8491fa986ce" providerId="ADAL" clId="{14EF0BD6-0ABD-48BD-A1F5-B4C4E1F617E1}" dt="2025-09-17T15:04:43.208" v="707" actId="14100"/>
          <ac:spMkLst>
            <pc:docMk/>
            <pc:sldMk cId="0" sldId="274"/>
            <ac:spMk id="11" creationId="{00000000-0000-0000-0000-000000000000}"/>
          </ac:spMkLst>
        </pc:spChg>
        <pc:spChg chg="add del mod">
          <ac:chgData name="Emma Jones" userId="fe3cd257-87be-4097-897b-c8491fa986ce" providerId="ADAL" clId="{14EF0BD6-0ABD-48BD-A1F5-B4C4E1F617E1}" dt="2025-09-17T15:02:58.528" v="628" actId="767"/>
          <ac:spMkLst>
            <pc:docMk/>
            <pc:sldMk cId="0" sldId="274"/>
            <ac:spMk id="12" creationId="{0145317A-CAE6-4144-F378-587808562637}"/>
          </ac:spMkLst>
        </pc:spChg>
      </pc:sldChg>
      <pc:sldChg chg="add">
        <pc:chgData name="Emma Jones" userId="fe3cd257-87be-4097-897b-c8491fa986ce" providerId="ADAL" clId="{14EF0BD6-0ABD-48BD-A1F5-B4C4E1F617E1}" dt="2025-09-17T14:38:23.336" v="370"/>
        <pc:sldMkLst>
          <pc:docMk/>
          <pc:sldMk cId="0" sldId="288"/>
        </pc:sldMkLst>
      </pc:sldChg>
      <pc:sldChg chg="add">
        <pc:chgData name="Emma Jones" userId="fe3cd257-87be-4097-897b-c8491fa986ce" providerId="ADAL" clId="{14EF0BD6-0ABD-48BD-A1F5-B4C4E1F617E1}" dt="2025-09-17T14:38:34.498" v="371"/>
        <pc:sldMkLst>
          <pc:docMk/>
          <pc:sldMk cId="3466208931" sldId="289"/>
        </pc:sldMkLst>
      </pc:sldChg>
      <pc:sldChg chg="add">
        <pc:chgData name="Emma Jones" userId="fe3cd257-87be-4097-897b-c8491fa986ce" providerId="ADAL" clId="{14EF0BD6-0ABD-48BD-A1F5-B4C4E1F617E1}" dt="2025-09-17T14:38:56.408" v="373"/>
        <pc:sldMkLst>
          <pc:docMk/>
          <pc:sldMk cId="0" sldId="290"/>
        </pc:sldMkLst>
      </pc:sldChg>
      <pc:sldChg chg="add del">
        <pc:chgData name="Emma Jones" userId="fe3cd257-87be-4097-897b-c8491fa986ce" providerId="ADAL" clId="{14EF0BD6-0ABD-48BD-A1F5-B4C4E1F617E1}" dt="2025-09-17T14:40:44.351" v="380" actId="2696"/>
        <pc:sldMkLst>
          <pc:docMk/>
          <pc:sldMk cId="4068359568" sldId="291"/>
        </pc:sldMkLst>
      </pc:sldChg>
      <pc:sldChg chg="add del">
        <pc:chgData name="Emma Jones" userId="fe3cd257-87be-4097-897b-c8491fa986ce" providerId="ADAL" clId="{14EF0BD6-0ABD-48BD-A1F5-B4C4E1F617E1}" dt="2025-09-17T14:40:38.331" v="379" actId="2696"/>
        <pc:sldMkLst>
          <pc:docMk/>
          <pc:sldMk cId="0" sldId="292"/>
        </pc:sldMkLst>
      </pc:sldChg>
      <pc:sldChg chg="add">
        <pc:chgData name="Emma Jones" userId="fe3cd257-87be-4097-897b-c8491fa986ce" providerId="ADAL" clId="{14EF0BD6-0ABD-48BD-A1F5-B4C4E1F617E1}" dt="2025-09-17T14:38:43.314" v="372"/>
        <pc:sldMkLst>
          <pc:docMk/>
          <pc:sldMk cId="2598991525" sldId="294"/>
        </pc:sldMkLst>
      </pc:sldChg>
      <pc:sldChg chg="add">
        <pc:chgData name="Emma Jones" userId="fe3cd257-87be-4097-897b-c8491fa986ce" providerId="ADAL" clId="{14EF0BD6-0ABD-48BD-A1F5-B4C4E1F617E1}" dt="2025-09-17T14:39:22.802" v="374"/>
        <pc:sldMkLst>
          <pc:docMk/>
          <pc:sldMk cId="3129927618" sldId="295"/>
        </pc:sldMkLst>
      </pc:sldChg>
      <pc:sldChg chg="add">
        <pc:chgData name="Emma Jones" userId="fe3cd257-87be-4097-897b-c8491fa986ce" providerId="ADAL" clId="{14EF0BD6-0ABD-48BD-A1F5-B4C4E1F617E1}" dt="2025-09-17T14:39:46.835" v="375"/>
        <pc:sldMkLst>
          <pc:docMk/>
          <pc:sldMk cId="1967206211" sldId="296"/>
        </pc:sldMkLst>
      </pc:sldChg>
      <pc:sldChg chg="add">
        <pc:chgData name="Emma Jones" userId="fe3cd257-87be-4097-897b-c8491fa986ce" providerId="ADAL" clId="{14EF0BD6-0ABD-48BD-A1F5-B4C4E1F617E1}" dt="2025-09-17T14:40:03.125" v="376"/>
        <pc:sldMkLst>
          <pc:docMk/>
          <pc:sldMk cId="1299332111" sldId="297"/>
        </pc:sldMkLst>
      </pc:sldChg>
      <pc:sldChg chg="add">
        <pc:chgData name="Emma Jones" userId="fe3cd257-87be-4097-897b-c8491fa986ce" providerId="ADAL" clId="{14EF0BD6-0ABD-48BD-A1F5-B4C4E1F617E1}" dt="2025-09-17T14:40:55.296" v="381"/>
        <pc:sldMkLst>
          <pc:docMk/>
          <pc:sldMk cId="2851228925" sldId="298"/>
        </pc:sldMkLst>
      </pc:sldChg>
      <pc:sldChg chg="add">
        <pc:chgData name="Emma Jones" userId="fe3cd257-87be-4097-897b-c8491fa986ce" providerId="ADAL" clId="{14EF0BD6-0ABD-48BD-A1F5-B4C4E1F617E1}" dt="2025-09-17T14:41:15.674" v="382"/>
        <pc:sldMkLst>
          <pc:docMk/>
          <pc:sldMk cId="2432112052" sldId="300"/>
        </pc:sldMkLst>
      </pc:sldChg>
      <pc:sldChg chg="add">
        <pc:chgData name="Emma Jones" userId="fe3cd257-87be-4097-897b-c8491fa986ce" providerId="ADAL" clId="{14EF0BD6-0ABD-48BD-A1F5-B4C4E1F617E1}" dt="2025-09-17T14:41:23.022" v="383"/>
        <pc:sldMkLst>
          <pc:docMk/>
          <pc:sldMk cId="381887996" sldId="301"/>
        </pc:sldMkLst>
      </pc:sldChg>
      <pc:sldChg chg="add">
        <pc:chgData name="Emma Jones" userId="fe3cd257-87be-4097-897b-c8491fa986ce" providerId="ADAL" clId="{14EF0BD6-0ABD-48BD-A1F5-B4C4E1F617E1}" dt="2025-09-17T14:41:42.734" v="384"/>
        <pc:sldMkLst>
          <pc:docMk/>
          <pc:sldMk cId="1630215127" sldId="302"/>
        </pc:sldMkLst>
      </pc:sldChg>
      <pc:sldChg chg="add">
        <pc:chgData name="Emma Jones" userId="fe3cd257-87be-4097-897b-c8491fa986ce" providerId="ADAL" clId="{14EF0BD6-0ABD-48BD-A1F5-B4C4E1F617E1}" dt="2025-09-17T14:41:51.020" v="385"/>
        <pc:sldMkLst>
          <pc:docMk/>
          <pc:sldMk cId="521225552" sldId="303"/>
        </pc:sldMkLst>
      </pc:sldChg>
      <pc:sldChg chg="add">
        <pc:chgData name="Emma Jones" userId="fe3cd257-87be-4097-897b-c8491fa986ce" providerId="ADAL" clId="{14EF0BD6-0ABD-48BD-A1F5-B4C4E1F617E1}" dt="2025-09-17T14:42:02.678" v="386"/>
        <pc:sldMkLst>
          <pc:docMk/>
          <pc:sldMk cId="1761200447" sldId="304"/>
        </pc:sldMkLst>
      </pc:sldChg>
      <pc:sldChg chg="add">
        <pc:chgData name="Emma Jones" userId="fe3cd257-87be-4097-897b-c8491fa986ce" providerId="ADAL" clId="{14EF0BD6-0ABD-48BD-A1F5-B4C4E1F617E1}" dt="2025-09-17T14:42:10.308" v="387"/>
        <pc:sldMkLst>
          <pc:docMk/>
          <pc:sldMk cId="2310806355" sldId="305"/>
        </pc:sldMkLst>
      </pc:sldChg>
      <pc:sldChg chg="add">
        <pc:chgData name="Emma Jones" userId="fe3cd257-87be-4097-897b-c8491fa986ce" providerId="ADAL" clId="{14EF0BD6-0ABD-48BD-A1F5-B4C4E1F617E1}" dt="2025-09-17T14:43:31.400" v="395"/>
        <pc:sldMkLst>
          <pc:docMk/>
          <pc:sldMk cId="2604158991" sldId="306"/>
        </pc:sldMkLst>
      </pc:sldChg>
      <pc:sldChg chg="add">
        <pc:chgData name="Emma Jones" userId="fe3cd257-87be-4097-897b-c8491fa986ce" providerId="ADAL" clId="{14EF0BD6-0ABD-48BD-A1F5-B4C4E1F617E1}" dt="2025-09-17T14:43:39.594" v="396"/>
        <pc:sldMkLst>
          <pc:docMk/>
          <pc:sldMk cId="1645207451" sldId="307"/>
        </pc:sldMkLst>
      </pc:sldChg>
      <pc:sldChg chg="add">
        <pc:chgData name="Emma Jones" userId="fe3cd257-87be-4097-897b-c8491fa986ce" providerId="ADAL" clId="{14EF0BD6-0ABD-48BD-A1F5-B4C4E1F617E1}" dt="2025-09-17T14:44:09.506" v="397"/>
        <pc:sldMkLst>
          <pc:docMk/>
          <pc:sldMk cId="4098666007" sldId="308"/>
        </pc:sldMkLst>
      </pc:sldChg>
      <pc:sldChg chg="add">
        <pc:chgData name="Emma Jones" userId="fe3cd257-87be-4097-897b-c8491fa986ce" providerId="ADAL" clId="{14EF0BD6-0ABD-48BD-A1F5-B4C4E1F617E1}" dt="2025-09-17T14:44:16.408" v="398"/>
        <pc:sldMkLst>
          <pc:docMk/>
          <pc:sldMk cId="2655157350" sldId="309"/>
        </pc:sldMkLst>
      </pc:sldChg>
      <pc:sldChg chg="add">
        <pc:chgData name="Emma Jones" userId="fe3cd257-87be-4097-897b-c8491fa986ce" providerId="ADAL" clId="{14EF0BD6-0ABD-48BD-A1F5-B4C4E1F617E1}" dt="2025-09-17T14:42:24.993" v="388"/>
        <pc:sldMkLst>
          <pc:docMk/>
          <pc:sldMk cId="4188737321" sldId="310"/>
        </pc:sldMkLst>
      </pc:sldChg>
      <pc:sldChg chg="add">
        <pc:chgData name="Emma Jones" userId="fe3cd257-87be-4097-897b-c8491fa986ce" providerId="ADAL" clId="{14EF0BD6-0ABD-48BD-A1F5-B4C4E1F617E1}" dt="2025-09-17T14:42:30.544" v="389"/>
        <pc:sldMkLst>
          <pc:docMk/>
          <pc:sldMk cId="3233847481" sldId="311"/>
        </pc:sldMkLst>
      </pc:sldChg>
      <pc:sldChg chg="add">
        <pc:chgData name="Emma Jones" userId="fe3cd257-87be-4097-897b-c8491fa986ce" providerId="ADAL" clId="{14EF0BD6-0ABD-48BD-A1F5-B4C4E1F617E1}" dt="2025-09-17T14:42:37.452" v="390"/>
        <pc:sldMkLst>
          <pc:docMk/>
          <pc:sldMk cId="865702882" sldId="312"/>
        </pc:sldMkLst>
      </pc:sldChg>
      <pc:sldChg chg="add">
        <pc:chgData name="Emma Jones" userId="fe3cd257-87be-4097-897b-c8491fa986ce" providerId="ADAL" clId="{14EF0BD6-0ABD-48BD-A1F5-B4C4E1F617E1}" dt="2025-09-17T14:42:51.039" v="391"/>
        <pc:sldMkLst>
          <pc:docMk/>
          <pc:sldMk cId="518425389" sldId="313"/>
        </pc:sldMkLst>
      </pc:sldChg>
      <pc:sldChg chg="add">
        <pc:chgData name="Emma Jones" userId="fe3cd257-87be-4097-897b-c8491fa986ce" providerId="ADAL" clId="{14EF0BD6-0ABD-48BD-A1F5-B4C4E1F617E1}" dt="2025-09-17T14:42:58.946" v="392"/>
        <pc:sldMkLst>
          <pc:docMk/>
          <pc:sldMk cId="1061111489" sldId="314"/>
        </pc:sldMkLst>
      </pc:sldChg>
      <pc:sldChg chg="add">
        <pc:chgData name="Emma Jones" userId="fe3cd257-87be-4097-897b-c8491fa986ce" providerId="ADAL" clId="{14EF0BD6-0ABD-48BD-A1F5-B4C4E1F617E1}" dt="2025-09-17T14:43:10.776" v="393"/>
        <pc:sldMkLst>
          <pc:docMk/>
          <pc:sldMk cId="1607953852" sldId="315"/>
        </pc:sldMkLst>
      </pc:sldChg>
      <pc:sldChg chg="add">
        <pc:chgData name="Emma Jones" userId="fe3cd257-87be-4097-897b-c8491fa986ce" providerId="ADAL" clId="{14EF0BD6-0ABD-48BD-A1F5-B4C4E1F617E1}" dt="2025-09-17T14:43:25.188" v="394"/>
        <pc:sldMkLst>
          <pc:docMk/>
          <pc:sldMk cId="1842392195" sldId="316"/>
        </pc:sldMkLst>
      </pc:sldChg>
      <pc:sldChg chg="add">
        <pc:chgData name="Emma Jones" userId="fe3cd257-87be-4097-897b-c8491fa986ce" providerId="ADAL" clId="{14EF0BD6-0ABD-48BD-A1F5-B4C4E1F617E1}" dt="2025-09-17T14:44:24.179" v="399"/>
        <pc:sldMkLst>
          <pc:docMk/>
          <pc:sldMk cId="2283689085" sldId="317"/>
        </pc:sldMkLst>
      </pc:sldChg>
      <pc:sldChg chg="add">
        <pc:chgData name="Emma Jones" userId="fe3cd257-87be-4097-897b-c8491fa986ce" providerId="ADAL" clId="{14EF0BD6-0ABD-48BD-A1F5-B4C4E1F617E1}" dt="2025-09-17T14:44:31.553" v="400"/>
        <pc:sldMkLst>
          <pc:docMk/>
          <pc:sldMk cId="401971970" sldId="318"/>
        </pc:sldMkLst>
      </pc:sldChg>
      <pc:sldChg chg="addSp modSp new mod setBg">
        <pc:chgData name="Emma Jones" userId="fe3cd257-87be-4097-897b-c8491fa986ce" providerId="ADAL" clId="{14EF0BD6-0ABD-48BD-A1F5-B4C4E1F617E1}" dt="2025-09-17T14:59:31.840" v="603"/>
        <pc:sldMkLst>
          <pc:docMk/>
          <pc:sldMk cId="3648890854" sldId="319"/>
        </pc:sldMkLst>
        <pc:spChg chg="add mod">
          <ac:chgData name="Emma Jones" userId="fe3cd257-87be-4097-897b-c8491fa986ce" providerId="ADAL" clId="{14EF0BD6-0ABD-48BD-A1F5-B4C4E1F617E1}" dt="2025-09-17T14:53:14.153" v="577" actId="20577"/>
          <ac:spMkLst>
            <pc:docMk/>
            <pc:sldMk cId="3648890854" sldId="319"/>
            <ac:spMk id="2" creationId="{D0210184-DAF0-F285-2FDA-35EEAC2451C7}"/>
          </ac:spMkLst>
        </pc:spChg>
      </pc:sldChg>
      <pc:sldChg chg="addSp modSp new mod">
        <pc:chgData name="Emma Jones" userId="fe3cd257-87be-4097-897b-c8491fa986ce" providerId="ADAL" clId="{14EF0BD6-0ABD-48BD-A1F5-B4C4E1F617E1}" dt="2025-09-17T14:53:49.669" v="583" actId="14100"/>
        <pc:sldMkLst>
          <pc:docMk/>
          <pc:sldMk cId="1813216241" sldId="320"/>
        </pc:sldMkLst>
        <pc:picChg chg="add mod">
          <ac:chgData name="Emma Jones" userId="fe3cd257-87be-4097-897b-c8491fa986ce" providerId="ADAL" clId="{14EF0BD6-0ABD-48BD-A1F5-B4C4E1F617E1}" dt="2025-09-17T14:53:49.669" v="583" actId="14100"/>
          <ac:picMkLst>
            <pc:docMk/>
            <pc:sldMk cId="1813216241" sldId="320"/>
            <ac:picMk id="3" creationId="{3A5FD309-219D-1EDC-6053-C52BAE69795E}"/>
          </ac:picMkLst>
        </pc:picChg>
      </pc:sldChg>
      <pc:sldChg chg="addSp modSp new mod setBg">
        <pc:chgData name="Emma Jones" userId="fe3cd257-87be-4097-897b-c8491fa986ce" providerId="ADAL" clId="{14EF0BD6-0ABD-48BD-A1F5-B4C4E1F617E1}" dt="2025-09-17T14:59:22.688" v="602"/>
        <pc:sldMkLst>
          <pc:docMk/>
          <pc:sldMk cId="3420338253" sldId="321"/>
        </pc:sldMkLst>
        <pc:spChg chg="add mod">
          <ac:chgData name="Emma Jones" userId="fe3cd257-87be-4097-897b-c8491fa986ce" providerId="ADAL" clId="{14EF0BD6-0ABD-48BD-A1F5-B4C4E1F617E1}" dt="2025-09-17T14:54:52.033" v="588" actId="255"/>
          <ac:spMkLst>
            <pc:docMk/>
            <pc:sldMk cId="3420338253" sldId="321"/>
            <ac:spMk id="3" creationId="{E700C82D-B5F3-BE47-24B5-4F5649C3859F}"/>
          </ac:spMkLst>
        </pc:spChg>
        <pc:spChg chg="add mod">
          <ac:chgData name="Emma Jones" userId="fe3cd257-87be-4097-897b-c8491fa986ce" providerId="ADAL" clId="{14EF0BD6-0ABD-48BD-A1F5-B4C4E1F617E1}" dt="2025-09-17T14:55:41.455" v="593" actId="255"/>
          <ac:spMkLst>
            <pc:docMk/>
            <pc:sldMk cId="3420338253" sldId="321"/>
            <ac:spMk id="5" creationId="{7C4FDFDD-887F-962D-1B1F-BB3212BFCFB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chfs.ky.gov/agencies/dcbs/dpp/apb/Pages/elderabuse.aspx" TargetMode="External"/><Relationship Id="rId2" Type="http://schemas.openxmlformats.org/officeDocument/2006/relationships/hyperlink" Target="https://www.ncoa.org/article/get-the-facts-on-elder-abuse"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aarp.org/pri/topics/work-finances-retirement/fraud-consumer-protection/scope-elder-financial-exploitation.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52477" y="6523990"/>
            <a:ext cx="5796404" cy="2284287"/>
          </a:xfrm>
          <a:prstGeom prst="rect">
            <a:avLst/>
          </a:prstGeom>
          <a:solidFill>
            <a:srgbClr val="993030"/>
          </a:solidFill>
        </p:spPr>
        <p:txBody>
          <a:bodyPr/>
          <a:lstStyle/>
          <a:p>
            <a:endParaRPr lang="en-US"/>
          </a:p>
        </p:txBody>
      </p:sp>
      <p:sp>
        <p:nvSpPr>
          <p:cNvPr id="3" name="AutoShape 3"/>
          <p:cNvSpPr/>
          <p:nvPr/>
        </p:nvSpPr>
        <p:spPr>
          <a:xfrm>
            <a:off x="1771816" y="9772650"/>
            <a:ext cx="5352333" cy="9770"/>
          </a:xfrm>
          <a:prstGeom prst="rect">
            <a:avLst/>
          </a:prstGeom>
          <a:solidFill>
            <a:srgbClr val="EDE8E7"/>
          </a:solidFill>
        </p:spPr>
        <p:txBody>
          <a:bodyPr/>
          <a:lstStyle/>
          <a:p>
            <a:endParaRPr lang="en-US"/>
          </a:p>
        </p:txBody>
      </p:sp>
      <p:grpSp>
        <p:nvGrpSpPr>
          <p:cNvPr id="4" name="Group 4"/>
          <p:cNvGrpSpPr/>
          <p:nvPr/>
        </p:nvGrpSpPr>
        <p:grpSpPr>
          <a:xfrm>
            <a:off x="10824825" y="0"/>
            <a:ext cx="8527119" cy="10287000"/>
            <a:chOff x="0" y="0"/>
            <a:chExt cx="907130" cy="1094349"/>
          </a:xfrm>
        </p:grpSpPr>
        <p:sp>
          <p:nvSpPr>
            <p:cNvPr id="5" name="Freeform 5"/>
            <p:cNvSpPr/>
            <p:nvPr/>
          </p:nvSpPr>
          <p:spPr>
            <a:xfrm>
              <a:off x="0" y="0"/>
              <a:ext cx="907130" cy="1094349"/>
            </a:xfrm>
            <a:custGeom>
              <a:avLst/>
              <a:gdLst/>
              <a:ahLst/>
              <a:cxnLst/>
              <a:rect l="l" t="t" r="r" b="b"/>
              <a:pathLst>
                <a:path w="907130" h="1094349">
                  <a:moveTo>
                    <a:pt x="0" y="0"/>
                  </a:moveTo>
                  <a:lnTo>
                    <a:pt x="907130" y="0"/>
                  </a:lnTo>
                  <a:lnTo>
                    <a:pt x="907130" y="1094349"/>
                  </a:lnTo>
                  <a:lnTo>
                    <a:pt x="0" y="1094349"/>
                  </a:lnTo>
                  <a:close/>
                </a:path>
              </a:pathLst>
            </a:custGeom>
            <a:blipFill>
              <a:blip r:embed="rId2"/>
              <a:stretch>
                <a:fillRect t="-5328" b="-5328"/>
              </a:stretch>
            </a:blipFill>
          </p:spPr>
          <p:txBody>
            <a:bodyPr/>
            <a:lstStyle/>
            <a:p>
              <a:endParaRPr lang="en-US"/>
            </a:p>
          </p:txBody>
        </p:sp>
      </p:grpSp>
      <p:sp>
        <p:nvSpPr>
          <p:cNvPr id="6" name="Freeform 6"/>
          <p:cNvSpPr/>
          <p:nvPr/>
        </p:nvSpPr>
        <p:spPr>
          <a:xfrm>
            <a:off x="7699086" y="6654251"/>
            <a:ext cx="4438744" cy="1934336"/>
          </a:xfrm>
          <a:custGeom>
            <a:avLst/>
            <a:gdLst/>
            <a:ahLst/>
            <a:cxnLst/>
            <a:rect l="l" t="t" r="r" b="b"/>
            <a:pathLst>
              <a:path w="4438744" h="1934336">
                <a:moveTo>
                  <a:pt x="0" y="0"/>
                </a:moveTo>
                <a:lnTo>
                  <a:pt x="4438744" y="0"/>
                </a:lnTo>
                <a:lnTo>
                  <a:pt x="4438744" y="1934336"/>
                </a:lnTo>
                <a:lnTo>
                  <a:pt x="0" y="1934336"/>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1028700" y="4519930"/>
            <a:ext cx="5796404" cy="1805302"/>
          </a:xfrm>
          <a:prstGeom prst="rect">
            <a:avLst/>
          </a:prstGeom>
        </p:spPr>
        <p:txBody>
          <a:bodyPr lIns="0" tIns="0" rIns="0" bIns="0" rtlCol="0" anchor="t">
            <a:spAutoFit/>
          </a:bodyPr>
          <a:lstStyle/>
          <a:p>
            <a:pPr algn="l">
              <a:lnSpc>
                <a:spcPts val="4759"/>
              </a:lnSpc>
            </a:pPr>
            <a:r>
              <a:rPr lang="en-US" sz="3399" b="1" i="1" dirty="0">
                <a:solidFill>
                  <a:srgbClr val="000000"/>
                </a:solidFill>
                <a:latin typeface="Garamond" panose="02020404030301010803" pitchFamily="18" charset="0"/>
                <a:ea typeface="Canva Sans"/>
                <a:cs typeface="Canva Sans"/>
                <a:sym typeface="Canva Sans"/>
              </a:rPr>
              <a:t>Being prepared for end of life decisions as a way to prevent abuse</a:t>
            </a:r>
          </a:p>
        </p:txBody>
      </p:sp>
      <p:sp>
        <p:nvSpPr>
          <p:cNvPr id="9" name="TextBox 9"/>
          <p:cNvSpPr txBox="1"/>
          <p:nvPr/>
        </p:nvSpPr>
        <p:spPr>
          <a:xfrm>
            <a:off x="1028700" y="7068969"/>
            <a:ext cx="8577514" cy="1047750"/>
          </a:xfrm>
          <a:prstGeom prst="rect">
            <a:avLst/>
          </a:prstGeom>
        </p:spPr>
        <p:txBody>
          <a:bodyPr lIns="0" tIns="0" rIns="0" bIns="0" rtlCol="0" anchor="t">
            <a:spAutoFit/>
          </a:bodyPr>
          <a:lstStyle/>
          <a:p>
            <a:pPr algn="l">
              <a:lnSpc>
                <a:spcPts val="4200"/>
              </a:lnSpc>
            </a:pPr>
            <a:r>
              <a:rPr lang="en-US" sz="3000" b="1" dirty="0">
                <a:solidFill>
                  <a:srgbClr val="FFFFFF"/>
                </a:solidFill>
                <a:latin typeface="Canva Sans Bold"/>
                <a:ea typeface="Canva Sans Bold"/>
                <a:cs typeface="Canva Sans Bold"/>
                <a:sym typeface="Canva Sans Bold"/>
              </a:rPr>
              <a:t>Emma Jones</a:t>
            </a:r>
          </a:p>
          <a:p>
            <a:pPr algn="l">
              <a:lnSpc>
                <a:spcPts val="4200"/>
              </a:lnSpc>
            </a:pPr>
            <a:r>
              <a:rPr lang="en-US" sz="3000" b="1" dirty="0">
                <a:solidFill>
                  <a:srgbClr val="FFFFFF"/>
                </a:solidFill>
                <a:latin typeface="Canva Sans Bold"/>
                <a:ea typeface="Canva Sans Bold"/>
                <a:cs typeface="Canva Sans Bold"/>
                <a:sym typeface="Canva Sans Bold"/>
              </a:rPr>
              <a:t>Staff Attorney</a:t>
            </a:r>
          </a:p>
        </p:txBody>
      </p:sp>
      <p:sp>
        <p:nvSpPr>
          <p:cNvPr id="12" name="TextBox 11">
            <a:extLst>
              <a:ext uri="{FF2B5EF4-FFF2-40B4-BE49-F238E27FC236}">
                <a16:creationId xmlns:a16="http://schemas.microsoft.com/office/drawing/2014/main" id="{057176BD-741A-A4DD-E1CC-5B56F17623BA}"/>
              </a:ext>
            </a:extLst>
          </p:cNvPr>
          <p:cNvSpPr txBox="1"/>
          <p:nvPr/>
        </p:nvSpPr>
        <p:spPr>
          <a:xfrm>
            <a:off x="825973" y="1247233"/>
            <a:ext cx="9680712" cy="2308324"/>
          </a:xfrm>
          <a:prstGeom prst="rect">
            <a:avLst/>
          </a:prstGeom>
          <a:noFill/>
        </p:spPr>
        <p:txBody>
          <a:bodyPr wrap="square">
            <a:spAutoFit/>
          </a:bodyPr>
          <a:lstStyle/>
          <a:p>
            <a:r>
              <a:rPr lang="en-US" sz="7200" dirty="0">
                <a:latin typeface="Garamond" panose="02020404030301010803" pitchFamily="18" charset="0"/>
              </a:rPr>
              <a:t>No Excuse for </a:t>
            </a:r>
          </a:p>
          <a:p>
            <a:r>
              <a:rPr lang="en-US" sz="7200" dirty="0">
                <a:latin typeface="Garamond" panose="02020404030301010803" pitchFamily="18" charset="0"/>
              </a:rPr>
              <a:t>Elder Abuse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3" name="AutoShape 3"/>
          <p:cNvSpPr/>
          <p:nvPr/>
        </p:nvSpPr>
        <p:spPr>
          <a:xfrm>
            <a:off x="0" y="9258300"/>
            <a:ext cx="18437556" cy="1028700"/>
          </a:xfrm>
          <a:prstGeom prst="rect">
            <a:avLst/>
          </a:prstGeom>
          <a:solidFill>
            <a:srgbClr val="7B2225"/>
          </a:solidFill>
        </p:spPr>
        <p:txBody>
          <a:bodyPr/>
          <a:lstStyle/>
          <a:p>
            <a:endParaRPr lang="en-US"/>
          </a:p>
        </p:txBody>
      </p:sp>
      <p:sp>
        <p:nvSpPr>
          <p:cNvPr id="4" name="AutoShape 4"/>
          <p:cNvSpPr/>
          <p:nvPr/>
        </p:nvSpPr>
        <p:spPr>
          <a:xfrm>
            <a:off x="1771816" y="9767765"/>
            <a:ext cx="9270403" cy="9866"/>
          </a:xfrm>
          <a:prstGeom prst="rect">
            <a:avLst/>
          </a:prstGeom>
          <a:solidFill>
            <a:srgbClr val="EDE8E7"/>
          </a:solidFill>
        </p:spPr>
        <p:txBody>
          <a:bodyPr/>
          <a:lstStyle/>
          <a:p>
            <a:endParaRPr lang="en-US"/>
          </a:p>
        </p:txBody>
      </p:sp>
      <p:grpSp>
        <p:nvGrpSpPr>
          <p:cNvPr id="6" name="Group 6"/>
          <p:cNvGrpSpPr/>
          <p:nvPr/>
        </p:nvGrpSpPr>
        <p:grpSpPr>
          <a:xfrm>
            <a:off x="1028700" y="1020174"/>
            <a:ext cx="14320347" cy="4928666"/>
            <a:chOff x="0" y="28575"/>
            <a:chExt cx="19093796" cy="6571555"/>
          </a:xfrm>
        </p:grpSpPr>
        <p:sp>
          <p:nvSpPr>
            <p:cNvPr id="7" name="TextBox 7"/>
            <p:cNvSpPr txBox="1"/>
            <p:nvPr/>
          </p:nvSpPr>
          <p:spPr>
            <a:xfrm>
              <a:off x="0" y="28575"/>
              <a:ext cx="19093796" cy="2530607"/>
            </a:xfrm>
            <a:prstGeom prst="rect">
              <a:avLst/>
            </a:prstGeom>
          </p:spPr>
          <p:txBody>
            <a:bodyPr lIns="0" tIns="0" rIns="0" bIns="0" rtlCol="0" anchor="t">
              <a:spAutoFit/>
            </a:bodyPr>
            <a:lstStyle/>
            <a:p>
              <a:pPr algn="l">
                <a:lnSpc>
                  <a:spcPts val="7444"/>
                </a:lnSpc>
              </a:pPr>
              <a:r>
                <a:rPr lang="en-US" sz="6473" dirty="0">
                  <a:solidFill>
                    <a:srgbClr val="8B0000"/>
                  </a:solidFill>
                  <a:latin typeface="Libre Baskerville"/>
                  <a:ea typeface="Libre Baskerville"/>
                  <a:cs typeface="Libre Baskerville"/>
                  <a:sym typeface="Libre Baskerville"/>
                </a:rPr>
                <a:t>Preventative</a:t>
              </a:r>
            </a:p>
            <a:p>
              <a:pPr algn="l">
                <a:lnSpc>
                  <a:spcPts val="7444"/>
                </a:lnSpc>
              </a:pPr>
              <a:r>
                <a:rPr lang="en-US" sz="6473" dirty="0">
                  <a:solidFill>
                    <a:srgbClr val="8B0000"/>
                  </a:solidFill>
                  <a:latin typeface="Libre Baskerville"/>
                  <a:ea typeface="Libre Baskerville"/>
                  <a:cs typeface="Libre Baskerville"/>
                  <a:sym typeface="Libre Baskerville"/>
                </a:rPr>
                <a:t>Steps for Seniors </a:t>
              </a:r>
            </a:p>
          </p:txBody>
        </p:sp>
        <p:sp>
          <p:nvSpPr>
            <p:cNvPr id="8" name="TextBox 8"/>
            <p:cNvSpPr txBox="1"/>
            <p:nvPr/>
          </p:nvSpPr>
          <p:spPr>
            <a:xfrm>
              <a:off x="0" y="3232199"/>
              <a:ext cx="19093796" cy="3367931"/>
            </a:xfrm>
            <a:prstGeom prst="rect">
              <a:avLst/>
            </a:prstGeom>
          </p:spPr>
          <p:txBody>
            <a:bodyPr lIns="0" tIns="0" rIns="0" bIns="0" rtlCol="0" anchor="t">
              <a:spAutoFit/>
            </a:bodyPr>
            <a:lstStyle/>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Advance Directives</a:t>
              </a:r>
            </a:p>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Powers of Attorney</a:t>
              </a:r>
            </a:p>
            <a:p>
              <a:pPr marL="776470" lvl="1" indent="-388235" algn="l">
                <a:lnSpc>
                  <a:spcPts val="5035"/>
                </a:lnSpc>
                <a:buFont typeface="Arial"/>
                <a:buChar char="•"/>
              </a:pPr>
              <a:r>
                <a:rPr lang="en-US" sz="3596" spc="53" dirty="0">
                  <a:solidFill>
                    <a:srgbClr val="8B0000"/>
                  </a:solidFill>
                  <a:latin typeface="Assistant"/>
                  <a:ea typeface="Assistant"/>
                  <a:cs typeface="Assistant"/>
                  <a:sym typeface="Assistant"/>
                </a:rPr>
                <a:t>Wills and Trusts</a:t>
              </a:r>
            </a:p>
            <a:p>
              <a:pPr algn="l">
                <a:lnSpc>
                  <a:spcPts val="5035"/>
                </a:lnSpc>
              </a:pPr>
              <a:endParaRPr lang="en-US" sz="3596" spc="53" dirty="0">
                <a:solidFill>
                  <a:srgbClr val="8B0000"/>
                </a:solidFill>
                <a:latin typeface="Assistant"/>
                <a:ea typeface="Assistant"/>
                <a:cs typeface="Assistant"/>
                <a:sym typeface="Assistant"/>
              </a:endParaRPr>
            </a:p>
          </p:txBody>
        </p:sp>
      </p:grpSp>
      <p:sp>
        <p:nvSpPr>
          <p:cNvPr id="9" name="TextBox 9"/>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APPALRED LEGAL AID</a:t>
            </a:r>
          </a:p>
        </p:txBody>
      </p:sp>
      <p:pic>
        <p:nvPicPr>
          <p:cNvPr id="11" name="Picture 10" descr="A person and person hugging each other">
            <a:extLst>
              <a:ext uri="{FF2B5EF4-FFF2-40B4-BE49-F238E27FC236}">
                <a16:creationId xmlns:a16="http://schemas.microsoft.com/office/drawing/2014/main" id="{AB7CFD14-FC65-1187-73A3-AA58CA6AB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101275"/>
            <a:ext cx="8877300" cy="88773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258300"/>
            <a:ext cx="18437556" cy="1028700"/>
          </a:xfrm>
          <a:prstGeom prst="rect">
            <a:avLst/>
          </a:prstGeom>
          <a:solidFill>
            <a:srgbClr val="7B2225"/>
          </a:solidFill>
        </p:spPr>
        <p:txBody>
          <a:bodyPr/>
          <a:lstStyle/>
          <a:p>
            <a:endParaRPr lang="en-US"/>
          </a:p>
        </p:txBody>
      </p:sp>
      <p:grpSp>
        <p:nvGrpSpPr>
          <p:cNvPr id="4" name="Group 4"/>
          <p:cNvGrpSpPr/>
          <p:nvPr/>
        </p:nvGrpSpPr>
        <p:grpSpPr>
          <a:xfrm>
            <a:off x="2017547" y="2149160"/>
            <a:ext cx="12765254" cy="3890643"/>
            <a:chOff x="0" y="38100"/>
            <a:chExt cx="9501938" cy="3773202"/>
          </a:xfrm>
        </p:grpSpPr>
        <p:sp>
          <p:nvSpPr>
            <p:cNvPr id="5" name="TextBox 5"/>
            <p:cNvSpPr txBox="1"/>
            <p:nvPr/>
          </p:nvSpPr>
          <p:spPr>
            <a:xfrm>
              <a:off x="0" y="38100"/>
              <a:ext cx="9492254" cy="1032265"/>
            </a:xfrm>
            <a:prstGeom prst="rect">
              <a:avLst/>
            </a:prstGeom>
          </p:spPr>
          <p:txBody>
            <a:bodyPr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Powers of Attorney</a:t>
              </a:r>
            </a:p>
          </p:txBody>
        </p:sp>
        <p:sp>
          <p:nvSpPr>
            <p:cNvPr id="6" name="TextBox 6"/>
            <p:cNvSpPr txBox="1"/>
            <p:nvPr/>
          </p:nvSpPr>
          <p:spPr>
            <a:xfrm>
              <a:off x="0" y="3332480"/>
              <a:ext cx="9501938" cy="478822"/>
            </a:xfrm>
            <a:prstGeom prst="rect">
              <a:avLst/>
            </a:prstGeom>
          </p:spPr>
          <p:txBody>
            <a:bodyPr lIns="0" tIns="0" rIns="0" bIns="0" rtlCol="0" anchor="t">
              <a:spAutoFit/>
            </a:bodyPr>
            <a:lstStyle/>
            <a:p>
              <a:pPr>
                <a:lnSpc>
                  <a:spcPts val="4481"/>
                </a:lnSpc>
              </a:pPr>
              <a:endParaRPr/>
            </a:p>
          </p:txBody>
        </p:sp>
      </p:grpSp>
      <p:sp>
        <p:nvSpPr>
          <p:cNvPr id="7" name="AutoShape 7"/>
          <p:cNvSpPr/>
          <p:nvPr/>
        </p:nvSpPr>
        <p:spPr>
          <a:xfrm>
            <a:off x="1771817" y="9767767"/>
            <a:ext cx="9270404" cy="9866"/>
          </a:xfrm>
          <a:prstGeom prst="rect">
            <a:avLst/>
          </a:prstGeom>
          <a:solidFill>
            <a:srgbClr val="EDE8E7"/>
          </a:solidFill>
        </p:spPr>
        <p:txBody>
          <a:bodyPr/>
          <a:lstStyle/>
          <a:p>
            <a:endParaRPr lang="en-US"/>
          </a:p>
        </p:txBody>
      </p:sp>
      <p:sp>
        <p:nvSpPr>
          <p:cNvPr id="8" name="TextBox 8"/>
          <p:cNvSpPr txBox="1"/>
          <p:nvPr/>
        </p:nvSpPr>
        <p:spPr>
          <a:xfrm>
            <a:off x="11280835" y="9501188"/>
            <a:ext cx="5053289" cy="407997"/>
          </a:xfrm>
          <a:prstGeom prst="rect">
            <a:avLst/>
          </a:prstGeom>
        </p:spPr>
        <p:txBody>
          <a:bodyPr lIns="0" tIns="0" rIns="0" bIns="0" rtlCol="0" anchor="t">
            <a:spAutoFit/>
          </a:bodyPr>
          <a:lstStyle/>
          <a:p>
            <a:pPr algn="r">
              <a:lnSpc>
                <a:spcPts val="3359"/>
              </a:lnSpc>
            </a:pPr>
            <a:r>
              <a:rPr lang="en-US" sz="2399" spc="359">
                <a:solidFill>
                  <a:srgbClr val="FFFFFF"/>
                </a:solidFill>
                <a:latin typeface="Assistant"/>
                <a:ea typeface="Assistant"/>
                <a:cs typeface="Assistant"/>
                <a:sym typeface="Assistant"/>
              </a:rPr>
              <a:t>ARDFKY.ORG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695A2-E19D-A38C-790B-47DFD40FDD2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517749C-D601-4F1E-E657-214F34573672}"/>
              </a:ext>
            </a:extLst>
          </p:cNvPr>
          <p:cNvGrpSpPr/>
          <p:nvPr/>
        </p:nvGrpSpPr>
        <p:grpSpPr>
          <a:xfrm>
            <a:off x="406846" y="733429"/>
            <a:ext cx="17717033" cy="16994900"/>
            <a:chOff x="-2" y="38100"/>
            <a:chExt cx="23622709" cy="22659866"/>
          </a:xfrm>
        </p:grpSpPr>
        <p:sp>
          <p:nvSpPr>
            <p:cNvPr id="3" name="TextBox 3">
              <a:extLst>
                <a:ext uri="{FF2B5EF4-FFF2-40B4-BE49-F238E27FC236}">
                  <a16:creationId xmlns:a16="http://schemas.microsoft.com/office/drawing/2014/main" id="{D03AC801-3B63-7434-A69D-9347D3163BAB}"/>
                </a:ext>
              </a:extLst>
            </p:cNvPr>
            <p:cNvSpPr txBox="1"/>
            <p:nvPr/>
          </p:nvSpPr>
          <p:spPr>
            <a:xfrm>
              <a:off x="1" y="38100"/>
              <a:ext cx="21236367" cy="1419192"/>
            </a:xfrm>
            <a:prstGeom prst="rect">
              <a:avLst/>
            </a:prstGeom>
          </p:spPr>
          <p:txBody>
            <a:bodyPr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2 types of power of attorney</a:t>
              </a:r>
            </a:p>
          </p:txBody>
        </p:sp>
        <p:sp>
          <p:nvSpPr>
            <p:cNvPr id="4" name="TextBox 4">
              <a:extLst>
                <a:ext uri="{FF2B5EF4-FFF2-40B4-BE49-F238E27FC236}">
                  <a16:creationId xmlns:a16="http://schemas.microsoft.com/office/drawing/2014/main" id="{B3CEE1D7-9C56-55AD-3C1B-FBBF772B6E3E}"/>
                </a:ext>
              </a:extLst>
            </p:cNvPr>
            <p:cNvSpPr txBox="1"/>
            <p:nvPr/>
          </p:nvSpPr>
          <p:spPr>
            <a:xfrm>
              <a:off x="-2" y="1632371"/>
              <a:ext cx="23622709" cy="21065595"/>
            </a:xfrm>
            <a:prstGeom prst="rect">
              <a:avLst/>
            </a:prstGeom>
          </p:spPr>
          <p:txBody>
            <a:bodyPr wrap="square" lIns="0" tIns="0" rIns="0" bIns="0" numCol="2" rtlCol="0" anchor="t">
              <a:spAutoFit/>
            </a:bodyPr>
            <a:lstStyle/>
            <a:p>
              <a:pPr marL="863642" lvl="1" indent="-431822">
                <a:lnSpc>
                  <a:spcPts val="5600"/>
                </a:lnSpc>
                <a:buFont typeface="Arial"/>
                <a:buChar char="•"/>
              </a:pPr>
              <a:r>
                <a:rPr lang="en-US" sz="3600" spc="59" dirty="0">
                  <a:solidFill>
                    <a:srgbClr val="8B0000"/>
                  </a:solidFill>
                  <a:latin typeface="Assistant"/>
                  <a:ea typeface="Assistant"/>
                  <a:cs typeface="Assistant"/>
                  <a:sym typeface="Assistant"/>
                </a:rPr>
                <a:t>Limited</a:t>
              </a:r>
            </a:p>
            <a:p>
              <a:pPr marL="1549442" lvl="2" indent="-431822">
                <a:lnSpc>
                  <a:spcPts val="5600"/>
                </a:lnSpc>
                <a:buFont typeface="Arial"/>
                <a:buChar char="•"/>
              </a:pPr>
              <a:r>
                <a:rPr lang="en-US" sz="3600" spc="59" dirty="0">
                  <a:solidFill>
                    <a:srgbClr val="8B0000"/>
                  </a:solidFill>
                  <a:latin typeface="Assistant"/>
                  <a:ea typeface="Assistant"/>
                  <a:cs typeface="Assistant"/>
                  <a:sym typeface="Assistant"/>
                </a:rPr>
                <a:t>Power to perform a SPECIFIED transaction in a specified manner.</a:t>
              </a:r>
            </a:p>
            <a:p>
              <a:pPr marL="1549442" lvl="2" indent="-431822">
                <a:lnSpc>
                  <a:spcPts val="5600"/>
                </a:lnSpc>
                <a:buFont typeface="Arial"/>
                <a:buChar char="•"/>
              </a:pPr>
              <a:r>
                <a:rPr lang="en-US" sz="3600" spc="59" dirty="0">
                  <a:solidFill>
                    <a:srgbClr val="8B0000"/>
                  </a:solidFill>
                  <a:latin typeface="Assistant"/>
                  <a:ea typeface="Assistant"/>
                  <a:cs typeface="Assistant"/>
                  <a:sym typeface="Assistant"/>
                </a:rPr>
                <a:t>Ex. – “I appoint my son, Billy Bowles, to act as my agent in negotiation with my mortgage company from April 2, 2023 through April 30, 2023.”</a:t>
              </a:r>
            </a:p>
            <a:p>
              <a:pPr marL="1549442" lvl="2" indent="-431822">
                <a:lnSpc>
                  <a:spcPts val="5600"/>
                </a:lnSpc>
                <a:buFont typeface="Arial"/>
                <a:buChar char="•"/>
              </a:pPr>
              <a:r>
                <a:rPr lang="en-US" sz="3600" spc="59" dirty="0">
                  <a:solidFill>
                    <a:srgbClr val="8B0000"/>
                  </a:solidFill>
                  <a:latin typeface="Assistant"/>
                  <a:ea typeface="Assistant"/>
                  <a:cs typeface="Assistant"/>
                  <a:sym typeface="Assistant"/>
                </a:rPr>
                <a:t>Can also be limited to </a:t>
              </a:r>
              <a:r>
                <a:rPr lang="en-US" sz="3600" i="1" spc="59" dirty="0">
                  <a:solidFill>
                    <a:srgbClr val="8B0000"/>
                  </a:solidFill>
                  <a:latin typeface="Assistant"/>
                  <a:ea typeface="Assistant"/>
                  <a:cs typeface="Assistant"/>
                  <a:sym typeface="Assistant"/>
                </a:rPr>
                <a:t>begin</a:t>
              </a:r>
              <a:r>
                <a:rPr lang="en-US" sz="3600" spc="59" dirty="0">
                  <a:solidFill>
                    <a:srgbClr val="8B0000"/>
                  </a:solidFill>
                  <a:latin typeface="Assistant"/>
                  <a:ea typeface="Assistant"/>
                  <a:cs typeface="Assistant"/>
                  <a:sym typeface="Assistant"/>
                </a:rPr>
                <a:t> only upon certain conditions – i.e., incapacitation.</a:t>
              </a:r>
            </a:p>
            <a:p>
              <a:pPr marL="1549442" lvl="2" indent="-431822">
                <a:lnSpc>
                  <a:spcPts val="5600"/>
                </a:lnSpc>
                <a:buFont typeface="Arial"/>
                <a:buChar char="•"/>
              </a:pPr>
              <a:endParaRPr lang="en-US" sz="3600" spc="59" dirty="0">
                <a:solidFill>
                  <a:srgbClr val="8B0000"/>
                </a:solidFill>
                <a:latin typeface="Assistant"/>
                <a:ea typeface="Assistant"/>
                <a:cs typeface="Assistant"/>
                <a:sym typeface="Assistant"/>
              </a:endParaRPr>
            </a:p>
            <a:p>
              <a:pPr marL="1549442" lvl="2" indent="-431822">
                <a:lnSpc>
                  <a:spcPts val="5600"/>
                </a:lnSpc>
                <a:buFont typeface="Arial"/>
                <a:buChar char="•"/>
              </a:pPr>
              <a:r>
                <a:rPr lang="en-US" sz="3600" spc="59" dirty="0">
                  <a:solidFill>
                    <a:srgbClr val="8B0000"/>
                  </a:solidFill>
                  <a:latin typeface="Assistant"/>
                  <a:ea typeface="Assistant"/>
                  <a:cs typeface="Assistant"/>
                  <a:sym typeface="Assistant"/>
                </a:rPr>
                <a:t>General</a:t>
              </a:r>
            </a:p>
            <a:p>
              <a:pPr marL="2235242" lvl="3" indent="-431822">
                <a:lnSpc>
                  <a:spcPts val="5600"/>
                </a:lnSpc>
                <a:buFont typeface="Arial"/>
                <a:buChar char="•"/>
              </a:pPr>
              <a:r>
                <a:rPr lang="en-US" sz="3600" spc="59" dirty="0">
                  <a:solidFill>
                    <a:srgbClr val="8B0000"/>
                  </a:solidFill>
                  <a:latin typeface="Assistant"/>
                  <a:ea typeface="Assistant"/>
                  <a:cs typeface="Assistant"/>
                  <a:sym typeface="Assistant"/>
                </a:rPr>
                <a:t>Provides power to conduct ALL business and ALL affairs of the principal.</a:t>
              </a:r>
            </a:p>
            <a:p>
              <a:pPr marL="2235242" lvl="3" indent="-431822">
                <a:lnSpc>
                  <a:spcPts val="5600"/>
                </a:lnSpc>
                <a:buFont typeface="Arial"/>
                <a:buChar char="•"/>
              </a:pPr>
              <a:r>
                <a:rPr lang="en-US" sz="3600" spc="59" dirty="0">
                  <a:solidFill>
                    <a:srgbClr val="8B0000"/>
                  </a:solidFill>
                  <a:latin typeface="Assistant"/>
                  <a:ea typeface="Assistant"/>
                  <a:cs typeface="Assistant"/>
                  <a:sym typeface="Assistant"/>
                </a:rPr>
                <a:t>Should generally only be given to someone the principal </a:t>
              </a:r>
              <a:r>
                <a:rPr lang="en-US" sz="3600" i="1" spc="59" dirty="0">
                  <a:solidFill>
                    <a:srgbClr val="8B0000"/>
                  </a:solidFill>
                  <a:latin typeface="Assistant"/>
                  <a:ea typeface="Assistant"/>
                  <a:cs typeface="Assistant"/>
                  <a:sym typeface="Assistant"/>
                </a:rPr>
                <a:t>really</a:t>
              </a:r>
              <a:r>
                <a:rPr lang="en-US" sz="3600" spc="59" dirty="0">
                  <a:solidFill>
                    <a:srgbClr val="8B0000"/>
                  </a:solidFill>
                  <a:latin typeface="Assistant"/>
                  <a:ea typeface="Assistant"/>
                  <a:cs typeface="Assistant"/>
                  <a:sym typeface="Assistant"/>
                </a:rPr>
                <a:t> trusts.</a:t>
              </a:r>
            </a:p>
            <a:p>
              <a:pPr marL="2235242" lvl="3" indent="-431822">
                <a:lnSpc>
                  <a:spcPts val="5600"/>
                </a:lnSpc>
                <a:buFont typeface="Arial"/>
                <a:buChar char="•"/>
              </a:pPr>
              <a:r>
                <a:rPr lang="en-US" sz="3600" spc="59" dirty="0">
                  <a:solidFill>
                    <a:srgbClr val="8B0000"/>
                  </a:solidFill>
                  <a:latin typeface="Assistant"/>
                  <a:ea typeface="Assistant"/>
                  <a:cs typeface="Assistant"/>
                  <a:sym typeface="Assistant"/>
                </a:rPr>
                <a:t>Still revocable as long as principal is still competent.</a:t>
              </a:r>
            </a:p>
            <a:p>
              <a:pPr marL="2235242" lvl="3" indent="-431822">
                <a:lnSpc>
                  <a:spcPts val="5600"/>
                </a:lnSpc>
                <a:buFont typeface="Arial"/>
                <a:buChar char="•"/>
              </a:pPr>
              <a:endParaRPr lang="en-US" sz="3600" spc="59" dirty="0">
                <a:solidFill>
                  <a:srgbClr val="8B0000"/>
                </a:solidFill>
                <a:latin typeface="Assistant"/>
                <a:ea typeface="Assistant"/>
                <a:cs typeface="Assistant"/>
                <a:sym typeface="Assistant"/>
              </a:endParaRPr>
            </a:p>
            <a:p>
              <a:pPr marL="863642" lvl="1" indent="-431822">
                <a:lnSpc>
                  <a:spcPts val="5600"/>
                </a:lnSpc>
                <a:buFont typeface="Arial"/>
                <a:buChar char="•"/>
              </a:pPr>
              <a:endParaRPr lang="en-US" sz="3600" spc="59" dirty="0">
                <a:solidFill>
                  <a:srgbClr val="8B0000"/>
                </a:solidFill>
                <a:latin typeface="Assistant"/>
                <a:ea typeface="Assistant"/>
                <a:cs typeface="Assistant"/>
                <a:sym typeface="Assistant"/>
              </a:endParaRPr>
            </a:p>
          </p:txBody>
        </p:sp>
      </p:grpSp>
      <p:sp>
        <p:nvSpPr>
          <p:cNvPr id="5" name="TextBox 5">
            <a:extLst>
              <a:ext uri="{FF2B5EF4-FFF2-40B4-BE49-F238E27FC236}">
                <a16:creationId xmlns:a16="http://schemas.microsoft.com/office/drawing/2014/main" id="{AB5598D9-1D9C-D56D-E0E3-8BE03F603308}"/>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E37DEC41-7D70-E4ED-9DD0-8197DE7E60BA}"/>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D513C1D0-DCA6-636D-A96D-AC57B81142D6}"/>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A1C99B81-2FE9-E8C5-FF29-3C02C46DA497}"/>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3466208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38C5E-B42E-66CA-9852-A672750E3B5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84C320E-BB3B-DF03-2C26-CE16395899A6}"/>
              </a:ext>
            </a:extLst>
          </p:cNvPr>
          <p:cNvGrpSpPr/>
          <p:nvPr/>
        </p:nvGrpSpPr>
        <p:grpSpPr>
          <a:xfrm>
            <a:off x="406847" y="733429"/>
            <a:ext cx="15927276" cy="5553541"/>
            <a:chOff x="0" y="38100"/>
            <a:chExt cx="21236367" cy="7404721"/>
          </a:xfrm>
        </p:grpSpPr>
        <p:sp>
          <p:nvSpPr>
            <p:cNvPr id="3" name="TextBox 3">
              <a:extLst>
                <a:ext uri="{FF2B5EF4-FFF2-40B4-BE49-F238E27FC236}">
                  <a16:creationId xmlns:a16="http://schemas.microsoft.com/office/drawing/2014/main" id="{3612518E-81E8-7E6C-4990-9F5EE93CD124}"/>
                </a:ext>
              </a:extLst>
            </p:cNvPr>
            <p:cNvSpPr txBox="1"/>
            <p:nvPr/>
          </p:nvSpPr>
          <p:spPr>
            <a:xfrm>
              <a:off x="0" y="38100"/>
              <a:ext cx="21236367" cy="1419192"/>
            </a:xfrm>
            <a:prstGeom prst="rect">
              <a:avLst/>
            </a:prstGeom>
          </p:spPr>
          <p:txBody>
            <a:bodyPr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Execution</a:t>
              </a:r>
            </a:p>
          </p:txBody>
        </p:sp>
        <p:sp>
          <p:nvSpPr>
            <p:cNvPr id="4" name="TextBox 4">
              <a:extLst>
                <a:ext uri="{FF2B5EF4-FFF2-40B4-BE49-F238E27FC236}">
                  <a16:creationId xmlns:a16="http://schemas.microsoft.com/office/drawing/2014/main" id="{5D15332D-B0C1-F285-BC9B-3BC219F8D324}"/>
                </a:ext>
              </a:extLst>
            </p:cNvPr>
            <p:cNvSpPr txBox="1"/>
            <p:nvPr/>
          </p:nvSpPr>
          <p:spPr>
            <a:xfrm>
              <a:off x="0" y="2786504"/>
              <a:ext cx="21236367" cy="4656317"/>
            </a:xfrm>
            <a:prstGeom prst="rect">
              <a:avLst/>
            </a:prstGeom>
          </p:spPr>
          <p:txBody>
            <a:bodyPr lIns="0" tIns="0" rIns="0" bIns="0" rtlCol="0" anchor="t">
              <a:spAutoFit/>
            </a:bodyPr>
            <a:lstStyle/>
            <a:p>
              <a:pPr marL="863642" lvl="1" indent="-431822">
                <a:lnSpc>
                  <a:spcPts val="5600"/>
                </a:lnSpc>
                <a:buFont typeface="Arial"/>
                <a:buChar char="•"/>
              </a:pPr>
              <a:r>
                <a:rPr lang="en-US" sz="2400" spc="59" dirty="0">
                  <a:solidFill>
                    <a:srgbClr val="8B0000"/>
                  </a:solidFill>
                  <a:latin typeface="Assistant"/>
                  <a:ea typeface="Assistant"/>
                  <a:cs typeface="Assistant"/>
                  <a:sym typeface="Assistant"/>
                </a:rPr>
                <a:t>A power of attorney must be signed in the presence of two disinterested witnesses.</a:t>
              </a:r>
            </a:p>
            <a:p>
              <a:pPr marL="863642" lvl="1" indent="-431822">
                <a:lnSpc>
                  <a:spcPts val="5600"/>
                </a:lnSpc>
                <a:buFont typeface="Arial"/>
                <a:buChar char="•"/>
              </a:pPr>
              <a:r>
                <a:rPr lang="en-US" sz="2400" spc="59" dirty="0">
                  <a:solidFill>
                    <a:srgbClr val="8B0000"/>
                  </a:solidFill>
                  <a:latin typeface="Assistant"/>
                  <a:ea typeface="Assistant"/>
                  <a:cs typeface="Assistant"/>
                  <a:sym typeface="Assistant"/>
                </a:rPr>
                <a:t> It is recommended to also have the power of attorney document notarized so it is “acknowledged” and capable of being filed to transfer real estate and for the purposes of being accepted by 3rd parties. </a:t>
              </a:r>
            </a:p>
            <a:p>
              <a:pPr marL="431820" lvl="1">
                <a:lnSpc>
                  <a:spcPts val="5600"/>
                </a:lnSpc>
              </a:pPr>
              <a:endParaRPr lang="en-US" sz="2400" spc="59" dirty="0">
                <a:solidFill>
                  <a:srgbClr val="8B0000"/>
                </a:solidFill>
                <a:latin typeface="Assistant"/>
                <a:ea typeface="Assistant"/>
                <a:cs typeface="Assistant"/>
                <a:sym typeface="Assistant"/>
              </a:endParaRPr>
            </a:p>
            <a:p>
              <a:pPr marL="863642" lvl="1" indent="-431822">
                <a:lnSpc>
                  <a:spcPts val="5600"/>
                </a:lnSpc>
                <a:buFont typeface="Arial"/>
                <a:buChar char="•"/>
              </a:pPr>
              <a:endParaRPr lang="en-US" sz="2400" spc="59" dirty="0">
                <a:solidFill>
                  <a:srgbClr val="8B0000"/>
                </a:solidFill>
                <a:latin typeface="Assistant"/>
                <a:ea typeface="Assistant"/>
                <a:cs typeface="Assistant"/>
                <a:sym typeface="Assistant"/>
              </a:endParaRPr>
            </a:p>
          </p:txBody>
        </p:sp>
      </p:grpSp>
      <p:sp>
        <p:nvSpPr>
          <p:cNvPr id="5" name="TextBox 5">
            <a:extLst>
              <a:ext uri="{FF2B5EF4-FFF2-40B4-BE49-F238E27FC236}">
                <a16:creationId xmlns:a16="http://schemas.microsoft.com/office/drawing/2014/main" id="{4D4AF9E4-695A-368B-89B5-072D1883586E}"/>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01C09D8A-EFA1-01A9-E93D-F7617A4E33A8}"/>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CBCA3B58-5F99-8549-AF9D-8E708742C24B}"/>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85F892AA-794A-5F2E-0160-B9ECA9EE236F}"/>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2598991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847" y="733428"/>
            <a:ext cx="15927276" cy="6989832"/>
            <a:chOff x="0" y="38100"/>
            <a:chExt cx="21236367" cy="9319776"/>
          </a:xfrm>
        </p:grpSpPr>
        <p:sp>
          <p:nvSpPr>
            <p:cNvPr id="3" name="TextBox 3"/>
            <p:cNvSpPr txBox="1"/>
            <p:nvPr/>
          </p:nvSpPr>
          <p:spPr>
            <a:xfrm>
              <a:off x="0" y="38100"/>
              <a:ext cx="21236367" cy="1419192"/>
            </a:xfrm>
            <a:prstGeom prst="rect">
              <a:avLst/>
            </a:prstGeom>
          </p:spPr>
          <p:txBody>
            <a:bodyPr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Recording</a:t>
              </a:r>
            </a:p>
          </p:txBody>
        </p:sp>
        <p:sp>
          <p:nvSpPr>
            <p:cNvPr id="4" name="TextBox 4"/>
            <p:cNvSpPr txBox="1"/>
            <p:nvPr/>
          </p:nvSpPr>
          <p:spPr>
            <a:xfrm>
              <a:off x="0" y="2786504"/>
              <a:ext cx="21236367" cy="6571372"/>
            </a:xfrm>
            <a:prstGeom prst="rect">
              <a:avLst/>
            </a:prstGeom>
          </p:spPr>
          <p:txBody>
            <a:bodyPr lIns="0" tIns="0" rIns="0" bIns="0" rtlCol="0" anchor="t">
              <a:spAutoFit/>
            </a:bodyPr>
            <a:lstStyle/>
            <a:p>
              <a:pPr marL="863642" lvl="1" indent="-431822">
                <a:lnSpc>
                  <a:spcPts val="5600"/>
                </a:lnSpc>
                <a:buFont typeface="Arial"/>
                <a:buChar char="•"/>
              </a:pPr>
              <a:r>
                <a:rPr lang="en-US" sz="2400" spc="59" dirty="0">
                  <a:solidFill>
                    <a:srgbClr val="8B0000"/>
                  </a:solidFill>
                  <a:latin typeface="Assistant"/>
                  <a:ea typeface="Assistant"/>
                  <a:cs typeface="Assistant"/>
                  <a:sym typeface="Assistant"/>
                </a:rPr>
                <a:t>“Recording” means that the POA is filed with the County Clerk’s office and becomes a matter of public record. </a:t>
              </a:r>
            </a:p>
            <a:p>
              <a:pPr marL="863642" lvl="1" indent="-431822">
                <a:lnSpc>
                  <a:spcPts val="5600"/>
                </a:lnSpc>
                <a:buFont typeface="Arial"/>
                <a:buChar char="•"/>
              </a:pPr>
              <a:r>
                <a:rPr lang="en-US" sz="2400" spc="59" dirty="0">
                  <a:solidFill>
                    <a:srgbClr val="8B0000"/>
                  </a:solidFill>
                  <a:latin typeface="Assistant"/>
                  <a:ea typeface="Assistant"/>
                  <a:cs typeface="Assistant"/>
                  <a:sym typeface="Assistant"/>
                </a:rPr>
                <a:t>Recording is only necessary in Kentucky if the POA grants the agent the power to handle real estate matters (e.g., selling, buying, or transferring real property). In this case, the POA must be recorded with the county clerk in the county where the property is located. </a:t>
              </a:r>
            </a:p>
            <a:p>
              <a:pPr marL="863642" lvl="1" indent="-431822">
                <a:lnSpc>
                  <a:spcPts val="5600"/>
                </a:lnSpc>
                <a:buFont typeface="Arial"/>
                <a:buChar char="•"/>
              </a:pPr>
              <a:r>
                <a:rPr lang="en-US" sz="2400" spc="59" dirty="0">
                  <a:solidFill>
                    <a:srgbClr val="8B0000"/>
                  </a:solidFill>
                  <a:latin typeface="Assistant"/>
                  <a:ea typeface="Assistant"/>
                  <a:cs typeface="Assistant"/>
                  <a:sym typeface="Assistant"/>
                </a:rPr>
                <a:t>If the POA deals only with healthcare or other non-real estate issues, it does not need to be recorded.</a:t>
              </a:r>
            </a:p>
            <a:p>
              <a:pPr marL="863642" lvl="1" indent="-431822">
                <a:lnSpc>
                  <a:spcPts val="5600"/>
                </a:lnSpc>
                <a:buFont typeface="Arial"/>
                <a:buChar char="•"/>
              </a:pPr>
              <a:r>
                <a:rPr lang="en-US" sz="2400" spc="59" dirty="0">
                  <a:solidFill>
                    <a:srgbClr val="8B0000"/>
                  </a:solidFill>
                  <a:latin typeface="Assistant"/>
                  <a:ea typeface="Assistant"/>
                  <a:cs typeface="Assistant"/>
                  <a:sym typeface="Assistant"/>
                </a:rPr>
                <a:t>It is very important that if a POA is recorded and then revoked, the revocation must also be recorded.</a:t>
              </a:r>
            </a:p>
            <a:p>
              <a:pPr marL="863642" lvl="1" indent="-431822">
                <a:lnSpc>
                  <a:spcPts val="5600"/>
                </a:lnSpc>
                <a:buFont typeface="Arial"/>
                <a:buChar char="•"/>
              </a:pPr>
              <a:r>
                <a:rPr lang="en-US" sz="2400" spc="59" dirty="0">
                  <a:solidFill>
                    <a:srgbClr val="8B0000"/>
                  </a:solidFill>
                  <a:latin typeface="Assistant"/>
                  <a:ea typeface="Assistant"/>
                  <a:cs typeface="Assistant"/>
                  <a:sym typeface="Assistant"/>
                </a:rPr>
                <a:t>KEEP COPIES!</a:t>
              </a:r>
            </a:p>
          </p:txBody>
        </p:sp>
      </p:grpSp>
      <p:sp>
        <p:nvSpPr>
          <p:cNvPr id="5" name="TextBox 5"/>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p:cNvSpPr/>
          <p:nvPr/>
        </p:nvSpPr>
        <p:spPr>
          <a:xfrm>
            <a:off x="0" y="9258300"/>
            <a:ext cx="18437556" cy="1028700"/>
          </a:xfrm>
          <a:prstGeom prst="rect">
            <a:avLst/>
          </a:prstGeom>
          <a:solidFill>
            <a:srgbClr val="7B2225"/>
          </a:solidFill>
        </p:spPr>
        <p:txBody>
          <a:bodyPr/>
          <a:lstStyle/>
          <a:p>
            <a:endParaRPr lang="en-US"/>
          </a:p>
        </p:txBody>
      </p:sp>
      <p:sp>
        <p:nvSpPr>
          <p:cNvPr id="7" name="AutoShape 7"/>
          <p:cNvSpPr/>
          <p:nvPr/>
        </p:nvSpPr>
        <p:spPr>
          <a:xfrm>
            <a:off x="1771817" y="9767767"/>
            <a:ext cx="9270404" cy="9866"/>
          </a:xfrm>
          <a:prstGeom prst="rect">
            <a:avLst/>
          </a:prstGeom>
          <a:solidFill>
            <a:srgbClr val="EDE8E7"/>
          </a:solidFill>
        </p:spPr>
        <p:txBody>
          <a:bodyPr/>
          <a:lstStyle/>
          <a:p>
            <a:endParaRPr lang="en-US"/>
          </a:p>
        </p:txBody>
      </p:sp>
      <p:sp>
        <p:nvSpPr>
          <p:cNvPr id="8" name="TextBox 8"/>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6FDFD-063A-1B36-AAA8-9E2E83339E4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62AE346-F8CB-E50F-EB87-06BAB39A53BD}"/>
              </a:ext>
            </a:extLst>
          </p:cNvPr>
          <p:cNvGrpSpPr/>
          <p:nvPr/>
        </p:nvGrpSpPr>
        <p:grpSpPr>
          <a:xfrm>
            <a:off x="406847" y="733428"/>
            <a:ext cx="15927276" cy="6271686"/>
            <a:chOff x="0" y="38100"/>
            <a:chExt cx="21236367" cy="8362248"/>
          </a:xfrm>
        </p:grpSpPr>
        <p:sp>
          <p:nvSpPr>
            <p:cNvPr id="3" name="TextBox 3">
              <a:extLst>
                <a:ext uri="{FF2B5EF4-FFF2-40B4-BE49-F238E27FC236}">
                  <a16:creationId xmlns:a16="http://schemas.microsoft.com/office/drawing/2014/main" id="{ABFB0844-21A9-3F3B-29B1-CB7AB7B626FE}"/>
                </a:ext>
              </a:extLst>
            </p:cNvPr>
            <p:cNvSpPr txBox="1"/>
            <p:nvPr/>
          </p:nvSpPr>
          <p:spPr>
            <a:xfrm>
              <a:off x="0" y="38100"/>
              <a:ext cx="21236367" cy="1419192"/>
            </a:xfrm>
            <a:prstGeom prst="rect">
              <a:avLst/>
            </a:prstGeom>
          </p:spPr>
          <p:txBody>
            <a:bodyPr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Fiduciary Duties</a:t>
              </a:r>
            </a:p>
          </p:txBody>
        </p:sp>
        <p:sp>
          <p:nvSpPr>
            <p:cNvPr id="4" name="TextBox 4">
              <a:extLst>
                <a:ext uri="{FF2B5EF4-FFF2-40B4-BE49-F238E27FC236}">
                  <a16:creationId xmlns:a16="http://schemas.microsoft.com/office/drawing/2014/main" id="{9796C12E-4F5D-B5DC-7F86-C7B0C7503634}"/>
                </a:ext>
              </a:extLst>
            </p:cNvPr>
            <p:cNvSpPr txBox="1"/>
            <p:nvPr/>
          </p:nvSpPr>
          <p:spPr>
            <a:xfrm>
              <a:off x="0" y="2786504"/>
              <a:ext cx="21236367" cy="5613844"/>
            </a:xfrm>
            <a:prstGeom prst="rect">
              <a:avLst/>
            </a:prstGeom>
          </p:spPr>
          <p:txBody>
            <a:bodyPr lIns="0" tIns="0" rIns="0" bIns="0" rtlCol="0" anchor="t">
              <a:spAutoFit/>
            </a:bodyPr>
            <a:lstStyle/>
            <a:p>
              <a:pPr marL="863642" lvl="1" indent="-431822">
                <a:lnSpc>
                  <a:spcPts val="5600"/>
                </a:lnSpc>
                <a:buFont typeface="Arial"/>
                <a:buChar char="•"/>
              </a:pPr>
              <a:r>
                <a:rPr lang="en-US" sz="2400" spc="59" dirty="0">
                  <a:solidFill>
                    <a:srgbClr val="8B0000"/>
                  </a:solidFill>
                  <a:latin typeface="Assistant"/>
                  <a:ea typeface="Assistant"/>
                  <a:cs typeface="Assistant"/>
                  <a:sym typeface="Assistant"/>
                </a:rPr>
                <a:t>At a minimum, the power of attorney must act in good faith, within the scope of the written power of attorney document, and in accordance with the grantor’s “reasonable expectations or best interests.”</a:t>
              </a:r>
            </a:p>
            <a:p>
              <a:pPr marL="863642" lvl="1" indent="-431822">
                <a:lnSpc>
                  <a:spcPts val="5600"/>
                </a:lnSpc>
                <a:buFont typeface="Arial"/>
                <a:buChar char="•"/>
              </a:pPr>
              <a:r>
                <a:rPr lang="en-US" sz="2400" spc="59" dirty="0">
                  <a:solidFill>
                    <a:srgbClr val="8B0000"/>
                  </a:solidFill>
                  <a:latin typeface="Assistant"/>
                  <a:ea typeface="Assistant"/>
                  <a:cs typeface="Assistant"/>
                  <a:sym typeface="Assistant"/>
                </a:rPr>
                <a:t>A grantor may waive certain duties such as the duty of loyalty and to avoid conflicts of interests; however, it is not recommended and may not be appropriate when a close family member or personal friend is the power of attorney.</a:t>
              </a:r>
            </a:p>
            <a:p>
              <a:pPr marL="863642" lvl="1" indent="-431822">
                <a:lnSpc>
                  <a:spcPts val="5600"/>
                </a:lnSpc>
                <a:buFont typeface="Arial"/>
                <a:buChar char="•"/>
              </a:pPr>
              <a:endParaRPr lang="en-US" sz="2400" spc="59" dirty="0">
                <a:solidFill>
                  <a:srgbClr val="8B0000"/>
                </a:solidFill>
                <a:latin typeface="Assistant"/>
                <a:ea typeface="Assistant"/>
                <a:cs typeface="Assistant"/>
                <a:sym typeface="Assistant"/>
              </a:endParaRPr>
            </a:p>
          </p:txBody>
        </p:sp>
      </p:grpSp>
      <p:sp>
        <p:nvSpPr>
          <p:cNvPr id="5" name="TextBox 5">
            <a:extLst>
              <a:ext uri="{FF2B5EF4-FFF2-40B4-BE49-F238E27FC236}">
                <a16:creationId xmlns:a16="http://schemas.microsoft.com/office/drawing/2014/main" id="{F7722814-8129-4611-7531-FC1F2CF3BA40}"/>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406F7D31-283C-96CB-CF74-EDA697463024}"/>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22B1BA87-17D3-8017-02AE-1196AD989EBB}"/>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D79B1F91-A8DE-525E-AD4E-17A843D4A44B}"/>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3129927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E5068-AE1B-CBC4-51AF-DA3CD78A935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86217D1-AE7E-F54D-A126-E5CADD4EF342}"/>
              </a:ext>
            </a:extLst>
          </p:cNvPr>
          <p:cNvGrpSpPr/>
          <p:nvPr/>
        </p:nvGrpSpPr>
        <p:grpSpPr>
          <a:xfrm>
            <a:off x="406847" y="733429"/>
            <a:ext cx="15927276" cy="6271686"/>
            <a:chOff x="0" y="38100"/>
            <a:chExt cx="21236367" cy="8362248"/>
          </a:xfrm>
        </p:grpSpPr>
        <p:sp>
          <p:nvSpPr>
            <p:cNvPr id="3" name="TextBox 3">
              <a:extLst>
                <a:ext uri="{FF2B5EF4-FFF2-40B4-BE49-F238E27FC236}">
                  <a16:creationId xmlns:a16="http://schemas.microsoft.com/office/drawing/2014/main" id="{0EEEF7FF-3913-85A3-44DF-A2A724A9DB38}"/>
                </a:ext>
              </a:extLst>
            </p:cNvPr>
            <p:cNvSpPr txBox="1"/>
            <p:nvPr/>
          </p:nvSpPr>
          <p:spPr>
            <a:xfrm>
              <a:off x="0" y="38100"/>
              <a:ext cx="21236367" cy="1419192"/>
            </a:xfrm>
            <a:prstGeom prst="rect">
              <a:avLst/>
            </a:prstGeom>
          </p:spPr>
          <p:txBody>
            <a:bodyPr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Acceptance by third parties</a:t>
              </a:r>
            </a:p>
          </p:txBody>
        </p:sp>
        <p:sp>
          <p:nvSpPr>
            <p:cNvPr id="4" name="TextBox 4">
              <a:extLst>
                <a:ext uri="{FF2B5EF4-FFF2-40B4-BE49-F238E27FC236}">
                  <a16:creationId xmlns:a16="http://schemas.microsoft.com/office/drawing/2014/main" id="{E666E43E-DFF0-E126-4350-CF06C0233C9F}"/>
                </a:ext>
              </a:extLst>
            </p:cNvPr>
            <p:cNvSpPr txBox="1"/>
            <p:nvPr/>
          </p:nvSpPr>
          <p:spPr>
            <a:xfrm>
              <a:off x="0" y="2786504"/>
              <a:ext cx="21236367" cy="5613844"/>
            </a:xfrm>
            <a:prstGeom prst="rect">
              <a:avLst/>
            </a:prstGeom>
          </p:spPr>
          <p:txBody>
            <a:bodyPr lIns="0" tIns="0" rIns="0" bIns="0" rtlCol="0" anchor="t">
              <a:spAutoFit/>
            </a:bodyPr>
            <a:lstStyle/>
            <a:p>
              <a:pPr marL="863642" lvl="1" indent="-431822">
                <a:lnSpc>
                  <a:spcPts val="5600"/>
                </a:lnSpc>
                <a:buFont typeface="Arial"/>
                <a:buChar char="•"/>
              </a:pPr>
              <a:r>
                <a:rPr lang="en-US" sz="2400" spc="59" dirty="0">
                  <a:solidFill>
                    <a:srgbClr val="8B0000"/>
                  </a:solidFill>
                  <a:latin typeface="Assistant"/>
                  <a:ea typeface="Assistant"/>
                  <a:cs typeface="Assistant"/>
                  <a:sym typeface="Assistant"/>
                </a:rPr>
                <a:t>A 3rd party MUST accept a power of attorney which was acknowledged by a notary.</a:t>
              </a:r>
            </a:p>
            <a:p>
              <a:pPr marL="863642" lvl="1" indent="-431822">
                <a:lnSpc>
                  <a:spcPts val="5600"/>
                </a:lnSpc>
                <a:buFont typeface="Arial"/>
                <a:buChar char="•"/>
              </a:pPr>
              <a:r>
                <a:rPr lang="en-US" sz="2400" spc="59" dirty="0">
                  <a:solidFill>
                    <a:srgbClr val="8B0000"/>
                  </a:solidFill>
                  <a:latin typeface="Assistant"/>
                  <a:ea typeface="Assistant"/>
                  <a:cs typeface="Assistant"/>
                  <a:sym typeface="Assistant"/>
                </a:rPr>
                <a:t>In the past, banks, insurance companies, etc. might refuse to accept an otherwise valid POA if it did not match up with the internal policies or procedures of the 3rd party.</a:t>
              </a:r>
            </a:p>
            <a:p>
              <a:pPr marL="863642" lvl="1" indent="-431822">
                <a:lnSpc>
                  <a:spcPts val="5600"/>
                </a:lnSpc>
                <a:buFont typeface="Arial"/>
                <a:buChar char="•"/>
              </a:pPr>
              <a:r>
                <a:rPr lang="en-US" sz="2400" spc="59" dirty="0">
                  <a:solidFill>
                    <a:srgbClr val="8B0000"/>
                  </a:solidFill>
                  <a:latin typeface="Assistant"/>
                  <a:ea typeface="Assistant"/>
                  <a:cs typeface="Assistant"/>
                  <a:sym typeface="Assistant"/>
                </a:rPr>
                <a:t>The 3rd party may ask for a certification/translation, or opinion of legal counsel regarding the POA, however, the 3rd party may not require an additional or different form of POA.</a:t>
              </a:r>
            </a:p>
            <a:p>
              <a:pPr marL="863642" lvl="1" indent="-431822">
                <a:lnSpc>
                  <a:spcPts val="5600"/>
                </a:lnSpc>
                <a:buFont typeface="Arial"/>
                <a:buChar char="•"/>
              </a:pPr>
              <a:endParaRPr lang="en-US" sz="2400" spc="59" dirty="0">
                <a:solidFill>
                  <a:srgbClr val="8B0000"/>
                </a:solidFill>
                <a:latin typeface="Assistant"/>
                <a:ea typeface="Assistant"/>
                <a:cs typeface="Assistant"/>
                <a:sym typeface="Assistant"/>
              </a:endParaRPr>
            </a:p>
          </p:txBody>
        </p:sp>
      </p:grpSp>
      <p:sp>
        <p:nvSpPr>
          <p:cNvPr id="5" name="TextBox 5">
            <a:extLst>
              <a:ext uri="{FF2B5EF4-FFF2-40B4-BE49-F238E27FC236}">
                <a16:creationId xmlns:a16="http://schemas.microsoft.com/office/drawing/2014/main" id="{11252B8B-516F-C62E-E090-B9D8BA088712}"/>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FFB2993B-6F45-2167-D48E-DE25DE46E103}"/>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3413CD05-BE9B-3646-4A0F-B156DFD78538}"/>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8D72D9A1-F124-9B44-2AFD-35B0E9C53D32}"/>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1967206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F145F-BCE3-E0AC-86F0-2035A2D67DA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F1E7D0B-0B9A-CB22-CAA4-08E5F5EB1961}"/>
              </a:ext>
            </a:extLst>
          </p:cNvPr>
          <p:cNvGrpSpPr/>
          <p:nvPr/>
        </p:nvGrpSpPr>
        <p:grpSpPr>
          <a:xfrm>
            <a:off x="406847" y="733429"/>
            <a:ext cx="15927276" cy="7707977"/>
            <a:chOff x="0" y="38100"/>
            <a:chExt cx="21236367" cy="10277302"/>
          </a:xfrm>
        </p:grpSpPr>
        <p:sp>
          <p:nvSpPr>
            <p:cNvPr id="3" name="TextBox 3">
              <a:extLst>
                <a:ext uri="{FF2B5EF4-FFF2-40B4-BE49-F238E27FC236}">
                  <a16:creationId xmlns:a16="http://schemas.microsoft.com/office/drawing/2014/main" id="{06919A24-0869-DB95-CEDD-27B0882BDCE1}"/>
                </a:ext>
              </a:extLst>
            </p:cNvPr>
            <p:cNvSpPr txBox="1"/>
            <p:nvPr/>
          </p:nvSpPr>
          <p:spPr>
            <a:xfrm>
              <a:off x="0" y="38100"/>
              <a:ext cx="21236367" cy="1419192"/>
            </a:xfrm>
            <a:prstGeom prst="rect">
              <a:avLst/>
            </a:prstGeom>
          </p:spPr>
          <p:txBody>
            <a:bodyPr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Notes</a:t>
              </a:r>
            </a:p>
          </p:txBody>
        </p:sp>
        <p:sp>
          <p:nvSpPr>
            <p:cNvPr id="4" name="TextBox 4">
              <a:extLst>
                <a:ext uri="{FF2B5EF4-FFF2-40B4-BE49-F238E27FC236}">
                  <a16:creationId xmlns:a16="http://schemas.microsoft.com/office/drawing/2014/main" id="{6E017B3B-EDBA-2912-3C2E-123960BFD288}"/>
                </a:ext>
              </a:extLst>
            </p:cNvPr>
            <p:cNvSpPr txBox="1"/>
            <p:nvPr/>
          </p:nvSpPr>
          <p:spPr>
            <a:xfrm>
              <a:off x="0" y="2786504"/>
              <a:ext cx="21236367" cy="7528898"/>
            </a:xfrm>
            <a:prstGeom prst="rect">
              <a:avLst/>
            </a:prstGeom>
          </p:spPr>
          <p:txBody>
            <a:bodyPr lIns="0" tIns="0" rIns="0" bIns="0" rtlCol="0" anchor="t">
              <a:spAutoFit/>
            </a:bodyPr>
            <a:lstStyle/>
            <a:p>
              <a:pPr marL="863642" lvl="1" indent="-431822">
                <a:lnSpc>
                  <a:spcPts val="5600"/>
                </a:lnSpc>
                <a:buFont typeface="Arial"/>
                <a:buChar char="•"/>
              </a:pPr>
              <a:r>
                <a:rPr lang="en-US" sz="2400" spc="59" dirty="0">
                  <a:solidFill>
                    <a:srgbClr val="8B0000"/>
                  </a:solidFill>
                  <a:latin typeface="Assistant"/>
                  <a:ea typeface="Assistant"/>
                  <a:cs typeface="Assistant"/>
                  <a:sym typeface="Assistant"/>
                </a:rPr>
                <a:t>Although it is not required that an attorney be used to prepare a POA, it is always advisable to seek legal advice/services if possible, to ensure compliance with law.</a:t>
              </a:r>
            </a:p>
            <a:p>
              <a:pPr marL="863642" lvl="1" indent="-431822">
                <a:lnSpc>
                  <a:spcPts val="5600"/>
                </a:lnSpc>
                <a:buFont typeface="Arial"/>
                <a:buChar char="•"/>
              </a:pPr>
              <a:r>
                <a:rPr lang="en-US" sz="2400" spc="59" dirty="0">
                  <a:solidFill>
                    <a:srgbClr val="8B0000"/>
                  </a:solidFill>
                  <a:latin typeface="Assistant"/>
                  <a:ea typeface="Assistant"/>
                  <a:cs typeface="Assistant"/>
                  <a:sym typeface="Assistant"/>
                </a:rPr>
                <a:t>Any POA validly executed in Kentucky prior to July 14, 2018, continues to be valid even though POA law has significantly changed since then.</a:t>
              </a:r>
            </a:p>
            <a:p>
              <a:pPr marL="863642" lvl="1" indent="-431822">
                <a:lnSpc>
                  <a:spcPts val="5600"/>
                </a:lnSpc>
                <a:buFont typeface="Arial"/>
                <a:buChar char="•"/>
              </a:pPr>
              <a:r>
                <a:rPr lang="en-US" sz="2400" spc="59" dirty="0">
                  <a:solidFill>
                    <a:srgbClr val="8B0000"/>
                  </a:solidFill>
                  <a:latin typeface="Assistant"/>
                  <a:ea typeface="Assistant"/>
                  <a:cs typeface="Assistant"/>
                  <a:sym typeface="Assistant"/>
                </a:rPr>
                <a:t>A POA cannot be executed after the person is incompetent or incapacitated.  At that point, a legal guardianship proceeding is the only option.</a:t>
              </a:r>
            </a:p>
            <a:p>
              <a:pPr marL="863642" lvl="1" indent="-431822">
                <a:lnSpc>
                  <a:spcPts val="5600"/>
                </a:lnSpc>
                <a:buFont typeface="Arial"/>
                <a:buChar char="•"/>
              </a:pPr>
              <a:r>
                <a:rPr lang="en-US" sz="2400" spc="59" dirty="0">
                  <a:solidFill>
                    <a:srgbClr val="8B0000"/>
                  </a:solidFill>
                  <a:latin typeface="Assistant"/>
                  <a:ea typeface="Assistant"/>
                  <a:cs typeface="Assistant"/>
                  <a:sym typeface="Assistant"/>
                </a:rPr>
                <a:t>A POA can be revoked at any time, but needs to be done in WRITING.</a:t>
              </a:r>
            </a:p>
            <a:p>
              <a:pPr marL="863642" lvl="1" indent="-431822">
                <a:lnSpc>
                  <a:spcPts val="5600"/>
                </a:lnSpc>
                <a:buFont typeface="Arial"/>
                <a:buChar char="•"/>
              </a:pPr>
              <a:endParaRPr lang="en-US" sz="2400" spc="59" dirty="0">
                <a:solidFill>
                  <a:srgbClr val="8B0000"/>
                </a:solidFill>
                <a:latin typeface="Assistant"/>
                <a:ea typeface="Assistant"/>
                <a:cs typeface="Assistant"/>
                <a:sym typeface="Assistant"/>
              </a:endParaRPr>
            </a:p>
          </p:txBody>
        </p:sp>
      </p:grpSp>
      <p:sp>
        <p:nvSpPr>
          <p:cNvPr id="5" name="TextBox 5">
            <a:extLst>
              <a:ext uri="{FF2B5EF4-FFF2-40B4-BE49-F238E27FC236}">
                <a16:creationId xmlns:a16="http://schemas.microsoft.com/office/drawing/2014/main" id="{46381FAD-32EB-3BAE-56A6-954DC4CE81AE}"/>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6BB3451E-E106-62D6-4E87-0705C128EF91}"/>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1003A688-5A22-4594-222A-D5C0B50A203E}"/>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9387EF64-D7DD-2C3E-555A-C71E3C20637B}"/>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1299332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204ED-0B4E-BCB6-AE30-BD7B74D1006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E2080F20-395E-35E3-ED7A-B89A88E7591D}"/>
              </a:ext>
            </a:extLst>
          </p:cNvPr>
          <p:cNvSpPr/>
          <p:nvPr/>
        </p:nvSpPr>
        <p:spPr>
          <a:xfrm>
            <a:off x="0" y="9258300"/>
            <a:ext cx="18437556" cy="1028700"/>
          </a:xfrm>
          <a:prstGeom prst="rect">
            <a:avLst/>
          </a:prstGeom>
          <a:solidFill>
            <a:srgbClr val="7B2225"/>
          </a:solidFill>
        </p:spPr>
        <p:txBody>
          <a:bodyPr/>
          <a:lstStyle/>
          <a:p>
            <a:endParaRPr lang="en-US"/>
          </a:p>
        </p:txBody>
      </p:sp>
      <p:grpSp>
        <p:nvGrpSpPr>
          <p:cNvPr id="4" name="Group 4">
            <a:extLst>
              <a:ext uri="{FF2B5EF4-FFF2-40B4-BE49-F238E27FC236}">
                <a16:creationId xmlns:a16="http://schemas.microsoft.com/office/drawing/2014/main" id="{0DC971E4-0367-9DBF-B587-E3786B0C60D9}"/>
              </a:ext>
            </a:extLst>
          </p:cNvPr>
          <p:cNvGrpSpPr/>
          <p:nvPr/>
        </p:nvGrpSpPr>
        <p:grpSpPr>
          <a:xfrm>
            <a:off x="2017547" y="2149160"/>
            <a:ext cx="12765254" cy="3890643"/>
            <a:chOff x="0" y="38100"/>
            <a:chExt cx="9501938" cy="3773202"/>
          </a:xfrm>
        </p:grpSpPr>
        <p:sp>
          <p:nvSpPr>
            <p:cNvPr id="5" name="TextBox 5">
              <a:extLst>
                <a:ext uri="{FF2B5EF4-FFF2-40B4-BE49-F238E27FC236}">
                  <a16:creationId xmlns:a16="http://schemas.microsoft.com/office/drawing/2014/main" id="{843FD16C-0DF2-B946-E95F-D7901F433476}"/>
                </a:ext>
              </a:extLst>
            </p:cNvPr>
            <p:cNvSpPr txBox="1"/>
            <p:nvPr/>
          </p:nvSpPr>
          <p:spPr>
            <a:xfrm>
              <a:off x="0" y="38100"/>
              <a:ext cx="9492254" cy="1032265"/>
            </a:xfrm>
            <a:prstGeom prst="rect">
              <a:avLst/>
            </a:prstGeom>
          </p:spPr>
          <p:txBody>
            <a:bodyPr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Last Will and Testament</a:t>
              </a:r>
            </a:p>
          </p:txBody>
        </p:sp>
        <p:sp>
          <p:nvSpPr>
            <p:cNvPr id="6" name="TextBox 6">
              <a:extLst>
                <a:ext uri="{FF2B5EF4-FFF2-40B4-BE49-F238E27FC236}">
                  <a16:creationId xmlns:a16="http://schemas.microsoft.com/office/drawing/2014/main" id="{D03C07D4-0B97-7536-5156-169E6AC8CD79}"/>
                </a:ext>
              </a:extLst>
            </p:cNvPr>
            <p:cNvSpPr txBox="1"/>
            <p:nvPr/>
          </p:nvSpPr>
          <p:spPr>
            <a:xfrm>
              <a:off x="0" y="3332480"/>
              <a:ext cx="9501938" cy="478822"/>
            </a:xfrm>
            <a:prstGeom prst="rect">
              <a:avLst/>
            </a:prstGeom>
          </p:spPr>
          <p:txBody>
            <a:bodyPr lIns="0" tIns="0" rIns="0" bIns="0" rtlCol="0" anchor="t">
              <a:spAutoFit/>
            </a:bodyPr>
            <a:lstStyle/>
            <a:p>
              <a:pPr>
                <a:lnSpc>
                  <a:spcPts val="4481"/>
                </a:lnSpc>
              </a:pPr>
              <a:endParaRPr/>
            </a:p>
          </p:txBody>
        </p:sp>
      </p:grpSp>
      <p:sp>
        <p:nvSpPr>
          <p:cNvPr id="7" name="AutoShape 7">
            <a:extLst>
              <a:ext uri="{FF2B5EF4-FFF2-40B4-BE49-F238E27FC236}">
                <a16:creationId xmlns:a16="http://schemas.microsoft.com/office/drawing/2014/main" id="{FA5E1EE5-0DEE-354F-E3EB-86446584532D}"/>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E9F66058-E71B-A246-4EDF-A1C5922E2C3A}"/>
              </a:ext>
            </a:extLst>
          </p:cNvPr>
          <p:cNvSpPr txBox="1"/>
          <p:nvPr/>
        </p:nvSpPr>
        <p:spPr>
          <a:xfrm>
            <a:off x="11280835" y="9501188"/>
            <a:ext cx="5053289" cy="407997"/>
          </a:xfrm>
          <a:prstGeom prst="rect">
            <a:avLst/>
          </a:prstGeom>
        </p:spPr>
        <p:txBody>
          <a:bodyPr lIns="0" tIns="0" rIns="0" bIns="0" rtlCol="0" anchor="t">
            <a:spAutoFit/>
          </a:bodyPr>
          <a:lstStyle/>
          <a:p>
            <a:pPr algn="r">
              <a:lnSpc>
                <a:spcPts val="3359"/>
              </a:lnSpc>
            </a:pPr>
            <a:r>
              <a:rPr lang="en-US" sz="2399" spc="359">
                <a:solidFill>
                  <a:srgbClr val="FFFFFF"/>
                </a:solidFill>
                <a:latin typeface="Assistant"/>
                <a:ea typeface="Assistant"/>
                <a:cs typeface="Assistant"/>
                <a:sym typeface="Assistant"/>
              </a:rPr>
              <a:t>ARDFKY.ORG</a:t>
            </a:r>
          </a:p>
        </p:txBody>
      </p:sp>
    </p:spTree>
    <p:extLst>
      <p:ext uri="{BB962C8B-B14F-4D97-AF65-F5344CB8AC3E}">
        <p14:creationId xmlns:p14="http://schemas.microsoft.com/office/powerpoint/2010/main" val="2851228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28B84-DB1B-B92D-6216-3A71C3217C8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BEB29D1-33DD-EF3A-8836-D33C3F93DF41}"/>
              </a:ext>
            </a:extLst>
          </p:cNvPr>
          <p:cNvGrpSpPr/>
          <p:nvPr/>
        </p:nvGrpSpPr>
        <p:grpSpPr>
          <a:xfrm>
            <a:off x="406847" y="733428"/>
            <a:ext cx="16744016" cy="6107631"/>
            <a:chOff x="2" y="38100"/>
            <a:chExt cx="21861580" cy="2553000"/>
          </a:xfrm>
        </p:grpSpPr>
        <p:sp>
          <p:nvSpPr>
            <p:cNvPr id="3" name="TextBox 3">
              <a:extLst>
                <a:ext uri="{FF2B5EF4-FFF2-40B4-BE49-F238E27FC236}">
                  <a16:creationId xmlns:a16="http://schemas.microsoft.com/office/drawing/2014/main" id="{53AE7E49-F2D2-E73E-3D76-72539F2D65A0}"/>
                </a:ext>
              </a:extLst>
            </p:cNvPr>
            <p:cNvSpPr txBox="1"/>
            <p:nvPr/>
          </p:nvSpPr>
          <p:spPr>
            <a:xfrm>
              <a:off x="2" y="38100"/>
              <a:ext cx="20223833" cy="444918"/>
            </a:xfrm>
            <a:prstGeom prst="rect">
              <a:avLst/>
            </a:prstGeom>
          </p:spPr>
          <p:txBody>
            <a:bodyPr wrap="square"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Kentucky Requirements</a:t>
              </a:r>
            </a:p>
          </p:txBody>
        </p:sp>
        <p:sp>
          <p:nvSpPr>
            <p:cNvPr id="4" name="TextBox 4">
              <a:extLst>
                <a:ext uri="{FF2B5EF4-FFF2-40B4-BE49-F238E27FC236}">
                  <a16:creationId xmlns:a16="http://schemas.microsoft.com/office/drawing/2014/main" id="{D9A5C4AB-6BFD-7289-08B7-357E43F5BF20}"/>
                </a:ext>
              </a:extLst>
            </p:cNvPr>
            <p:cNvSpPr txBox="1"/>
            <p:nvPr/>
          </p:nvSpPr>
          <p:spPr>
            <a:xfrm>
              <a:off x="2" y="789984"/>
              <a:ext cx="21861580" cy="1801116"/>
            </a:xfrm>
            <a:prstGeom prst="rect">
              <a:avLst/>
            </a:prstGeom>
          </p:spPr>
          <p:txBody>
            <a:bodyPr wrap="square" lIns="0" tIns="0" rIns="0" bIns="0" rtlCol="0" anchor="t">
              <a:spAutoFit/>
            </a:bodyPr>
            <a:lstStyle/>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18 or older (however, parents who are under 18 may have a legal document designating a guardian for their child or children).</a:t>
              </a:r>
            </a:p>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Be of sound mind at the time of execution.</a:t>
              </a:r>
            </a:p>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Must be signed by two disinterested witnesses.</a:t>
              </a:r>
            </a:p>
            <a:p>
              <a:pPr marL="863642" lvl="1" indent="-431822">
                <a:lnSpc>
                  <a:spcPts val="5600"/>
                </a:lnSpc>
                <a:buFont typeface="Arial"/>
                <a:buChar char="•"/>
              </a:pPr>
              <a:endParaRPr lang="en-US" sz="4800" spc="59" dirty="0">
                <a:solidFill>
                  <a:srgbClr val="8B0000"/>
                </a:solidFill>
                <a:latin typeface="Assistant"/>
                <a:ea typeface="Assistant"/>
                <a:cs typeface="Assistant"/>
                <a:sym typeface="Assistant"/>
              </a:endParaRPr>
            </a:p>
          </p:txBody>
        </p:sp>
      </p:grpSp>
      <p:sp>
        <p:nvSpPr>
          <p:cNvPr id="5" name="TextBox 5">
            <a:extLst>
              <a:ext uri="{FF2B5EF4-FFF2-40B4-BE49-F238E27FC236}">
                <a16:creationId xmlns:a16="http://schemas.microsoft.com/office/drawing/2014/main" id="{F8BF563D-0F85-DF6F-F5DE-191D023F7544}"/>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6F37D084-3DD5-26FE-C9D5-6FDC9DB2030B}"/>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5C2E4F41-DA1A-1915-5AC7-9A7AE774C2F4}"/>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CF8AA1CA-4F3C-7FD4-6155-1AF92A4CA5B0}"/>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243211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258300"/>
            <a:ext cx="18437556" cy="1028700"/>
          </a:xfrm>
          <a:prstGeom prst="rect">
            <a:avLst/>
          </a:prstGeom>
          <a:solidFill>
            <a:srgbClr val="7B2225"/>
          </a:solidFill>
        </p:spPr>
        <p:txBody>
          <a:bodyPr/>
          <a:lstStyle/>
          <a:p>
            <a:endParaRPr lang="en-US"/>
          </a:p>
        </p:txBody>
      </p:sp>
      <p:sp>
        <p:nvSpPr>
          <p:cNvPr id="3" name="TextBox 3"/>
          <p:cNvSpPr txBox="1"/>
          <p:nvPr/>
        </p:nvSpPr>
        <p:spPr>
          <a:xfrm>
            <a:off x="10814712" y="2067818"/>
            <a:ext cx="5530519" cy="4341510"/>
          </a:xfrm>
          <a:prstGeom prst="rect">
            <a:avLst/>
          </a:prstGeom>
        </p:spPr>
        <p:txBody>
          <a:bodyPr lIns="0" tIns="0" rIns="0" bIns="0" rtlCol="0" anchor="t">
            <a:spAutoFit/>
          </a:bodyPr>
          <a:lstStyle/>
          <a:p>
            <a:pPr algn="l">
              <a:lnSpc>
                <a:spcPts val="5739"/>
              </a:lnSpc>
            </a:pPr>
            <a:r>
              <a:rPr lang="en-US" sz="4099" spc="61" dirty="0">
                <a:solidFill>
                  <a:srgbClr val="8B0000"/>
                </a:solidFill>
                <a:latin typeface="Assistant"/>
                <a:ea typeface="Assistant"/>
                <a:cs typeface="Assistant"/>
                <a:sym typeface="Assistant"/>
              </a:rPr>
              <a:t>— The Problem</a:t>
            </a:r>
          </a:p>
          <a:p>
            <a:pPr algn="l">
              <a:lnSpc>
                <a:spcPts val="5739"/>
              </a:lnSpc>
            </a:pPr>
            <a:r>
              <a:rPr lang="en-US" sz="4099" spc="61" dirty="0">
                <a:solidFill>
                  <a:srgbClr val="8B0000"/>
                </a:solidFill>
                <a:latin typeface="Assistant"/>
                <a:ea typeface="Assistant"/>
                <a:cs typeface="Assistant"/>
                <a:sym typeface="Assistant"/>
              </a:rPr>
              <a:t>— The Planning</a:t>
            </a:r>
          </a:p>
          <a:p>
            <a:pPr algn="l">
              <a:lnSpc>
                <a:spcPts val="5739"/>
              </a:lnSpc>
            </a:pPr>
            <a:r>
              <a:rPr lang="en-US" sz="4099" spc="61" dirty="0">
                <a:solidFill>
                  <a:srgbClr val="8B0000"/>
                </a:solidFill>
                <a:latin typeface="Assistant"/>
                <a:ea typeface="Assistant"/>
                <a:cs typeface="Assistant"/>
                <a:sym typeface="Assistant"/>
              </a:rPr>
              <a:t>— The issues</a:t>
            </a:r>
          </a:p>
          <a:p>
            <a:pPr algn="l">
              <a:lnSpc>
                <a:spcPts val="5739"/>
              </a:lnSpc>
            </a:pPr>
            <a:r>
              <a:rPr lang="en-US" sz="4099" spc="61" dirty="0">
                <a:solidFill>
                  <a:srgbClr val="8B0000"/>
                </a:solidFill>
                <a:latin typeface="Assistant"/>
                <a:ea typeface="Assistant"/>
                <a:cs typeface="Assistant"/>
                <a:sym typeface="Assistant"/>
              </a:rPr>
              <a:t>— Client Centered</a:t>
            </a:r>
          </a:p>
          <a:p>
            <a:pPr algn="l">
              <a:lnSpc>
                <a:spcPts val="5739"/>
              </a:lnSpc>
            </a:pPr>
            <a:r>
              <a:rPr lang="en-US" sz="4099" spc="61" dirty="0">
                <a:solidFill>
                  <a:srgbClr val="8B0000"/>
                </a:solidFill>
                <a:latin typeface="Assistant"/>
                <a:ea typeface="Assistant"/>
                <a:cs typeface="Assistant"/>
                <a:sym typeface="Assistant"/>
              </a:rPr>
              <a:t>— The Process</a:t>
            </a:r>
          </a:p>
          <a:p>
            <a:pPr algn="l">
              <a:lnSpc>
                <a:spcPts val="5739"/>
              </a:lnSpc>
            </a:pPr>
            <a:r>
              <a:rPr lang="en-US" sz="4099" spc="61" dirty="0">
                <a:solidFill>
                  <a:srgbClr val="8B0000"/>
                </a:solidFill>
                <a:latin typeface="Assistant"/>
                <a:ea typeface="Assistant"/>
                <a:cs typeface="Assistant"/>
                <a:sym typeface="Assistant"/>
              </a:rPr>
              <a:t>— Contact Us</a:t>
            </a:r>
          </a:p>
        </p:txBody>
      </p:sp>
      <p:grpSp>
        <p:nvGrpSpPr>
          <p:cNvPr id="4" name="Group 4"/>
          <p:cNvGrpSpPr/>
          <p:nvPr/>
        </p:nvGrpSpPr>
        <p:grpSpPr>
          <a:xfrm>
            <a:off x="2017546" y="2149158"/>
            <a:ext cx="7126454" cy="5321970"/>
            <a:chOff x="0" y="38100"/>
            <a:chExt cx="9501938" cy="7095960"/>
          </a:xfrm>
        </p:grpSpPr>
        <p:sp>
          <p:nvSpPr>
            <p:cNvPr id="5" name="TextBox 5"/>
            <p:cNvSpPr txBox="1"/>
            <p:nvPr/>
          </p:nvSpPr>
          <p:spPr>
            <a:xfrm>
              <a:off x="0" y="38100"/>
              <a:ext cx="9492253" cy="7095960"/>
            </a:xfrm>
            <a:prstGeom prst="rect">
              <a:avLst/>
            </a:prstGeom>
          </p:spPr>
          <p:txBody>
            <a:bodyPr lIns="0" tIns="0" rIns="0" bIns="0" rtlCol="0" anchor="t">
              <a:spAutoFit/>
            </a:bodyPr>
            <a:lstStyle/>
            <a:p>
              <a:pPr algn="l">
                <a:lnSpc>
                  <a:spcPts val="8280"/>
                </a:lnSpc>
              </a:pPr>
              <a:r>
                <a:rPr lang="en-US" sz="7200" dirty="0">
                  <a:solidFill>
                    <a:srgbClr val="8B0000"/>
                  </a:solidFill>
                  <a:latin typeface="Libre Baskerville"/>
                  <a:ea typeface="Libre Baskerville"/>
                  <a:cs typeface="Libre Baskerville"/>
                  <a:sym typeface="Libre Baskerville"/>
                </a:rPr>
                <a:t>Preventing Elder Abuse through early decision making</a:t>
              </a:r>
            </a:p>
          </p:txBody>
        </p:sp>
        <p:sp>
          <p:nvSpPr>
            <p:cNvPr id="6" name="TextBox 6"/>
            <p:cNvSpPr txBox="1"/>
            <p:nvPr/>
          </p:nvSpPr>
          <p:spPr>
            <a:xfrm>
              <a:off x="0" y="3332479"/>
              <a:ext cx="9501938" cy="698077"/>
            </a:xfrm>
            <a:prstGeom prst="rect">
              <a:avLst/>
            </a:prstGeom>
          </p:spPr>
          <p:txBody>
            <a:bodyPr lIns="0" tIns="0" rIns="0" bIns="0" rtlCol="0" anchor="t">
              <a:spAutoFit/>
            </a:bodyPr>
            <a:lstStyle/>
            <a:p>
              <a:pPr algn="l">
                <a:lnSpc>
                  <a:spcPts val="4480"/>
                </a:lnSpc>
              </a:pPr>
              <a:endParaRPr/>
            </a:p>
          </p:txBody>
        </p:sp>
      </p:grpSp>
      <p:sp>
        <p:nvSpPr>
          <p:cNvPr id="7" name="AutoShape 7"/>
          <p:cNvSpPr/>
          <p:nvPr/>
        </p:nvSpPr>
        <p:spPr>
          <a:xfrm>
            <a:off x="1771816" y="9767765"/>
            <a:ext cx="9270403" cy="9866"/>
          </a:xfrm>
          <a:prstGeom prst="rect">
            <a:avLst/>
          </a:prstGeom>
          <a:solidFill>
            <a:srgbClr val="EDE8E7"/>
          </a:solidFill>
        </p:spPr>
        <p:txBody>
          <a:bodyPr/>
          <a:lstStyle/>
          <a:p>
            <a:endParaRPr lang="en-US"/>
          </a:p>
        </p:txBody>
      </p:sp>
      <p:sp>
        <p:nvSpPr>
          <p:cNvPr id="8" name="TextBox 8"/>
          <p:cNvSpPr txBox="1"/>
          <p:nvPr/>
        </p:nvSpPr>
        <p:spPr>
          <a:xfrm>
            <a:off x="11280834" y="9501187"/>
            <a:ext cx="5053288" cy="405765"/>
          </a:xfrm>
          <a:prstGeom prst="rect">
            <a:avLst/>
          </a:prstGeom>
        </p:spPr>
        <p:txBody>
          <a:bodyPr lIns="0" tIns="0" rIns="0" bIns="0" rtlCol="0" anchor="t">
            <a:spAutoFit/>
          </a:bodyPr>
          <a:lstStyle/>
          <a:p>
            <a:pPr algn="r">
              <a:lnSpc>
                <a:spcPts val="3359"/>
              </a:lnSpc>
            </a:pPr>
            <a:r>
              <a:rPr lang="en-US" sz="2399" spc="359">
                <a:solidFill>
                  <a:srgbClr val="FFFFFF"/>
                </a:solidFill>
                <a:latin typeface="Assistant"/>
                <a:ea typeface="Assistant"/>
                <a:cs typeface="Assistant"/>
                <a:sym typeface="Assistant"/>
              </a:rPr>
              <a:t>ARDFKY.ORG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EBE26-1B70-F6DA-A18A-ACB41455922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E414E6C-A9C6-4F1C-0842-076E8D770A8F}"/>
              </a:ext>
            </a:extLst>
          </p:cNvPr>
          <p:cNvGrpSpPr/>
          <p:nvPr/>
        </p:nvGrpSpPr>
        <p:grpSpPr>
          <a:xfrm>
            <a:off x="406847" y="733428"/>
            <a:ext cx="16744016" cy="8262066"/>
            <a:chOff x="2" y="38100"/>
            <a:chExt cx="21861580" cy="3453558"/>
          </a:xfrm>
        </p:grpSpPr>
        <p:sp>
          <p:nvSpPr>
            <p:cNvPr id="3" name="TextBox 3">
              <a:extLst>
                <a:ext uri="{FF2B5EF4-FFF2-40B4-BE49-F238E27FC236}">
                  <a16:creationId xmlns:a16="http://schemas.microsoft.com/office/drawing/2014/main" id="{D14A01DC-2282-3E64-1CA8-539156494439}"/>
                </a:ext>
              </a:extLst>
            </p:cNvPr>
            <p:cNvSpPr txBox="1"/>
            <p:nvPr/>
          </p:nvSpPr>
          <p:spPr>
            <a:xfrm>
              <a:off x="2" y="38100"/>
              <a:ext cx="20223833" cy="444919"/>
            </a:xfrm>
            <a:prstGeom prst="rect">
              <a:avLst/>
            </a:prstGeom>
          </p:spPr>
          <p:txBody>
            <a:bodyPr wrap="square"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“Sound Mind”</a:t>
              </a:r>
            </a:p>
          </p:txBody>
        </p:sp>
        <p:sp>
          <p:nvSpPr>
            <p:cNvPr id="4" name="TextBox 4">
              <a:extLst>
                <a:ext uri="{FF2B5EF4-FFF2-40B4-BE49-F238E27FC236}">
                  <a16:creationId xmlns:a16="http://schemas.microsoft.com/office/drawing/2014/main" id="{C7907B6C-2F25-F440-03DB-E24F65143B3D}"/>
                </a:ext>
              </a:extLst>
            </p:cNvPr>
            <p:cNvSpPr txBox="1"/>
            <p:nvPr/>
          </p:nvSpPr>
          <p:spPr>
            <a:xfrm>
              <a:off x="2" y="789984"/>
              <a:ext cx="21861580" cy="2701674"/>
            </a:xfrm>
            <a:prstGeom prst="rect">
              <a:avLst/>
            </a:prstGeom>
          </p:spPr>
          <p:txBody>
            <a:bodyPr wrap="square" lIns="0" tIns="0" rIns="0" bIns="0" rtlCol="0" anchor="t">
              <a:spAutoFit/>
            </a:bodyPr>
            <a:lstStyle/>
            <a:p>
              <a:pPr marL="863642" lvl="1" indent="-431822">
                <a:lnSpc>
                  <a:spcPts val="5600"/>
                </a:lnSpc>
                <a:buFont typeface="Arial"/>
                <a:buChar char="•"/>
              </a:pPr>
              <a:r>
                <a:rPr lang="en-US" sz="4200" spc="59" dirty="0">
                  <a:solidFill>
                    <a:srgbClr val="8B0000"/>
                  </a:solidFill>
                  <a:latin typeface="Assistant"/>
                  <a:ea typeface="Assistant"/>
                  <a:cs typeface="Assistant"/>
                  <a:sym typeface="Assistant"/>
                </a:rPr>
                <a:t>Kentucky courts interpret “sound mind” broadly. </a:t>
              </a:r>
            </a:p>
            <a:p>
              <a:pPr marL="431820" lvl="1">
                <a:lnSpc>
                  <a:spcPts val="5600"/>
                </a:lnSpc>
              </a:pPr>
              <a:endParaRPr lang="en-US" sz="4200" spc="59" dirty="0">
                <a:solidFill>
                  <a:srgbClr val="8B0000"/>
                </a:solidFill>
                <a:latin typeface="Assistant"/>
                <a:ea typeface="Assistant"/>
                <a:cs typeface="Assistant"/>
                <a:sym typeface="Assistant"/>
              </a:endParaRPr>
            </a:p>
            <a:p>
              <a:pPr marL="863642" lvl="1" indent="-431822">
                <a:lnSpc>
                  <a:spcPts val="5600"/>
                </a:lnSpc>
                <a:buFont typeface="Arial"/>
                <a:buChar char="•"/>
              </a:pPr>
              <a:r>
                <a:rPr lang="en-US" sz="4200" spc="59" dirty="0">
                  <a:solidFill>
                    <a:srgbClr val="8B0000"/>
                  </a:solidFill>
                  <a:latin typeface="Assistant"/>
                  <a:ea typeface="Assistant"/>
                  <a:cs typeface="Assistant"/>
                  <a:sym typeface="Assistant"/>
                </a:rPr>
                <a:t>Basically, they expect a person of sound mind to know:</a:t>
              </a:r>
            </a:p>
            <a:p>
              <a:pPr marL="1549442" lvl="2" indent="-431822">
                <a:lnSpc>
                  <a:spcPts val="5600"/>
                </a:lnSpc>
                <a:buFont typeface="Arial"/>
                <a:buChar char="•"/>
              </a:pPr>
              <a:r>
                <a:rPr lang="en-US" sz="4200" spc="59" dirty="0">
                  <a:solidFill>
                    <a:srgbClr val="8B0000"/>
                  </a:solidFill>
                  <a:latin typeface="Assistant"/>
                  <a:ea typeface="Assistant"/>
                  <a:cs typeface="Assistant"/>
                  <a:sym typeface="Assistant"/>
                </a:rPr>
                <a:t>They are making a will.</a:t>
              </a:r>
            </a:p>
            <a:p>
              <a:pPr marL="1549442" lvl="2" indent="-431822">
                <a:lnSpc>
                  <a:spcPts val="5600"/>
                </a:lnSpc>
                <a:buFont typeface="Arial"/>
                <a:buChar char="•"/>
              </a:pPr>
              <a:r>
                <a:rPr lang="en-US" sz="4200" spc="59" dirty="0">
                  <a:solidFill>
                    <a:srgbClr val="8B0000"/>
                  </a:solidFill>
                  <a:latin typeface="Assistant"/>
                  <a:ea typeface="Assistant"/>
                  <a:cs typeface="Assistant"/>
                  <a:sym typeface="Assistant"/>
                </a:rPr>
                <a:t>The general nature of their property and how much property they have.</a:t>
              </a:r>
            </a:p>
            <a:p>
              <a:pPr marL="1549442" lvl="2" indent="-431822">
                <a:lnSpc>
                  <a:spcPts val="5600"/>
                </a:lnSpc>
                <a:buFont typeface="Arial"/>
                <a:buChar char="•"/>
              </a:pPr>
              <a:r>
                <a:rPr lang="en-US" sz="4200" spc="59" dirty="0">
                  <a:solidFill>
                    <a:srgbClr val="8B0000"/>
                  </a:solidFill>
                  <a:latin typeface="Assistant"/>
                  <a:ea typeface="Assistant"/>
                  <a:cs typeface="Assistant"/>
                  <a:sym typeface="Assistant"/>
                </a:rPr>
                <a:t>The names of descendants or other relatives who would ordinarily be expected to share in the estate.</a:t>
              </a:r>
            </a:p>
            <a:p>
              <a:pPr marL="863642" lvl="1" indent="-431822">
                <a:lnSpc>
                  <a:spcPts val="5600"/>
                </a:lnSpc>
                <a:buFont typeface="Arial"/>
                <a:buChar char="•"/>
              </a:pPr>
              <a:endParaRPr lang="en-US" sz="4800" spc="59" dirty="0">
                <a:solidFill>
                  <a:srgbClr val="8B0000"/>
                </a:solidFill>
                <a:latin typeface="Assistant"/>
                <a:ea typeface="Assistant"/>
                <a:cs typeface="Assistant"/>
                <a:sym typeface="Assistant"/>
              </a:endParaRPr>
            </a:p>
          </p:txBody>
        </p:sp>
      </p:grpSp>
      <p:sp>
        <p:nvSpPr>
          <p:cNvPr id="5" name="TextBox 5">
            <a:extLst>
              <a:ext uri="{FF2B5EF4-FFF2-40B4-BE49-F238E27FC236}">
                <a16:creationId xmlns:a16="http://schemas.microsoft.com/office/drawing/2014/main" id="{301BAD98-4DF6-B37F-E258-2D8434DF9FA6}"/>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220C8F38-22F8-2AF2-AC25-36E97681F215}"/>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07CBB0C9-9DFB-4675-F6B0-DA687215E6E3}"/>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EE983164-517D-CB53-C433-DF33C2E41ACA}"/>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381887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66776-1A7F-EF3D-C032-83ED7034ACB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5B8CC6B-5F2E-BAD6-852B-7758B8F54B4F}"/>
              </a:ext>
            </a:extLst>
          </p:cNvPr>
          <p:cNvGrpSpPr/>
          <p:nvPr/>
        </p:nvGrpSpPr>
        <p:grpSpPr>
          <a:xfrm>
            <a:off x="406847" y="733428"/>
            <a:ext cx="16744016" cy="6825774"/>
            <a:chOff x="2" y="38100"/>
            <a:chExt cx="21861580" cy="2853186"/>
          </a:xfrm>
        </p:grpSpPr>
        <p:sp>
          <p:nvSpPr>
            <p:cNvPr id="3" name="TextBox 3">
              <a:extLst>
                <a:ext uri="{FF2B5EF4-FFF2-40B4-BE49-F238E27FC236}">
                  <a16:creationId xmlns:a16="http://schemas.microsoft.com/office/drawing/2014/main" id="{CD0E2993-6A73-65FF-7154-B1A35F017E3C}"/>
                </a:ext>
              </a:extLst>
            </p:cNvPr>
            <p:cNvSpPr txBox="1"/>
            <p:nvPr/>
          </p:nvSpPr>
          <p:spPr>
            <a:xfrm>
              <a:off x="2" y="38100"/>
              <a:ext cx="20223833" cy="444919"/>
            </a:xfrm>
            <a:prstGeom prst="rect">
              <a:avLst/>
            </a:prstGeom>
          </p:spPr>
          <p:txBody>
            <a:bodyPr wrap="square"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Two Witnesses</a:t>
              </a:r>
            </a:p>
          </p:txBody>
        </p:sp>
        <p:sp>
          <p:nvSpPr>
            <p:cNvPr id="4" name="TextBox 4">
              <a:extLst>
                <a:ext uri="{FF2B5EF4-FFF2-40B4-BE49-F238E27FC236}">
                  <a16:creationId xmlns:a16="http://schemas.microsoft.com/office/drawing/2014/main" id="{462988A8-B222-40FC-F90E-1B5DF4A505B3}"/>
                </a:ext>
              </a:extLst>
            </p:cNvPr>
            <p:cNvSpPr txBox="1"/>
            <p:nvPr/>
          </p:nvSpPr>
          <p:spPr>
            <a:xfrm>
              <a:off x="2" y="789984"/>
              <a:ext cx="21861580" cy="2101302"/>
            </a:xfrm>
            <a:prstGeom prst="rect">
              <a:avLst/>
            </a:prstGeom>
          </p:spPr>
          <p:txBody>
            <a:bodyPr wrap="square" lIns="0" tIns="0" rIns="0" bIns="0" rtlCol="0" anchor="t">
              <a:spAutoFit/>
            </a:bodyPr>
            <a:lstStyle/>
            <a:p>
              <a:pPr marL="863642" lvl="1" indent="-431822">
                <a:lnSpc>
                  <a:spcPts val="5600"/>
                </a:lnSpc>
                <a:buFont typeface="Arial"/>
                <a:buChar char="•"/>
              </a:pPr>
              <a:r>
                <a:rPr lang="en-US" sz="4200" spc="59" dirty="0">
                  <a:solidFill>
                    <a:srgbClr val="8B0000"/>
                  </a:solidFill>
                  <a:latin typeface="Assistant"/>
                  <a:ea typeface="Assistant"/>
                  <a:cs typeface="Assistant"/>
                  <a:sym typeface="Assistant"/>
                </a:rPr>
                <a:t>Cannot be beneficiaries of the will itself.</a:t>
              </a:r>
            </a:p>
            <a:p>
              <a:pPr marL="431820" lvl="1">
                <a:lnSpc>
                  <a:spcPts val="5600"/>
                </a:lnSpc>
              </a:pPr>
              <a:endParaRPr lang="en-US" sz="4200" spc="59" dirty="0">
                <a:solidFill>
                  <a:srgbClr val="8B0000"/>
                </a:solidFill>
                <a:latin typeface="Assistant"/>
                <a:ea typeface="Assistant"/>
                <a:cs typeface="Assistant"/>
                <a:sym typeface="Assistant"/>
              </a:endParaRPr>
            </a:p>
            <a:p>
              <a:pPr marL="863642" lvl="1" indent="-431822">
                <a:lnSpc>
                  <a:spcPts val="5600"/>
                </a:lnSpc>
                <a:buFont typeface="Arial"/>
                <a:buChar char="•"/>
              </a:pPr>
              <a:r>
                <a:rPr lang="en-US" sz="4200" spc="59" dirty="0">
                  <a:solidFill>
                    <a:srgbClr val="8B0000"/>
                  </a:solidFill>
                  <a:latin typeface="Assistant"/>
                  <a:ea typeface="Assistant"/>
                  <a:cs typeface="Assistant"/>
                  <a:sym typeface="Assistant"/>
                </a:rPr>
                <a:t>Cannot have spouses who are beneficiaries, either.</a:t>
              </a:r>
            </a:p>
            <a:p>
              <a:pPr marL="431820" lvl="1">
                <a:lnSpc>
                  <a:spcPts val="5600"/>
                </a:lnSpc>
              </a:pPr>
              <a:endParaRPr lang="en-US" sz="4200" spc="59" dirty="0">
                <a:solidFill>
                  <a:srgbClr val="8B0000"/>
                </a:solidFill>
                <a:latin typeface="Assistant"/>
                <a:ea typeface="Assistant"/>
                <a:cs typeface="Assistant"/>
                <a:sym typeface="Assistant"/>
              </a:endParaRPr>
            </a:p>
            <a:p>
              <a:pPr marL="863642" lvl="1" indent="-431822">
                <a:lnSpc>
                  <a:spcPts val="5600"/>
                </a:lnSpc>
                <a:buFont typeface="Arial"/>
                <a:buChar char="•"/>
              </a:pPr>
              <a:r>
                <a:rPr lang="en-US" sz="4200" spc="59" dirty="0">
                  <a:solidFill>
                    <a:srgbClr val="8B0000"/>
                  </a:solidFill>
                  <a:latin typeface="Assistant"/>
                  <a:ea typeface="Assistant"/>
                  <a:cs typeface="Assistant"/>
                  <a:sym typeface="Assistant"/>
                </a:rPr>
                <a:t>The wrong witnesses can (and often do) make a will invalid and this can change the amount received by beneficiaries. </a:t>
              </a:r>
            </a:p>
            <a:p>
              <a:pPr marL="863642" lvl="1" indent="-431822">
                <a:lnSpc>
                  <a:spcPts val="5600"/>
                </a:lnSpc>
                <a:buFont typeface="Arial"/>
                <a:buChar char="•"/>
              </a:pPr>
              <a:endParaRPr lang="en-US" sz="4800" spc="59" dirty="0">
                <a:solidFill>
                  <a:srgbClr val="8B0000"/>
                </a:solidFill>
                <a:latin typeface="Assistant"/>
                <a:ea typeface="Assistant"/>
                <a:cs typeface="Assistant"/>
                <a:sym typeface="Assistant"/>
              </a:endParaRPr>
            </a:p>
          </p:txBody>
        </p:sp>
      </p:grpSp>
      <p:sp>
        <p:nvSpPr>
          <p:cNvPr id="5" name="TextBox 5">
            <a:extLst>
              <a:ext uri="{FF2B5EF4-FFF2-40B4-BE49-F238E27FC236}">
                <a16:creationId xmlns:a16="http://schemas.microsoft.com/office/drawing/2014/main" id="{59A5A837-39B8-2037-D50F-F9410062EBEA}"/>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98E12E68-DA64-AC11-83B6-22928D461586}"/>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7D68439F-F5E9-4A20-8E76-E9293137D62F}"/>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2C9E9BBB-537C-03BB-2D65-1E987A63AD5B}"/>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1630215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B8C89-D67D-B04B-F768-FF56A56C082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B1C2160-B572-FFFF-BE31-69FA190948C4}"/>
              </a:ext>
            </a:extLst>
          </p:cNvPr>
          <p:cNvGrpSpPr/>
          <p:nvPr/>
        </p:nvGrpSpPr>
        <p:grpSpPr>
          <a:xfrm>
            <a:off x="406847" y="733429"/>
            <a:ext cx="16744016" cy="8262066"/>
            <a:chOff x="2" y="38100"/>
            <a:chExt cx="21861580" cy="3453559"/>
          </a:xfrm>
        </p:grpSpPr>
        <p:sp>
          <p:nvSpPr>
            <p:cNvPr id="3" name="TextBox 3">
              <a:extLst>
                <a:ext uri="{FF2B5EF4-FFF2-40B4-BE49-F238E27FC236}">
                  <a16:creationId xmlns:a16="http://schemas.microsoft.com/office/drawing/2014/main" id="{093066F0-D1EF-E328-0BE6-91A9B1A49728}"/>
                </a:ext>
              </a:extLst>
            </p:cNvPr>
            <p:cNvSpPr txBox="1"/>
            <p:nvPr/>
          </p:nvSpPr>
          <p:spPr>
            <a:xfrm>
              <a:off x="2" y="38100"/>
              <a:ext cx="20223833" cy="444919"/>
            </a:xfrm>
            <a:prstGeom prst="rect">
              <a:avLst/>
            </a:prstGeom>
          </p:spPr>
          <p:txBody>
            <a:bodyPr wrap="square"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Holographic Wills</a:t>
              </a:r>
            </a:p>
          </p:txBody>
        </p:sp>
        <p:sp>
          <p:nvSpPr>
            <p:cNvPr id="4" name="TextBox 4">
              <a:extLst>
                <a:ext uri="{FF2B5EF4-FFF2-40B4-BE49-F238E27FC236}">
                  <a16:creationId xmlns:a16="http://schemas.microsoft.com/office/drawing/2014/main" id="{B150DADA-2B72-7733-16F2-6D7BBB90B81A}"/>
                </a:ext>
              </a:extLst>
            </p:cNvPr>
            <p:cNvSpPr txBox="1"/>
            <p:nvPr/>
          </p:nvSpPr>
          <p:spPr>
            <a:xfrm>
              <a:off x="2" y="789984"/>
              <a:ext cx="21861580" cy="2701675"/>
            </a:xfrm>
            <a:prstGeom prst="rect">
              <a:avLst/>
            </a:prstGeom>
          </p:spPr>
          <p:txBody>
            <a:bodyPr wrap="square" lIns="0" tIns="0" rIns="0" bIns="0" rtlCol="0" anchor="t">
              <a:spAutoFit/>
            </a:bodyPr>
            <a:lstStyle/>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Kentucky requires the </a:t>
              </a:r>
              <a:r>
                <a:rPr lang="en-US" sz="4800" i="1" spc="59" dirty="0">
                  <a:solidFill>
                    <a:srgbClr val="8B0000"/>
                  </a:solidFill>
                  <a:latin typeface="Assistant"/>
                  <a:ea typeface="Assistant"/>
                  <a:cs typeface="Assistant"/>
                  <a:sym typeface="Assistant"/>
                </a:rPr>
                <a:t>entire </a:t>
              </a:r>
              <a:r>
                <a:rPr lang="en-US" sz="4800" spc="59" dirty="0">
                  <a:solidFill>
                    <a:srgbClr val="8B0000"/>
                  </a:solidFill>
                  <a:latin typeface="Assistant"/>
                  <a:ea typeface="Assistant"/>
                  <a:cs typeface="Assistant"/>
                  <a:sym typeface="Assistant"/>
                </a:rPr>
                <a:t>will be written in your own handwriting, signed, and dated. No witnesses needed.</a:t>
              </a:r>
            </a:p>
            <a:p>
              <a:pPr marL="431820" lvl="1">
                <a:lnSpc>
                  <a:spcPts val="5600"/>
                </a:lnSpc>
              </a:pPr>
              <a:endParaRPr lang="en-US" sz="4800" spc="59" dirty="0">
                <a:solidFill>
                  <a:srgbClr val="8B0000"/>
                </a:solidFill>
                <a:latin typeface="Assistant"/>
                <a:ea typeface="Assistant"/>
                <a:cs typeface="Assistant"/>
                <a:sym typeface="Assistant"/>
              </a:endParaRPr>
            </a:p>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Will require someone with familiarity with your handwriting to testify to its authenticity in probate court after your death.</a:t>
              </a:r>
            </a:p>
            <a:p>
              <a:pPr marL="431820" lvl="1">
                <a:lnSpc>
                  <a:spcPts val="5600"/>
                </a:lnSpc>
              </a:pPr>
              <a:endParaRPr lang="en-US" sz="4800" spc="59" dirty="0">
                <a:solidFill>
                  <a:srgbClr val="8B0000"/>
                </a:solidFill>
                <a:latin typeface="Assistant"/>
                <a:ea typeface="Assistant"/>
                <a:cs typeface="Assistant"/>
                <a:sym typeface="Assistant"/>
              </a:endParaRPr>
            </a:p>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Handwritten joint wills are invalid because they are either not written in one’s own handwriting, or are written in the handwriting of two separate people.</a:t>
              </a:r>
            </a:p>
          </p:txBody>
        </p:sp>
      </p:grpSp>
      <p:sp>
        <p:nvSpPr>
          <p:cNvPr id="5" name="TextBox 5">
            <a:extLst>
              <a:ext uri="{FF2B5EF4-FFF2-40B4-BE49-F238E27FC236}">
                <a16:creationId xmlns:a16="http://schemas.microsoft.com/office/drawing/2014/main" id="{9DD98EA2-B0FE-363E-7EBF-A73B5ABFDC1C}"/>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13E2FDDE-DE21-68B5-8108-DEBDEFD2649C}"/>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05059633-442C-511E-56F9-1DA464C8ED4E}"/>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45528294-B1EA-5362-C06D-C25538AF7DFA}"/>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521225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4601C-C02B-D3DA-2199-D5DFFEF7DDD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41BB3B3-CD83-8B0B-1DD3-4CB79ED16EA9}"/>
              </a:ext>
            </a:extLst>
          </p:cNvPr>
          <p:cNvGrpSpPr/>
          <p:nvPr/>
        </p:nvGrpSpPr>
        <p:grpSpPr>
          <a:xfrm>
            <a:off x="406847" y="733428"/>
            <a:ext cx="16744016" cy="7543921"/>
            <a:chOff x="2" y="38100"/>
            <a:chExt cx="21861580" cy="3153373"/>
          </a:xfrm>
        </p:grpSpPr>
        <p:sp>
          <p:nvSpPr>
            <p:cNvPr id="3" name="TextBox 3">
              <a:extLst>
                <a:ext uri="{FF2B5EF4-FFF2-40B4-BE49-F238E27FC236}">
                  <a16:creationId xmlns:a16="http://schemas.microsoft.com/office/drawing/2014/main" id="{4CFD1149-88EB-12CB-762A-EEE8E2F517D8}"/>
                </a:ext>
              </a:extLst>
            </p:cNvPr>
            <p:cNvSpPr txBox="1"/>
            <p:nvPr/>
          </p:nvSpPr>
          <p:spPr>
            <a:xfrm>
              <a:off x="2" y="38100"/>
              <a:ext cx="20223833" cy="444919"/>
            </a:xfrm>
            <a:prstGeom prst="rect">
              <a:avLst/>
            </a:prstGeom>
          </p:spPr>
          <p:txBody>
            <a:bodyPr wrap="square"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What Assets Can Be Willed?</a:t>
              </a:r>
            </a:p>
          </p:txBody>
        </p:sp>
        <p:sp>
          <p:nvSpPr>
            <p:cNvPr id="4" name="TextBox 4">
              <a:extLst>
                <a:ext uri="{FF2B5EF4-FFF2-40B4-BE49-F238E27FC236}">
                  <a16:creationId xmlns:a16="http://schemas.microsoft.com/office/drawing/2014/main" id="{7E8F2562-0F65-2CB2-9DF0-E91734CDE34F}"/>
                </a:ext>
              </a:extLst>
            </p:cNvPr>
            <p:cNvSpPr txBox="1"/>
            <p:nvPr/>
          </p:nvSpPr>
          <p:spPr>
            <a:xfrm>
              <a:off x="2" y="789984"/>
              <a:ext cx="21861580" cy="2401489"/>
            </a:xfrm>
            <a:prstGeom prst="rect">
              <a:avLst/>
            </a:prstGeom>
          </p:spPr>
          <p:txBody>
            <a:bodyPr wrap="square" lIns="0" tIns="0" rIns="0" bIns="0" rtlCol="0" anchor="t">
              <a:spAutoFit/>
            </a:bodyPr>
            <a:lstStyle/>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You can be as specific as you want, but most choose to keep the will simple.</a:t>
              </a:r>
            </a:p>
            <a:p>
              <a:pPr marL="431820" lvl="1">
                <a:lnSpc>
                  <a:spcPts val="5600"/>
                </a:lnSpc>
              </a:pPr>
              <a:endParaRPr lang="en-US" sz="4800" spc="59" dirty="0">
                <a:solidFill>
                  <a:srgbClr val="8B0000"/>
                </a:solidFill>
                <a:latin typeface="Assistant"/>
                <a:ea typeface="Assistant"/>
                <a:cs typeface="Assistant"/>
                <a:sym typeface="Assistant"/>
              </a:endParaRPr>
            </a:p>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Some assets like life insurance or pension funds will already have beneficiaries, and do not need to be named. </a:t>
              </a:r>
            </a:p>
            <a:p>
              <a:pPr marL="431820" lvl="1">
                <a:lnSpc>
                  <a:spcPts val="5600"/>
                </a:lnSpc>
              </a:pPr>
              <a:endParaRPr lang="en-US" sz="4800" spc="59" dirty="0">
                <a:solidFill>
                  <a:srgbClr val="8B0000"/>
                </a:solidFill>
                <a:latin typeface="Assistant"/>
                <a:ea typeface="Assistant"/>
                <a:cs typeface="Assistant"/>
                <a:sym typeface="Assistant"/>
              </a:endParaRPr>
            </a:p>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Bank accounts held jointly with rights of survivorship also do not need to be mentioned. </a:t>
              </a:r>
            </a:p>
          </p:txBody>
        </p:sp>
      </p:grpSp>
      <p:sp>
        <p:nvSpPr>
          <p:cNvPr id="5" name="TextBox 5">
            <a:extLst>
              <a:ext uri="{FF2B5EF4-FFF2-40B4-BE49-F238E27FC236}">
                <a16:creationId xmlns:a16="http://schemas.microsoft.com/office/drawing/2014/main" id="{E22DC39B-E792-60C7-E5F3-5BE9ADD710CF}"/>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9CFC44A8-410E-9956-E159-2B28A379FF13}"/>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B2CD27F1-DFF0-278F-AD01-3364D1C32DA4}"/>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1EF8DFCF-219F-FCD9-FE72-888751A9A884}"/>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1761200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6B0CD-F56E-2EF1-70A1-9C562AE04E7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F590ADC-AD6C-F768-4EDF-456E0658289B}"/>
              </a:ext>
            </a:extLst>
          </p:cNvPr>
          <p:cNvGrpSpPr/>
          <p:nvPr/>
        </p:nvGrpSpPr>
        <p:grpSpPr>
          <a:xfrm>
            <a:off x="406847" y="733428"/>
            <a:ext cx="16744016" cy="8262066"/>
            <a:chOff x="2" y="38100"/>
            <a:chExt cx="21861580" cy="3453559"/>
          </a:xfrm>
        </p:grpSpPr>
        <p:sp>
          <p:nvSpPr>
            <p:cNvPr id="3" name="TextBox 3">
              <a:extLst>
                <a:ext uri="{FF2B5EF4-FFF2-40B4-BE49-F238E27FC236}">
                  <a16:creationId xmlns:a16="http://schemas.microsoft.com/office/drawing/2014/main" id="{5FF41ED1-DB61-D816-B716-43C68307D399}"/>
                </a:ext>
              </a:extLst>
            </p:cNvPr>
            <p:cNvSpPr txBox="1"/>
            <p:nvPr/>
          </p:nvSpPr>
          <p:spPr>
            <a:xfrm>
              <a:off x="2" y="38100"/>
              <a:ext cx="20223833" cy="444919"/>
            </a:xfrm>
            <a:prstGeom prst="rect">
              <a:avLst/>
            </a:prstGeom>
          </p:spPr>
          <p:txBody>
            <a:bodyPr wrap="square"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Can a Will Be Changed?</a:t>
              </a:r>
            </a:p>
          </p:txBody>
        </p:sp>
        <p:sp>
          <p:nvSpPr>
            <p:cNvPr id="4" name="TextBox 4">
              <a:extLst>
                <a:ext uri="{FF2B5EF4-FFF2-40B4-BE49-F238E27FC236}">
                  <a16:creationId xmlns:a16="http://schemas.microsoft.com/office/drawing/2014/main" id="{8523D8C8-7010-5C4E-093C-72F08EFA2295}"/>
                </a:ext>
              </a:extLst>
            </p:cNvPr>
            <p:cNvSpPr txBox="1"/>
            <p:nvPr/>
          </p:nvSpPr>
          <p:spPr>
            <a:xfrm>
              <a:off x="2" y="789984"/>
              <a:ext cx="21861580" cy="2701675"/>
            </a:xfrm>
            <a:prstGeom prst="rect">
              <a:avLst/>
            </a:prstGeom>
          </p:spPr>
          <p:txBody>
            <a:bodyPr wrap="square" lIns="0" tIns="0" rIns="0" bIns="0" rtlCol="0" anchor="t">
              <a:spAutoFit/>
            </a:bodyPr>
            <a:lstStyle/>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Yes, in fact it’s a good idea to review your will from time to time and make any changes necessary.</a:t>
              </a:r>
            </a:p>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Some events in life will make it necessary to change your will.</a:t>
              </a:r>
            </a:p>
            <a:p>
              <a:pPr marL="1549442" lvl="2" indent="-431822">
                <a:lnSpc>
                  <a:spcPts val="5600"/>
                </a:lnSpc>
                <a:buFont typeface="Arial"/>
                <a:buChar char="•"/>
              </a:pPr>
              <a:r>
                <a:rPr lang="en-US" sz="4800" spc="59" dirty="0">
                  <a:solidFill>
                    <a:srgbClr val="8B0000"/>
                  </a:solidFill>
                  <a:latin typeface="Assistant"/>
                  <a:ea typeface="Assistant"/>
                  <a:cs typeface="Assistant"/>
                  <a:sym typeface="Assistant"/>
                </a:rPr>
                <a:t>Marriage, remarriage, divorce</a:t>
              </a:r>
            </a:p>
            <a:p>
              <a:pPr marL="1549442" lvl="2" indent="-431822">
                <a:lnSpc>
                  <a:spcPts val="5600"/>
                </a:lnSpc>
                <a:buFont typeface="Arial"/>
                <a:buChar char="•"/>
              </a:pPr>
              <a:r>
                <a:rPr lang="en-US" sz="4800" spc="59" dirty="0">
                  <a:solidFill>
                    <a:srgbClr val="8B0000"/>
                  </a:solidFill>
                  <a:latin typeface="Assistant"/>
                  <a:ea typeface="Assistant"/>
                  <a:cs typeface="Assistant"/>
                  <a:sym typeface="Assistant"/>
                </a:rPr>
                <a:t>Birth of a child</a:t>
              </a:r>
            </a:p>
            <a:p>
              <a:pPr marL="1549442" lvl="2" indent="-431822">
                <a:lnSpc>
                  <a:spcPts val="5600"/>
                </a:lnSpc>
                <a:buFont typeface="Arial"/>
                <a:buChar char="•"/>
              </a:pPr>
              <a:r>
                <a:rPr lang="en-US" sz="4800" spc="59" dirty="0">
                  <a:solidFill>
                    <a:srgbClr val="8B0000"/>
                  </a:solidFill>
                  <a:latin typeface="Assistant"/>
                  <a:ea typeface="Assistant"/>
                  <a:cs typeface="Assistant"/>
                  <a:sym typeface="Assistant"/>
                </a:rPr>
                <a:t>Move to another state</a:t>
              </a:r>
            </a:p>
            <a:p>
              <a:pPr marL="1549442" lvl="2" indent="-431822">
                <a:lnSpc>
                  <a:spcPts val="5600"/>
                </a:lnSpc>
                <a:buFont typeface="Arial"/>
                <a:buChar char="•"/>
              </a:pPr>
              <a:r>
                <a:rPr lang="en-US" sz="4800" spc="59" dirty="0">
                  <a:solidFill>
                    <a:srgbClr val="8B0000"/>
                  </a:solidFill>
                  <a:latin typeface="Assistant"/>
                  <a:ea typeface="Assistant"/>
                  <a:cs typeface="Assistant"/>
                  <a:sym typeface="Assistant"/>
                </a:rPr>
                <a:t>Acquisition of additional or different assets</a:t>
              </a:r>
            </a:p>
            <a:p>
              <a:pPr marL="1549442" lvl="2" indent="-431822">
                <a:lnSpc>
                  <a:spcPts val="5600"/>
                </a:lnSpc>
                <a:buFont typeface="Arial"/>
                <a:buChar char="•"/>
              </a:pPr>
              <a:r>
                <a:rPr lang="en-US" sz="4800" spc="59" dirty="0">
                  <a:solidFill>
                    <a:srgbClr val="8B0000"/>
                  </a:solidFill>
                  <a:latin typeface="Assistant"/>
                  <a:ea typeface="Assistant"/>
                  <a:cs typeface="Assistant"/>
                  <a:sym typeface="Assistant"/>
                </a:rPr>
                <a:t>Changes in law</a:t>
              </a:r>
            </a:p>
          </p:txBody>
        </p:sp>
      </p:grpSp>
      <p:sp>
        <p:nvSpPr>
          <p:cNvPr id="5" name="TextBox 5">
            <a:extLst>
              <a:ext uri="{FF2B5EF4-FFF2-40B4-BE49-F238E27FC236}">
                <a16:creationId xmlns:a16="http://schemas.microsoft.com/office/drawing/2014/main" id="{FB953348-5C83-0FC2-3594-32C90640ABE1}"/>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CC2E6DE5-DC1B-1CE3-BCBA-008D03A5C9B6}"/>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D94456D9-3F34-CB61-390B-F429CDE1D862}"/>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B9E8DA1D-EF62-A9FF-C106-84EBAD6876CE}"/>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2310806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2CD47-7137-46E6-04C7-BEC0CC8D66E8}"/>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A4C54C9-0B10-91D8-FE64-95882FD39268}"/>
              </a:ext>
            </a:extLst>
          </p:cNvPr>
          <p:cNvSpPr/>
          <p:nvPr/>
        </p:nvSpPr>
        <p:spPr>
          <a:xfrm>
            <a:off x="0" y="9258300"/>
            <a:ext cx="18437556" cy="1028700"/>
          </a:xfrm>
          <a:prstGeom prst="rect">
            <a:avLst/>
          </a:prstGeom>
          <a:solidFill>
            <a:srgbClr val="7B2225"/>
          </a:solidFill>
        </p:spPr>
        <p:txBody>
          <a:bodyPr/>
          <a:lstStyle/>
          <a:p>
            <a:endParaRPr lang="en-US"/>
          </a:p>
        </p:txBody>
      </p:sp>
      <p:grpSp>
        <p:nvGrpSpPr>
          <p:cNvPr id="4" name="Group 4">
            <a:extLst>
              <a:ext uri="{FF2B5EF4-FFF2-40B4-BE49-F238E27FC236}">
                <a16:creationId xmlns:a16="http://schemas.microsoft.com/office/drawing/2014/main" id="{3F4FEEAE-6479-A812-E99C-64392A85DAF0}"/>
              </a:ext>
            </a:extLst>
          </p:cNvPr>
          <p:cNvGrpSpPr/>
          <p:nvPr/>
        </p:nvGrpSpPr>
        <p:grpSpPr>
          <a:xfrm>
            <a:off x="2017547" y="2149160"/>
            <a:ext cx="12765254" cy="3890643"/>
            <a:chOff x="0" y="38100"/>
            <a:chExt cx="9501938" cy="3773202"/>
          </a:xfrm>
        </p:grpSpPr>
        <p:sp>
          <p:nvSpPr>
            <p:cNvPr id="5" name="TextBox 5">
              <a:extLst>
                <a:ext uri="{FF2B5EF4-FFF2-40B4-BE49-F238E27FC236}">
                  <a16:creationId xmlns:a16="http://schemas.microsoft.com/office/drawing/2014/main" id="{57005751-B4EC-6A70-FE3C-C7CE0ED83D5D}"/>
                </a:ext>
              </a:extLst>
            </p:cNvPr>
            <p:cNvSpPr txBox="1"/>
            <p:nvPr/>
          </p:nvSpPr>
          <p:spPr>
            <a:xfrm>
              <a:off x="0" y="38100"/>
              <a:ext cx="9492254" cy="1032265"/>
            </a:xfrm>
            <a:prstGeom prst="rect">
              <a:avLst/>
            </a:prstGeom>
          </p:spPr>
          <p:txBody>
            <a:bodyPr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Living Wills</a:t>
              </a:r>
            </a:p>
          </p:txBody>
        </p:sp>
        <p:sp>
          <p:nvSpPr>
            <p:cNvPr id="6" name="TextBox 6">
              <a:extLst>
                <a:ext uri="{FF2B5EF4-FFF2-40B4-BE49-F238E27FC236}">
                  <a16:creationId xmlns:a16="http://schemas.microsoft.com/office/drawing/2014/main" id="{563E2637-6174-90A2-974F-4C4BB68BF58C}"/>
                </a:ext>
              </a:extLst>
            </p:cNvPr>
            <p:cNvSpPr txBox="1"/>
            <p:nvPr/>
          </p:nvSpPr>
          <p:spPr>
            <a:xfrm>
              <a:off x="0" y="3332480"/>
              <a:ext cx="9501938" cy="478822"/>
            </a:xfrm>
            <a:prstGeom prst="rect">
              <a:avLst/>
            </a:prstGeom>
          </p:spPr>
          <p:txBody>
            <a:bodyPr lIns="0" tIns="0" rIns="0" bIns="0" rtlCol="0" anchor="t">
              <a:spAutoFit/>
            </a:bodyPr>
            <a:lstStyle/>
            <a:p>
              <a:pPr>
                <a:lnSpc>
                  <a:spcPts val="4481"/>
                </a:lnSpc>
              </a:pPr>
              <a:endParaRPr/>
            </a:p>
          </p:txBody>
        </p:sp>
      </p:grpSp>
      <p:sp>
        <p:nvSpPr>
          <p:cNvPr id="7" name="AutoShape 7">
            <a:extLst>
              <a:ext uri="{FF2B5EF4-FFF2-40B4-BE49-F238E27FC236}">
                <a16:creationId xmlns:a16="http://schemas.microsoft.com/office/drawing/2014/main" id="{F0388EDB-6527-8AA9-2FFC-79D78BB48122}"/>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1D37307C-BB87-80D8-920F-8678E636E6C9}"/>
              </a:ext>
            </a:extLst>
          </p:cNvPr>
          <p:cNvSpPr txBox="1"/>
          <p:nvPr/>
        </p:nvSpPr>
        <p:spPr>
          <a:xfrm>
            <a:off x="11280835" y="9501188"/>
            <a:ext cx="5053289" cy="407997"/>
          </a:xfrm>
          <a:prstGeom prst="rect">
            <a:avLst/>
          </a:prstGeom>
        </p:spPr>
        <p:txBody>
          <a:bodyPr lIns="0" tIns="0" rIns="0" bIns="0" rtlCol="0" anchor="t">
            <a:spAutoFit/>
          </a:bodyPr>
          <a:lstStyle/>
          <a:p>
            <a:pPr algn="r">
              <a:lnSpc>
                <a:spcPts val="3359"/>
              </a:lnSpc>
            </a:pPr>
            <a:r>
              <a:rPr lang="en-US" sz="2399" spc="359">
                <a:solidFill>
                  <a:srgbClr val="FFFFFF"/>
                </a:solidFill>
                <a:latin typeface="Assistant"/>
                <a:ea typeface="Assistant"/>
                <a:cs typeface="Assistant"/>
                <a:sym typeface="Assistant"/>
              </a:rPr>
              <a:t>ARDFKY.ORG</a:t>
            </a:r>
          </a:p>
        </p:txBody>
      </p:sp>
    </p:spTree>
    <p:extLst>
      <p:ext uri="{BB962C8B-B14F-4D97-AF65-F5344CB8AC3E}">
        <p14:creationId xmlns:p14="http://schemas.microsoft.com/office/powerpoint/2010/main" val="4188737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B608B-4902-FF28-BA34-2896BC4AC5C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B3DFFE4-F669-DE6C-C6F0-224DABEDBD65}"/>
              </a:ext>
            </a:extLst>
          </p:cNvPr>
          <p:cNvGrpSpPr/>
          <p:nvPr/>
        </p:nvGrpSpPr>
        <p:grpSpPr>
          <a:xfrm>
            <a:off x="406847" y="733428"/>
            <a:ext cx="16744016" cy="6107629"/>
            <a:chOff x="2" y="38100"/>
            <a:chExt cx="21861580" cy="2553000"/>
          </a:xfrm>
        </p:grpSpPr>
        <p:sp>
          <p:nvSpPr>
            <p:cNvPr id="3" name="TextBox 3">
              <a:extLst>
                <a:ext uri="{FF2B5EF4-FFF2-40B4-BE49-F238E27FC236}">
                  <a16:creationId xmlns:a16="http://schemas.microsoft.com/office/drawing/2014/main" id="{AE29F259-CA7E-B2A7-187C-3BFAFA14E780}"/>
                </a:ext>
              </a:extLst>
            </p:cNvPr>
            <p:cNvSpPr txBox="1"/>
            <p:nvPr/>
          </p:nvSpPr>
          <p:spPr>
            <a:xfrm>
              <a:off x="2" y="38100"/>
              <a:ext cx="20223833" cy="444919"/>
            </a:xfrm>
            <a:prstGeom prst="rect">
              <a:avLst/>
            </a:prstGeom>
          </p:spPr>
          <p:txBody>
            <a:bodyPr wrap="square"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Living Will Directives</a:t>
              </a:r>
            </a:p>
          </p:txBody>
        </p:sp>
        <p:sp>
          <p:nvSpPr>
            <p:cNvPr id="4" name="TextBox 4">
              <a:extLst>
                <a:ext uri="{FF2B5EF4-FFF2-40B4-BE49-F238E27FC236}">
                  <a16:creationId xmlns:a16="http://schemas.microsoft.com/office/drawing/2014/main" id="{79445F27-D0C0-EC5F-F193-68D7424F3B2D}"/>
                </a:ext>
              </a:extLst>
            </p:cNvPr>
            <p:cNvSpPr txBox="1"/>
            <p:nvPr/>
          </p:nvSpPr>
          <p:spPr>
            <a:xfrm>
              <a:off x="2" y="789984"/>
              <a:ext cx="21861580" cy="1801116"/>
            </a:xfrm>
            <a:prstGeom prst="rect">
              <a:avLst/>
            </a:prstGeom>
          </p:spPr>
          <p:txBody>
            <a:bodyPr wrap="square" lIns="0" tIns="0" rIns="0" bIns="0" rtlCol="0" anchor="t">
              <a:spAutoFit/>
            </a:bodyPr>
            <a:lstStyle/>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Allows adults to express their wishes regarding medical treatment and designate a healthcare surrogate to make decisions if they become unable to do so. </a:t>
              </a:r>
            </a:p>
            <a:p>
              <a:pPr marL="863642" lvl="1" indent="-431822">
                <a:lnSpc>
                  <a:spcPts val="5600"/>
                </a:lnSpc>
                <a:buFont typeface="Arial"/>
                <a:buChar char="•"/>
              </a:pPr>
              <a:endParaRPr lang="en-US" sz="4800" spc="59" dirty="0">
                <a:solidFill>
                  <a:srgbClr val="8B0000"/>
                </a:solidFill>
                <a:latin typeface="Assistant"/>
                <a:ea typeface="Assistant"/>
                <a:cs typeface="Assistant"/>
                <a:sym typeface="Assistant"/>
              </a:endParaRPr>
            </a:p>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Legal basis is Kentucky Living Will Directive Act, found in KRS 311.621 to 311.643.</a:t>
              </a:r>
            </a:p>
          </p:txBody>
        </p:sp>
      </p:grpSp>
      <p:sp>
        <p:nvSpPr>
          <p:cNvPr id="5" name="TextBox 5">
            <a:extLst>
              <a:ext uri="{FF2B5EF4-FFF2-40B4-BE49-F238E27FC236}">
                <a16:creationId xmlns:a16="http://schemas.microsoft.com/office/drawing/2014/main" id="{0D0C52DF-28E0-408D-CC82-50453E8A0FEA}"/>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A884B02D-4BB1-9724-049E-AF2CFD65DD13}"/>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75C02298-F056-90AE-134D-109788A03DA6}"/>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578E2402-AF5F-E731-4F2C-067F091C0656}"/>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3233847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B8FE5-C9A0-85FF-3BD4-89E64773421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1ECF596-1CBE-5A57-D530-051BB8312D63}"/>
              </a:ext>
            </a:extLst>
          </p:cNvPr>
          <p:cNvGrpSpPr/>
          <p:nvPr/>
        </p:nvGrpSpPr>
        <p:grpSpPr>
          <a:xfrm>
            <a:off x="406847" y="733428"/>
            <a:ext cx="16744016" cy="8262066"/>
            <a:chOff x="2" y="38100"/>
            <a:chExt cx="21861580" cy="3453559"/>
          </a:xfrm>
        </p:grpSpPr>
        <p:sp>
          <p:nvSpPr>
            <p:cNvPr id="3" name="TextBox 3">
              <a:extLst>
                <a:ext uri="{FF2B5EF4-FFF2-40B4-BE49-F238E27FC236}">
                  <a16:creationId xmlns:a16="http://schemas.microsoft.com/office/drawing/2014/main" id="{96CFAD49-F42D-30B4-ABE7-FF6A76F43CC1}"/>
                </a:ext>
              </a:extLst>
            </p:cNvPr>
            <p:cNvSpPr txBox="1"/>
            <p:nvPr/>
          </p:nvSpPr>
          <p:spPr>
            <a:xfrm>
              <a:off x="2" y="38100"/>
              <a:ext cx="20223833" cy="444919"/>
            </a:xfrm>
            <a:prstGeom prst="rect">
              <a:avLst/>
            </a:prstGeom>
          </p:spPr>
          <p:txBody>
            <a:bodyPr wrap="square"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Living Will Directives</a:t>
              </a:r>
            </a:p>
          </p:txBody>
        </p:sp>
        <p:sp>
          <p:nvSpPr>
            <p:cNvPr id="4" name="TextBox 4">
              <a:extLst>
                <a:ext uri="{FF2B5EF4-FFF2-40B4-BE49-F238E27FC236}">
                  <a16:creationId xmlns:a16="http://schemas.microsoft.com/office/drawing/2014/main" id="{4E352841-EB34-50A9-2F2C-BE0424BADC07}"/>
                </a:ext>
              </a:extLst>
            </p:cNvPr>
            <p:cNvSpPr txBox="1"/>
            <p:nvPr/>
          </p:nvSpPr>
          <p:spPr>
            <a:xfrm>
              <a:off x="2" y="789984"/>
              <a:ext cx="21861580" cy="2701675"/>
            </a:xfrm>
            <a:prstGeom prst="rect">
              <a:avLst/>
            </a:prstGeom>
          </p:spPr>
          <p:txBody>
            <a:bodyPr wrap="square" lIns="0" tIns="0" rIns="0" bIns="0" rtlCol="0" anchor="t">
              <a:spAutoFit/>
            </a:bodyPr>
            <a:lstStyle/>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Allows a person to: </a:t>
              </a:r>
            </a:p>
            <a:p>
              <a:pPr marL="1549442" lvl="2" indent="-431822">
                <a:lnSpc>
                  <a:spcPts val="5600"/>
                </a:lnSpc>
                <a:buFont typeface="Arial"/>
                <a:buChar char="•"/>
              </a:pPr>
              <a:r>
                <a:rPr lang="en-US" sz="4800" spc="59" dirty="0">
                  <a:solidFill>
                    <a:srgbClr val="8B0000"/>
                  </a:solidFill>
                  <a:latin typeface="Assistant"/>
                  <a:ea typeface="Assistant"/>
                  <a:cs typeface="Assistant"/>
                  <a:sym typeface="Assistant"/>
                </a:rPr>
                <a:t>Designate a healthcare surrogate to make healthcare decisions on your behalf.</a:t>
              </a:r>
            </a:p>
            <a:p>
              <a:pPr marL="1549442" lvl="2" indent="-431822">
                <a:lnSpc>
                  <a:spcPts val="5600"/>
                </a:lnSpc>
                <a:buFont typeface="Arial"/>
                <a:buChar char="•"/>
              </a:pPr>
              <a:r>
                <a:rPr lang="en-US" sz="4800" spc="59" dirty="0">
                  <a:solidFill>
                    <a:srgbClr val="8B0000"/>
                  </a:solidFill>
                  <a:latin typeface="Assistant"/>
                  <a:ea typeface="Assistant"/>
                  <a:cs typeface="Assistant"/>
                  <a:sym typeface="Assistant"/>
                </a:rPr>
                <a:t>Specify your preferences regarding life-sustaining treatments, including whether to provide or refuse them (sort of). </a:t>
              </a:r>
            </a:p>
            <a:p>
              <a:pPr marL="1549442" lvl="2" indent="-431822">
                <a:lnSpc>
                  <a:spcPts val="5600"/>
                </a:lnSpc>
                <a:buFont typeface="Arial"/>
                <a:buChar char="•"/>
              </a:pPr>
              <a:r>
                <a:rPr lang="en-US" sz="4800" spc="59" dirty="0">
                  <a:solidFill>
                    <a:srgbClr val="8B0000"/>
                  </a:solidFill>
                  <a:latin typeface="Assistant"/>
                  <a:ea typeface="Assistant"/>
                  <a:cs typeface="Assistant"/>
                  <a:sym typeface="Assistant"/>
                </a:rPr>
                <a:t>Indicate wishes regarding artificial nutrition and hydration.</a:t>
              </a:r>
            </a:p>
            <a:p>
              <a:pPr marL="1549442" lvl="2" indent="-431822">
                <a:lnSpc>
                  <a:spcPts val="5600"/>
                </a:lnSpc>
                <a:buFont typeface="Arial"/>
                <a:buChar char="•"/>
              </a:pPr>
              <a:r>
                <a:rPr lang="en-US" sz="4800" spc="59" dirty="0">
                  <a:solidFill>
                    <a:srgbClr val="8B0000"/>
                  </a:solidFill>
                  <a:latin typeface="Assistant"/>
                  <a:ea typeface="Assistant"/>
                  <a:cs typeface="Assistant"/>
                  <a:sym typeface="Assistant"/>
                </a:rPr>
                <a:t>Designate whether to donate your organs.</a:t>
              </a:r>
            </a:p>
          </p:txBody>
        </p:sp>
      </p:grpSp>
      <p:sp>
        <p:nvSpPr>
          <p:cNvPr id="5" name="TextBox 5">
            <a:extLst>
              <a:ext uri="{FF2B5EF4-FFF2-40B4-BE49-F238E27FC236}">
                <a16:creationId xmlns:a16="http://schemas.microsoft.com/office/drawing/2014/main" id="{42855914-8177-878F-950F-DA8DDF33464B}"/>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A80AD6FA-D1CC-61D5-0C32-1BD8E12B928D}"/>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1653C238-D0D7-377F-CBF3-B46CCAD66442}"/>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D45CB613-9B6D-FA49-825E-A1AE60011DF2}"/>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865702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794CA-A538-A7B8-3A41-F632D64782A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8D63482-3C22-6A3B-F4F3-193E5931679C}"/>
              </a:ext>
            </a:extLst>
          </p:cNvPr>
          <p:cNvGrpSpPr/>
          <p:nvPr/>
        </p:nvGrpSpPr>
        <p:grpSpPr>
          <a:xfrm>
            <a:off x="406847" y="733428"/>
            <a:ext cx="16744016" cy="8262066"/>
            <a:chOff x="2" y="38100"/>
            <a:chExt cx="21861580" cy="3453559"/>
          </a:xfrm>
        </p:grpSpPr>
        <p:sp>
          <p:nvSpPr>
            <p:cNvPr id="3" name="TextBox 3">
              <a:extLst>
                <a:ext uri="{FF2B5EF4-FFF2-40B4-BE49-F238E27FC236}">
                  <a16:creationId xmlns:a16="http://schemas.microsoft.com/office/drawing/2014/main" id="{B2B9092E-C6E9-AFB1-3E7C-4AC418CEA4A0}"/>
                </a:ext>
              </a:extLst>
            </p:cNvPr>
            <p:cNvSpPr txBox="1"/>
            <p:nvPr/>
          </p:nvSpPr>
          <p:spPr>
            <a:xfrm>
              <a:off x="2" y="38100"/>
              <a:ext cx="20223833" cy="444919"/>
            </a:xfrm>
            <a:prstGeom prst="rect">
              <a:avLst/>
            </a:prstGeom>
          </p:spPr>
          <p:txBody>
            <a:bodyPr wrap="square"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Living Will Directives</a:t>
              </a:r>
            </a:p>
          </p:txBody>
        </p:sp>
        <p:sp>
          <p:nvSpPr>
            <p:cNvPr id="4" name="TextBox 4">
              <a:extLst>
                <a:ext uri="{FF2B5EF4-FFF2-40B4-BE49-F238E27FC236}">
                  <a16:creationId xmlns:a16="http://schemas.microsoft.com/office/drawing/2014/main" id="{1ABC19A7-9401-9ED5-58B0-029D3A19401E}"/>
                </a:ext>
              </a:extLst>
            </p:cNvPr>
            <p:cNvSpPr txBox="1"/>
            <p:nvPr/>
          </p:nvSpPr>
          <p:spPr>
            <a:xfrm>
              <a:off x="2" y="789984"/>
              <a:ext cx="21861580" cy="2701675"/>
            </a:xfrm>
            <a:prstGeom prst="rect">
              <a:avLst/>
            </a:prstGeom>
          </p:spPr>
          <p:txBody>
            <a:bodyPr wrap="square" lIns="0" tIns="0" rIns="0" bIns="0" rtlCol="0" anchor="t">
              <a:spAutoFit/>
            </a:bodyPr>
            <a:lstStyle/>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Must be in writing.</a:t>
              </a:r>
            </a:p>
            <a:p>
              <a:pPr marL="431820" lvl="1">
                <a:lnSpc>
                  <a:spcPts val="5600"/>
                </a:lnSpc>
              </a:pPr>
              <a:endParaRPr lang="en-US" sz="4800" spc="59" dirty="0">
                <a:solidFill>
                  <a:srgbClr val="8B0000"/>
                </a:solidFill>
                <a:latin typeface="Assistant"/>
                <a:ea typeface="Assistant"/>
                <a:cs typeface="Assistant"/>
                <a:sym typeface="Assistant"/>
              </a:endParaRPr>
            </a:p>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Must be signed. </a:t>
              </a:r>
            </a:p>
            <a:p>
              <a:pPr marL="431820" lvl="1">
                <a:lnSpc>
                  <a:spcPts val="5600"/>
                </a:lnSpc>
              </a:pPr>
              <a:endParaRPr lang="en-US" sz="4800" spc="59" dirty="0">
                <a:solidFill>
                  <a:srgbClr val="8B0000"/>
                </a:solidFill>
                <a:latin typeface="Assistant"/>
                <a:ea typeface="Assistant"/>
                <a:cs typeface="Assistant"/>
                <a:sym typeface="Assistant"/>
              </a:endParaRPr>
            </a:p>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Must either be witnessed by two adults unrelated to the signer, their physician, or anyone responsible for their healthcare costs, or it must be notarized.</a:t>
              </a:r>
            </a:p>
            <a:p>
              <a:pPr marL="431820" lvl="1">
                <a:lnSpc>
                  <a:spcPts val="5600"/>
                </a:lnSpc>
              </a:pPr>
              <a:r>
                <a:rPr lang="en-US" sz="4800" spc="59" dirty="0">
                  <a:solidFill>
                    <a:srgbClr val="8B0000"/>
                  </a:solidFill>
                  <a:latin typeface="Assistant"/>
                  <a:ea typeface="Assistant"/>
                  <a:cs typeface="Assistant"/>
                  <a:sym typeface="Assistant"/>
                </a:rPr>
                <a:t> </a:t>
              </a:r>
            </a:p>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Must be on the form found in the statute (KRS 311.625).</a:t>
              </a:r>
            </a:p>
          </p:txBody>
        </p:sp>
      </p:grpSp>
      <p:sp>
        <p:nvSpPr>
          <p:cNvPr id="5" name="TextBox 5">
            <a:extLst>
              <a:ext uri="{FF2B5EF4-FFF2-40B4-BE49-F238E27FC236}">
                <a16:creationId xmlns:a16="http://schemas.microsoft.com/office/drawing/2014/main" id="{57B609AC-51C9-2E05-5728-F3E5483C0BFA}"/>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55CAA45A-87B8-9EA4-C285-35CAC6CE00C1}"/>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635098B6-F462-3830-4933-DB2FF6D8068E}"/>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76B8FB7E-19D1-8A69-B897-2FC83AB94A1A}"/>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518425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51384-840A-C889-2499-B5FF736BF25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86F87AA-3FDB-E829-0AD0-EC14F4C629AA}"/>
              </a:ext>
            </a:extLst>
          </p:cNvPr>
          <p:cNvGrpSpPr/>
          <p:nvPr/>
        </p:nvGrpSpPr>
        <p:grpSpPr>
          <a:xfrm>
            <a:off x="406847" y="733429"/>
            <a:ext cx="16744016" cy="2516903"/>
            <a:chOff x="2" y="38100"/>
            <a:chExt cx="21861580" cy="1052070"/>
          </a:xfrm>
        </p:grpSpPr>
        <p:sp>
          <p:nvSpPr>
            <p:cNvPr id="3" name="TextBox 3">
              <a:extLst>
                <a:ext uri="{FF2B5EF4-FFF2-40B4-BE49-F238E27FC236}">
                  <a16:creationId xmlns:a16="http://schemas.microsoft.com/office/drawing/2014/main" id="{6400389D-58F0-10CB-106E-D43270B06519}"/>
                </a:ext>
              </a:extLst>
            </p:cNvPr>
            <p:cNvSpPr txBox="1"/>
            <p:nvPr/>
          </p:nvSpPr>
          <p:spPr>
            <a:xfrm>
              <a:off x="2" y="38100"/>
              <a:ext cx="20223833" cy="444919"/>
            </a:xfrm>
            <a:prstGeom prst="rect">
              <a:avLst/>
            </a:prstGeom>
          </p:spPr>
          <p:txBody>
            <a:bodyPr wrap="square"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Statutory Form</a:t>
              </a:r>
            </a:p>
          </p:txBody>
        </p:sp>
        <p:sp>
          <p:nvSpPr>
            <p:cNvPr id="4" name="TextBox 4">
              <a:extLst>
                <a:ext uri="{FF2B5EF4-FFF2-40B4-BE49-F238E27FC236}">
                  <a16:creationId xmlns:a16="http://schemas.microsoft.com/office/drawing/2014/main" id="{9ED9C153-9B03-EF1F-0D46-08753AA0B831}"/>
                </a:ext>
              </a:extLst>
            </p:cNvPr>
            <p:cNvSpPr txBox="1"/>
            <p:nvPr/>
          </p:nvSpPr>
          <p:spPr>
            <a:xfrm>
              <a:off x="2" y="789984"/>
              <a:ext cx="21861580" cy="300186"/>
            </a:xfrm>
            <a:prstGeom prst="rect">
              <a:avLst/>
            </a:prstGeom>
          </p:spPr>
          <p:txBody>
            <a:bodyPr wrap="square" lIns="0" tIns="0" rIns="0" bIns="0" rtlCol="0" anchor="t">
              <a:spAutoFit/>
            </a:bodyPr>
            <a:lstStyle/>
            <a:p>
              <a:pPr marL="431820" lvl="1">
                <a:lnSpc>
                  <a:spcPts val="5600"/>
                </a:lnSpc>
              </a:pPr>
              <a:endParaRPr lang="en-US" sz="4800" spc="59" dirty="0">
                <a:solidFill>
                  <a:srgbClr val="8B0000"/>
                </a:solidFill>
                <a:latin typeface="Assistant"/>
                <a:ea typeface="Assistant"/>
                <a:cs typeface="Assistant"/>
                <a:sym typeface="Assistant"/>
              </a:endParaRPr>
            </a:p>
          </p:txBody>
        </p:sp>
      </p:grpSp>
      <p:sp>
        <p:nvSpPr>
          <p:cNvPr id="5" name="TextBox 5">
            <a:extLst>
              <a:ext uri="{FF2B5EF4-FFF2-40B4-BE49-F238E27FC236}">
                <a16:creationId xmlns:a16="http://schemas.microsoft.com/office/drawing/2014/main" id="{AD8A6684-7174-7C44-814D-E302F33EA66E}"/>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AB09309B-3E30-AA53-B14B-12C4DC861674}"/>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2E3B15B9-E3AB-28D5-7A91-0BCE96DF9406}"/>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C7330528-C770-0016-E9BD-C9C73AFA141F}"/>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pic>
        <p:nvPicPr>
          <p:cNvPr id="10" name="Picture 9">
            <a:extLst>
              <a:ext uri="{FF2B5EF4-FFF2-40B4-BE49-F238E27FC236}">
                <a16:creationId xmlns:a16="http://schemas.microsoft.com/office/drawing/2014/main" id="{3088AA57-2B15-68B4-D294-D9F5051B1DEC}"/>
              </a:ext>
            </a:extLst>
          </p:cNvPr>
          <p:cNvPicPr>
            <a:picLocks noChangeAspect="1"/>
          </p:cNvPicPr>
          <p:nvPr/>
        </p:nvPicPr>
        <p:blipFill>
          <a:blip r:embed="rId2"/>
          <a:stretch>
            <a:fillRect/>
          </a:stretch>
        </p:blipFill>
        <p:spPr>
          <a:xfrm>
            <a:off x="8778853" y="509368"/>
            <a:ext cx="6672641" cy="8714270"/>
          </a:xfrm>
          <a:prstGeom prst="rect">
            <a:avLst/>
          </a:prstGeom>
        </p:spPr>
      </p:pic>
    </p:spTree>
    <p:extLst>
      <p:ext uri="{BB962C8B-B14F-4D97-AF65-F5344CB8AC3E}">
        <p14:creationId xmlns:p14="http://schemas.microsoft.com/office/powerpoint/2010/main" val="1061111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993030"/>
            </a:solidFill>
          </p:spPr>
          <p:txBody>
            <a:bodyPr/>
            <a:lstStyle/>
            <a:p>
              <a:endParaRPr lang="en-US"/>
            </a:p>
          </p:txBody>
        </p:sp>
        <p:sp>
          <p:nvSpPr>
            <p:cNvPr id="4" name="TextBox 4"/>
            <p:cNvSpPr txBox="1"/>
            <p:nvPr/>
          </p:nvSpPr>
          <p:spPr>
            <a:xfrm>
              <a:off x="0" y="-38100"/>
              <a:ext cx="2408296" cy="2747433"/>
            </a:xfrm>
            <a:prstGeom prst="rect">
              <a:avLst/>
            </a:prstGeom>
          </p:spPr>
          <p:txBody>
            <a:bodyPr lIns="50800" tIns="50800" rIns="50800" bIns="50800" rtlCol="0" anchor="ctr"/>
            <a:lstStyle/>
            <a:p>
              <a:pPr algn="ctr">
                <a:lnSpc>
                  <a:spcPts val="2940"/>
                </a:lnSpc>
              </a:pPr>
              <a:endParaRPr/>
            </a:p>
          </p:txBody>
        </p:sp>
      </p:grpSp>
      <p:sp>
        <p:nvSpPr>
          <p:cNvPr id="5" name="Freeform 5"/>
          <p:cNvSpPr/>
          <p:nvPr/>
        </p:nvSpPr>
        <p:spPr>
          <a:xfrm>
            <a:off x="9480067" y="502190"/>
            <a:ext cx="8471866" cy="8756110"/>
          </a:xfrm>
          <a:custGeom>
            <a:avLst/>
            <a:gdLst/>
            <a:ahLst/>
            <a:cxnLst/>
            <a:rect l="l" t="t" r="r" b="b"/>
            <a:pathLst>
              <a:path w="8471866" h="8756110">
                <a:moveTo>
                  <a:pt x="0" y="0"/>
                </a:moveTo>
                <a:lnTo>
                  <a:pt x="8471866" y="0"/>
                </a:lnTo>
                <a:lnTo>
                  <a:pt x="8471866" y="8756110"/>
                </a:lnTo>
                <a:lnTo>
                  <a:pt x="0" y="8756110"/>
                </a:lnTo>
                <a:lnTo>
                  <a:pt x="0" y="0"/>
                </a:lnTo>
                <a:close/>
              </a:path>
            </a:pathLst>
          </a:custGeom>
          <a:blipFill>
            <a:blip r:embed="rId2"/>
            <a:stretch>
              <a:fillRect t="-14502" b="-14502"/>
            </a:stretch>
          </a:blipFill>
        </p:spPr>
        <p:txBody>
          <a:bodyPr/>
          <a:lstStyle/>
          <a:p>
            <a:endParaRPr lang="en-US"/>
          </a:p>
        </p:txBody>
      </p:sp>
      <p:sp>
        <p:nvSpPr>
          <p:cNvPr id="6" name="AutoShape 6"/>
          <p:cNvSpPr/>
          <p:nvPr/>
        </p:nvSpPr>
        <p:spPr>
          <a:xfrm>
            <a:off x="1771816" y="9767765"/>
            <a:ext cx="9270403" cy="9866"/>
          </a:xfrm>
          <a:prstGeom prst="rect">
            <a:avLst/>
          </a:prstGeom>
          <a:solidFill>
            <a:srgbClr val="993030"/>
          </a:solidFill>
        </p:spPr>
        <p:txBody>
          <a:bodyPr/>
          <a:lstStyle/>
          <a:p>
            <a:endParaRPr lang="en-US"/>
          </a:p>
        </p:txBody>
      </p:sp>
      <p:grpSp>
        <p:nvGrpSpPr>
          <p:cNvPr id="7" name="Group 7"/>
          <p:cNvGrpSpPr/>
          <p:nvPr/>
        </p:nvGrpSpPr>
        <p:grpSpPr>
          <a:xfrm>
            <a:off x="610171" y="742338"/>
            <a:ext cx="8115300" cy="4862290"/>
            <a:chOff x="0" y="0"/>
            <a:chExt cx="10820400" cy="6483054"/>
          </a:xfrm>
        </p:grpSpPr>
        <p:sp>
          <p:nvSpPr>
            <p:cNvPr id="8" name="TextBox 8"/>
            <p:cNvSpPr txBox="1"/>
            <p:nvPr/>
          </p:nvSpPr>
          <p:spPr>
            <a:xfrm>
              <a:off x="0" y="38100"/>
              <a:ext cx="10820400" cy="1419860"/>
            </a:xfrm>
            <a:prstGeom prst="rect">
              <a:avLst/>
            </a:prstGeom>
          </p:spPr>
          <p:txBody>
            <a:bodyPr lIns="0" tIns="0" rIns="0" bIns="0" rtlCol="0" anchor="t">
              <a:spAutoFit/>
            </a:bodyPr>
            <a:lstStyle/>
            <a:p>
              <a:pPr algn="l">
                <a:lnSpc>
                  <a:spcPts val="8280"/>
                </a:lnSpc>
              </a:pPr>
              <a:r>
                <a:rPr lang="en-US" sz="7200">
                  <a:solidFill>
                    <a:srgbClr val="8B0000"/>
                  </a:solidFill>
                  <a:latin typeface="Libre Baskerville"/>
                  <a:ea typeface="Libre Baskerville"/>
                  <a:cs typeface="Libre Baskerville"/>
                  <a:sym typeface="Libre Baskerville"/>
                </a:rPr>
                <a:t>About us</a:t>
              </a:r>
            </a:p>
          </p:txBody>
        </p:sp>
        <p:sp>
          <p:nvSpPr>
            <p:cNvPr id="9" name="TextBox 9"/>
            <p:cNvSpPr txBox="1"/>
            <p:nvPr/>
          </p:nvSpPr>
          <p:spPr>
            <a:xfrm>
              <a:off x="0" y="3351868"/>
              <a:ext cx="10820400" cy="3131185"/>
            </a:xfrm>
            <a:prstGeom prst="rect">
              <a:avLst/>
            </a:prstGeom>
          </p:spPr>
          <p:txBody>
            <a:bodyPr lIns="0" tIns="0" rIns="0" bIns="0" rtlCol="0" anchor="t">
              <a:spAutoFit/>
            </a:bodyPr>
            <a:lstStyle/>
            <a:p>
              <a:pPr algn="l">
                <a:lnSpc>
                  <a:spcPts val="3779"/>
                </a:lnSpc>
              </a:pPr>
              <a:r>
                <a:rPr lang="en-US" sz="2699" spc="40" dirty="0" err="1">
                  <a:solidFill>
                    <a:srgbClr val="000000"/>
                  </a:solidFill>
                  <a:latin typeface="Assistant"/>
                  <a:ea typeface="Assistant"/>
                  <a:cs typeface="Assistant"/>
                  <a:sym typeface="Assistant"/>
                </a:rPr>
                <a:t>AppalRed</a:t>
              </a:r>
              <a:r>
                <a:rPr lang="en-US" sz="2699" spc="40" dirty="0">
                  <a:solidFill>
                    <a:srgbClr val="000000"/>
                  </a:solidFill>
                  <a:latin typeface="Assistant"/>
                  <a:ea typeface="Assistant"/>
                  <a:cs typeface="Assistant"/>
                  <a:sym typeface="Assistant"/>
                </a:rPr>
                <a:t> Legal Aid has been fighting poverty and providing equal access to justice for folks struggling to make ends meet for nearly 50 years. We give people in our community the legal tools they need to build a secure life for their families. </a:t>
              </a:r>
            </a:p>
          </p:txBody>
        </p:sp>
        <p:sp>
          <p:nvSpPr>
            <p:cNvPr id="10" name="TextBox 10"/>
            <p:cNvSpPr txBox="1"/>
            <p:nvPr/>
          </p:nvSpPr>
          <p:spPr>
            <a:xfrm>
              <a:off x="0" y="1986595"/>
              <a:ext cx="10820400" cy="698077"/>
            </a:xfrm>
            <a:prstGeom prst="rect">
              <a:avLst/>
            </a:prstGeom>
          </p:spPr>
          <p:txBody>
            <a:bodyPr lIns="0" tIns="0" rIns="0" bIns="0" rtlCol="0" anchor="t">
              <a:spAutoFit/>
            </a:bodyPr>
            <a:lstStyle/>
            <a:p>
              <a:pPr algn="l">
                <a:lnSpc>
                  <a:spcPts val="4480"/>
                </a:lnSpc>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82AEF-17B0-3C9A-CACF-79D23971D1E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7ABB7AB-A3B3-2E30-7F06-94B7D4565F54}"/>
              </a:ext>
            </a:extLst>
          </p:cNvPr>
          <p:cNvGrpSpPr/>
          <p:nvPr/>
        </p:nvGrpSpPr>
        <p:grpSpPr>
          <a:xfrm>
            <a:off x="406847" y="733428"/>
            <a:ext cx="16744016" cy="2516902"/>
            <a:chOff x="2" y="38100"/>
            <a:chExt cx="21861580" cy="1052070"/>
          </a:xfrm>
        </p:grpSpPr>
        <p:sp>
          <p:nvSpPr>
            <p:cNvPr id="3" name="TextBox 3">
              <a:extLst>
                <a:ext uri="{FF2B5EF4-FFF2-40B4-BE49-F238E27FC236}">
                  <a16:creationId xmlns:a16="http://schemas.microsoft.com/office/drawing/2014/main" id="{114B29EC-459C-C874-D522-6DEC35924DF0}"/>
                </a:ext>
              </a:extLst>
            </p:cNvPr>
            <p:cNvSpPr txBox="1"/>
            <p:nvPr/>
          </p:nvSpPr>
          <p:spPr>
            <a:xfrm>
              <a:off x="2" y="38100"/>
              <a:ext cx="20223833" cy="889837"/>
            </a:xfrm>
            <a:prstGeom prst="rect">
              <a:avLst/>
            </a:prstGeom>
          </p:spPr>
          <p:txBody>
            <a:bodyPr wrap="square"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Effectiveness, Exceptions, Notification Requirements </a:t>
              </a:r>
            </a:p>
          </p:txBody>
        </p:sp>
        <p:sp>
          <p:nvSpPr>
            <p:cNvPr id="4" name="TextBox 4">
              <a:extLst>
                <a:ext uri="{FF2B5EF4-FFF2-40B4-BE49-F238E27FC236}">
                  <a16:creationId xmlns:a16="http://schemas.microsoft.com/office/drawing/2014/main" id="{D38DDF85-9950-9AB0-051E-CF00E37C1FE7}"/>
                </a:ext>
              </a:extLst>
            </p:cNvPr>
            <p:cNvSpPr txBox="1"/>
            <p:nvPr/>
          </p:nvSpPr>
          <p:spPr>
            <a:xfrm>
              <a:off x="2" y="789984"/>
              <a:ext cx="21861580" cy="300186"/>
            </a:xfrm>
            <a:prstGeom prst="rect">
              <a:avLst/>
            </a:prstGeom>
          </p:spPr>
          <p:txBody>
            <a:bodyPr wrap="square" lIns="0" tIns="0" rIns="0" bIns="0" rtlCol="0" anchor="t">
              <a:spAutoFit/>
            </a:bodyPr>
            <a:lstStyle/>
            <a:p>
              <a:pPr marL="431820" lvl="1">
                <a:lnSpc>
                  <a:spcPts val="5600"/>
                </a:lnSpc>
              </a:pPr>
              <a:endParaRPr lang="en-US" sz="4800" spc="59" dirty="0">
                <a:solidFill>
                  <a:srgbClr val="8B0000"/>
                </a:solidFill>
                <a:latin typeface="Assistant"/>
                <a:ea typeface="Assistant"/>
                <a:cs typeface="Assistant"/>
                <a:sym typeface="Assistant"/>
              </a:endParaRPr>
            </a:p>
          </p:txBody>
        </p:sp>
      </p:grpSp>
      <p:sp>
        <p:nvSpPr>
          <p:cNvPr id="5" name="TextBox 5">
            <a:extLst>
              <a:ext uri="{FF2B5EF4-FFF2-40B4-BE49-F238E27FC236}">
                <a16:creationId xmlns:a16="http://schemas.microsoft.com/office/drawing/2014/main" id="{114806A7-E268-071B-1C5F-672CE5758DEA}"/>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6F815C8A-D019-C2E9-3966-175085846BC0}"/>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632DD551-1808-325B-FFB7-077C473F3A59}"/>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4FC10BAC-DE90-7613-D25D-D5F08AE8EBC3}"/>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
        <p:nvSpPr>
          <p:cNvPr id="11" name="TextBox 4">
            <a:extLst>
              <a:ext uri="{FF2B5EF4-FFF2-40B4-BE49-F238E27FC236}">
                <a16:creationId xmlns:a16="http://schemas.microsoft.com/office/drawing/2014/main" id="{2C8C3F59-8AEE-9346-CF37-6942B5588AE8}"/>
              </a:ext>
            </a:extLst>
          </p:cNvPr>
          <p:cNvSpPr txBox="1"/>
          <p:nvPr/>
        </p:nvSpPr>
        <p:spPr>
          <a:xfrm>
            <a:off x="406846" y="2865944"/>
            <a:ext cx="16744016" cy="6425605"/>
          </a:xfrm>
          <a:prstGeom prst="rect">
            <a:avLst/>
          </a:prstGeom>
        </p:spPr>
        <p:txBody>
          <a:bodyPr wrap="square" lIns="0" tIns="0" rIns="0" bIns="0" rtlCol="0" anchor="t">
            <a:spAutoFit/>
          </a:bodyPr>
          <a:lstStyle/>
          <a:p>
            <a:pPr marL="863642" lvl="1" indent="-431822">
              <a:lnSpc>
                <a:spcPts val="5600"/>
              </a:lnSpc>
              <a:buFont typeface="Arial"/>
              <a:buChar char="•"/>
            </a:pPr>
            <a:r>
              <a:rPr lang="en-US" sz="4200" spc="59" dirty="0">
                <a:solidFill>
                  <a:srgbClr val="8B0000"/>
                </a:solidFill>
                <a:latin typeface="Assistant"/>
                <a:ea typeface="Assistant"/>
                <a:cs typeface="Assistant"/>
                <a:sym typeface="Assistant"/>
              </a:rPr>
              <a:t>Effective when the grantor is no longer able to make their own healthcare decisions, and their doctor and one other physician have determined that they are in a terminal condition or a permanently unconscious state.</a:t>
            </a:r>
          </a:p>
          <a:p>
            <a:pPr marL="431820" lvl="1">
              <a:lnSpc>
                <a:spcPts val="5600"/>
              </a:lnSpc>
            </a:pPr>
            <a:endParaRPr lang="en-US" sz="4200" spc="59" dirty="0">
              <a:solidFill>
                <a:srgbClr val="8B0000"/>
              </a:solidFill>
              <a:latin typeface="Assistant"/>
              <a:ea typeface="Assistant"/>
              <a:cs typeface="Assistant"/>
              <a:sym typeface="Assistant"/>
            </a:endParaRPr>
          </a:p>
          <a:p>
            <a:pPr marL="863642" lvl="1" indent="-431822">
              <a:lnSpc>
                <a:spcPts val="5600"/>
              </a:lnSpc>
              <a:buFont typeface="Arial"/>
              <a:buChar char="•"/>
            </a:pPr>
            <a:r>
              <a:rPr lang="en-US" sz="4200" spc="59" dirty="0">
                <a:solidFill>
                  <a:srgbClr val="8B0000"/>
                </a:solidFill>
                <a:latin typeface="Assistant"/>
                <a:ea typeface="Assistant"/>
                <a:cs typeface="Assistant"/>
                <a:sym typeface="Assistant"/>
              </a:rPr>
              <a:t>Living Wills do not apply if a patient is known to be pregnant.</a:t>
            </a:r>
          </a:p>
          <a:p>
            <a:pPr marL="431820" lvl="1">
              <a:lnSpc>
                <a:spcPts val="5600"/>
              </a:lnSpc>
            </a:pPr>
            <a:endParaRPr lang="en-US" sz="4200" spc="59" dirty="0">
              <a:solidFill>
                <a:srgbClr val="8B0000"/>
              </a:solidFill>
              <a:latin typeface="Assistant"/>
              <a:ea typeface="Assistant"/>
              <a:cs typeface="Assistant"/>
              <a:sym typeface="Assistant"/>
            </a:endParaRPr>
          </a:p>
          <a:p>
            <a:pPr marL="863642" lvl="1" indent="-431822">
              <a:lnSpc>
                <a:spcPts val="5600"/>
              </a:lnSpc>
              <a:buFont typeface="Arial"/>
              <a:buChar char="•"/>
            </a:pPr>
            <a:r>
              <a:rPr lang="en-US" sz="4200" spc="59" dirty="0">
                <a:solidFill>
                  <a:srgbClr val="8B0000"/>
                </a:solidFill>
                <a:latin typeface="Assistant"/>
                <a:ea typeface="Assistant"/>
                <a:cs typeface="Assistant"/>
                <a:sym typeface="Assistant"/>
              </a:rPr>
              <a:t>Healthcare facilities are required to ask patients if they have a living will upon admission and will need a copy in order to be bound by it.</a:t>
            </a:r>
          </a:p>
        </p:txBody>
      </p:sp>
    </p:spTree>
    <p:extLst>
      <p:ext uri="{BB962C8B-B14F-4D97-AF65-F5344CB8AC3E}">
        <p14:creationId xmlns:p14="http://schemas.microsoft.com/office/powerpoint/2010/main" val="1607953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7D7A0-108C-82A7-6ED2-74AAECAB4E7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5B9485C-1BC8-EC04-FE71-53A67D46860F}"/>
              </a:ext>
            </a:extLst>
          </p:cNvPr>
          <p:cNvGrpSpPr/>
          <p:nvPr/>
        </p:nvGrpSpPr>
        <p:grpSpPr>
          <a:xfrm>
            <a:off x="406847" y="733429"/>
            <a:ext cx="16744016" cy="2516903"/>
            <a:chOff x="2" y="38100"/>
            <a:chExt cx="21861580" cy="1052070"/>
          </a:xfrm>
        </p:grpSpPr>
        <p:sp>
          <p:nvSpPr>
            <p:cNvPr id="3" name="TextBox 3">
              <a:extLst>
                <a:ext uri="{FF2B5EF4-FFF2-40B4-BE49-F238E27FC236}">
                  <a16:creationId xmlns:a16="http://schemas.microsoft.com/office/drawing/2014/main" id="{ED921134-2950-D3CF-D9C6-843A6A6702D9}"/>
                </a:ext>
              </a:extLst>
            </p:cNvPr>
            <p:cNvSpPr txBox="1"/>
            <p:nvPr/>
          </p:nvSpPr>
          <p:spPr>
            <a:xfrm>
              <a:off x="2" y="38100"/>
              <a:ext cx="20223833" cy="444919"/>
            </a:xfrm>
            <a:prstGeom prst="rect">
              <a:avLst/>
            </a:prstGeom>
          </p:spPr>
          <p:txBody>
            <a:bodyPr wrap="square"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Surrogate’s Powers</a:t>
              </a:r>
            </a:p>
          </p:txBody>
        </p:sp>
        <p:sp>
          <p:nvSpPr>
            <p:cNvPr id="4" name="TextBox 4">
              <a:extLst>
                <a:ext uri="{FF2B5EF4-FFF2-40B4-BE49-F238E27FC236}">
                  <a16:creationId xmlns:a16="http://schemas.microsoft.com/office/drawing/2014/main" id="{BD20C652-1D27-A467-5EFF-5F048B44B97F}"/>
                </a:ext>
              </a:extLst>
            </p:cNvPr>
            <p:cNvSpPr txBox="1"/>
            <p:nvPr/>
          </p:nvSpPr>
          <p:spPr>
            <a:xfrm>
              <a:off x="2" y="789984"/>
              <a:ext cx="21861580" cy="300186"/>
            </a:xfrm>
            <a:prstGeom prst="rect">
              <a:avLst/>
            </a:prstGeom>
          </p:spPr>
          <p:txBody>
            <a:bodyPr wrap="square" lIns="0" tIns="0" rIns="0" bIns="0" rtlCol="0" anchor="t">
              <a:spAutoFit/>
            </a:bodyPr>
            <a:lstStyle/>
            <a:p>
              <a:pPr marL="431820" lvl="1">
                <a:lnSpc>
                  <a:spcPts val="5600"/>
                </a:lnSpc>
              </a:pPr>
              <a:endParaRPr lang="en-US" sz="4800" spc="59" dirty="0">
                <a:solidFill>
                  <a:srgbClr val="8B0000"/>
                </a:solidFill>
                <a:latin typeface="Assistant"/>
                <a:ea typeface="Assistant"/>
                <a:cs typeface="Assistant"/>
                <a:sym typeface="Assistant"/>
              </a:endParaRPr>
            </a:p>
          </p:txBody>
        </p:sp>
      </p:grpSp>
      <p:sp>
        <p:nvSpPr>
          <p:cNvPr id="5" name="TextBox 5">
            <a:extLst>
              <a:ext uri="{FF2B5EF4-FFF2-40B4-BE49-F238E27FC236}">
                <a16:creationId xmlns:a16="http://schemas.microsoft.com/office/drawing/2014/main" id="{1A4E723D-2183-3136-4555-D63F64322910}"/>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8DEE8A1C-BCDC-D104-278F-A92EF334D712}"/>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BCFE8391-7FB9-6787-0716-8CAAFFD48E3D}"/>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57A8AEA3-77C3-A31D-4261-86523415B149}"/>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
        <p:nvSpPr>
          <p:cNvPr id="11" name="TextBox 4">
            <a:extLst>
              <a:ext uri="{FF2B5EF4-FFF2-40B4-BE49-F238E27FC236}">
                <a16:creationId xmlns:a16="http://schemas.microsoft.com/office/drawing/2014/main" id="{7A34BBC7-EDB8-A5DF-34DD-43440773A55C}"/>
              </a:ext>
            </a:extLst>
          </p:cNvPr>
          <p:cNvSpPr txBox="1"/>
          <p:nvPr/>
        </p:nvSpPr>
        <p:spPr>
          <a:xfrm>
            <a:off x="406846" y="2865944"/>
            <a:ext cx="16744016" cy="3590727"/>
          </a:xfrm>
          <a:prstGeom prst="rect">
            <a:avLst/>
          </a:prstGeom>
        </p:spPr>
        <p:txBody>
          <a:bodyPr wrap="square" lIns="0" tIns="0" rIns="0" bIns="0" rtlCol="0" anchor="t">
            <a:spAutoFit/>
          </a:bodyPr>
          <a:lstStyle/>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Can authorize withdrawal or withholding of artificial nutrition and hydration only under specific circumstances: </a:t>
            </a:r>
          </a:p>
          <a:p>
            <a:pPr marL="1549442" lvl="2" indent="-431822">
              <a:lnSpc>
                <a:spcPts val="5600"/>
              </a:lnSpc>
              <a:buFont typeface="Arial"/>
              <a:buChar char="•"/>
            </a:pPr>
            <a:r>
              <a:rPr lang="en-US" sz="4800" spc="59" dirty="0">
                <a:solidFill>
                  <a:srgbClr val="8B0000"/>
                </a:solidFill>
                <a:latin typeface="Assistant"/>
                <a:ea typeface="Assistant"/>
                <a:cs typeface="Assistant"/>
                <a:sym typeface="Assistant"/>
              </a:rPr>
              <a:t>When death is imminent</a:t>
            </a:r>
          </a:p>
          <a:p>
            <a:pPr marL="1549442" lvl="2" indent="-431822">
              <a:lnSpc>
                <a:spcPts val="5600"/>
              </a:lnSpc>
              <a:buFont typeface="Arial"/>
              <a:buChar char="•"/>
            </a:pPr>
            <a:r>
              <a:rPr lang="en-US" sz="4800" spc="59" dirty="0">
                <a:solidFill>
                  <a:srgbClr val="8B0000"/>
                </a:solidFill>
                <a:latin typeface="Assistant"/>
                <a:ea typeface="Assistant"/>
                <a:cs typeface="Assistant"/>
                <a:sym typeface="Assistant"/>
              </a:rPr>
              <a:t>Patient is permanently unconscious</a:t>
            </a:r>
          </a:p>
          <a:p>
            <a:pPr marL="1549442" lvl="2" indent="-431822">
              <a:lnSpc>
                <a:spcPts val="5600"/>
              </a:lnSpc>
              <a:buFont typeface="Arial"/>
              <a:buChar char="•"/>
            </a:pPr>
            <a:r>
              <a:rPr lang="en-US" sz="4800" spc="59" dirty="0">
                <a:solidFill>
                  <a:srgbClr val="8B0000"/>
                </a:solidFill>
                <a:latin typeface="Assistant"/>
                <a:ea typeface="Assistant"/>
                <a:cs typeface="Assistant"/>
                <a:sym typeface="Assistant"/>
              </a:rPr>
              <a:t>Burden of providing such care outweighs the benefits</a:t>
            </a:r>
          </a:p>
        </p:txBody>
      </p:sp>
    </p:spTree>
    <p:extLst>
      <p:ext uri="{BB962C8B-B14F-4D97-AF65-F5344CB8AC3E}">
        <p14:creationId xmlns:p14="http://schemas.microsoft.com/office/powerpoint/2010/main" val="1842392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7BB5B-361D-75B9-1A78-22D2C2B3DD92}"/>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D88147B-38AC-DFF4-E5C0-2CE33802C773}"/>
              </a:ext>
            </a:extLst>
          </p:cNvPr>
          <p:cNvSpPr/>
          <p:nvPr/>
        </p:nvSpPr>
        <p:spPr>
          <a:xfrm>
            <a:off x="0" y="9258300"/>
            <a:ext cx="18437556" cy="1028700"/>
          </a:xfrm>
          <a:prstGeom prst="rect">
            <a:avLst/>
          </a:prstGeom>
          <a:solidFill>
            <a:srgbClr val="7B2225"/>
          </a:solidFill>
        </p:spPr>
        <p:txBody>
          <a:bodyPr/>
          <a:lstStyle/>
          <a:p>
            <a:endParaRPr lang="en-US"/>
          </a:p>
        </p:txBody>
      </p:sp>
      <p:grpSp>
        <p:nvGrpSpPr>
          <p:cNvPr id="4" name="Group 4">
            <a:extLst>
              <a:ext uri="{FF2B5EF4-FFF2-40B4-BE49-F238E27FC236}">
                <a16:creationId xmlns:a16="http://schemas.microsoft.com/office/drawing/2014/main" id="{9CDBF159-6BDC-2BDA-4FED-AEF316872386}"/>
              </a:ext>
            </a:extLst>
          </p:cNvPr>
          <p:cNvGrpSpPr/>
          <p:nvPr/>
        </p:nvGrpSpPr>
        <p:grpSpPr>
          <a:xfrm>
            <a:off x="2017547" y="2149160"/>
            <a:ext cx="12765254" cy="3890641"/>
            <a:chOff x="0" y="38100"/>
            <a:chExt cx="9501938" cy="3773201"/>
          </a:xfrm>
        </p:grpSpPr>
        <p:sp>
          <p:nvSpPr>
            <p:cNvPr id="5" name="TextBox 5">
              <a:extLst>
                <a:ext uri="{FF2B5EF4-FFF2-40B4-BE49-F238E27FC236}">
                  <a16:creationId xmlns:a16="http://schemas.microsoft.com/office/drawing/2014/main" id="{95326EF0-5389-3C03-1E37-EF11F7952421}"/>
                </a:ext>
              </a:extLst>
            </p:cNvPr>
            <p:cNvSpPr txBox="1"/>
            <p:nvPr/>
          </p:nvSpPr>
          <p:spPr>
            <a:xfrm>
              <a:off x="0" y="38100"/>
              <a:ext cx="9492254" cy="1032265"/>
            </a:xfrm>
            <a:prstGeom prst="rect">
              <a:avLst/>
            </a:prstGeom>
          </p:spPr>
          <p:txBody>
            <a:bodyPr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Do Not Resuscitate Orders</a:t>
              </a:r>
            </a:p>
          </p:txBody>
        </p:sp>
        <p:sp>
          <p:nvSpPr>
            <p:cNvPr id="6" name="TextBox 6">
              <a:extLst>
                <a:ext uri="{FF2B5EF4-FFF2-40B4-BE49-F238E27FC236}">
                  <a16:creationId xmlns:a16="http://schemas.microsoft.com/office/drawing/2014/main" id="{E945359D-EFCD-3D65-93F6-9A8E03A69558}"/>
                </a:ext>
              </a:extLst>
            </p:cNvPr>
            <p:cNvSpPr txBox="1"/>
            <p:nvPr/>
          </p:nvSpPr>
          <p:spPr>
            <a:xfrm>
              <a:off x="0" y="3332479"/>
              <a:ext cx="9501938" cy="478822"/>
            </a:xfrm>
            <a:prstGeom prst="rect">
              <a:avLst/>
            </a:prstGeom>
          </p:spPr>
          <p:txBody>
            <a:bodyPr lIns="0" tIns="0" rIns="0" bIns="0" rtlCol="0" anchor="t">
              <a:spAutoFit/>
            </a:bodyPr>
            <a:lstStyle/>
            <a:p>
              <a:pPr>
                <a:lnSpc>
                  <a:spcPts val="4481"/>
                </a:lnSpc>
              </a:pPr>
              <a:endParaRPr/>
            </a:p>
          </p:txBody>
        </p:sp>
      </p:grpSp>
      <p:sp>
        <p:nvSpPr>
          <p:cNvPr id="7" name="AutoShape 7">
            <a:extLst>
              <a:ext uri="{FF2B5EF4-FFF2-40B4-BE49-F238E27FC236}">
                <a16:creationId xmlns:a16="http://schemas.microsoft.com/office/drawing/2014/main" id="{58F39EC3-5CF5-87EC-E09B-EBD74E9A5930}"/>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7773A39E-8FF3-B7A0-A892-FF6FFB066572}"/>
              </a:ext>
            </a:extLst>
          </p:cNvPr>
          <p:cNvSpPr txBox="1"/>
          <p:nvPr/>
        </p:nvSpPr>
        <p:spPr>
          <a:xfrm>
            <a:off x="11280835" y="9501188"/>
            <a:ext cx="5053289" cy="407997"/>
          </a:xfrm>
          <a:prstGeom prst="rect">
            <a:avLst/>
          </a:prstGeom>
        </p:spPr>
        <p:txBody>
          <a:bodyPr lIns="0" tIns="0" rIns="0" bIns="0" rtlCol="0" anchor="t">
            <a:spAutoFit/>
          </a:bodyPr>
          <a:lstStyle/>
          <a:p>
            <a:pPr algn="r">
              <a:lnSpc>
                <a:spcPts val="3359"/>
              </a:lnSpc>
            </a:pPr>
            <a:r>
              <a:rPr lang="en-US" sz="2399" spc="359">
                <a:solidFill>
                  <a:srgbClr val="FFFFFF"/>
                </a:solidFill>
                <a:latin typeface="Assistant"/>
                <a:ea typeface="Assistant"/>
                <a:cs typeface="Assistant"/>
                <a:sym typeface="Assistant"/>
              </a:rPr>
              <a:t>ARDFKY.ORG</a:t>
            </a:r>
          </a:p>
        </p:txBody>
      </p:sp>
    </p:spTree>
    <p:extLst>
      <p:ext uri="{BB962C8B-B14F-4D97-AF65-F5344CB8AC3E}">
        <p14:creationId xmlns:p14="http://schemas.microsoft.com/office/powerpoint/2010/main" val="2604158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D8B58-752D-6A52-2664-6F54B0F1BAD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7CF57E7-DD02-913B-9097-C5CFBDB5ECC3}"/>
              </a:ext>
            </a:extLst>
          </p:cNvPr>
          <p:cNvGrpSpPr/>
          <p:nvPr/>
        </p:nvGrpSpPr>
        <p:grpSpPr>
          <a:xfrm>
            <a:off x="406847" y="733429"/>
            <a:ext cx="16744016" cy="7543922"/>
            <a:chOff x="2" y="38100"/>
            <a:chExt cx="21861580" cy="3153373"/>
          </a:xfrm>
        </p:grpSpPr>
        <p:sp>
          <p:nvSpPr>
            <p:cNvPr id="3" name="TextBox 3">
              <a:extLst>
                <a:ext uri="{FF2B5EF4-FFF2-40B4-BE49-F238E27FC236}">
                  <a16:creationId xmlns:a16="http://schemas.microsoft.com/office/drawing/2014/main" id="{84695839-EAD6-3850-DF62-BF22C808197B}"/>
                </a:ext>
              </a:extLst>
            </p:cNvPr>
            <p:cNvSpPr txBox="1"/>
            <p:nvPr/>
          </p:nvSpPr>
          <p:spPr>
            <a:xfrm>
              <a:off x="2" y="38100"/>
              <a:ext cx="20223833" cy="444919"/>
            </a:xfrm>
            <a:prstGeom prst="rect">
              <a:avLst/>
            </a:prstGeom>
          </p:spPr>
          <p:txBody>
            <a:bodyPr wrap="square"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DNR Complications in Kentucky</a:t>
              </a:r>
            </a:p>
          </p:txBody>
        </p:sp>
        <p:sp>
          <p:nvSpPr>
            <p:cNvPr id="4" name="TextBox 4">
              <a:extLst>
                <a:ext uri="{FF2B5EF4-FFF2-40B4-BE49-F238E27FC236}">
                  <a16:creationId xmlns:a16="http://schemas.microsoft.com/office/drawing/2014/main" id="{1C4A4671-A3FD-124B-066B-58B64026322D}"/>
                </a:ext>
              </a:extLst>
            </p:cNvPr>
            <p:cNvSpPr txBox="1"/>
            <p:nvPr/>
          </p:nvSpPr>
          <p:spPr>
            <a:xfrm>
              <a:off x="2" y="789984"/>
              <a:ext cx="21861580" cy="2401489"/>
            </a:xfrm>
            <a:prstGeom prst="rect">
              <a:avLst/>
            </a:prstGeom>
          </p:spPr>
          <p:txBody>
            <a:bodyPr wrap="square" lIns="0" tIns="0" rIns="0" bIns="0" rtlCol="0" anchor="t">
              <a:spAutoFit/>
            </a:bodyPr>
            <a:lstStyle/>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The only direct statutory authority for mandatory recognition of a do-not-resuscitate order is a statute which authorizes a Kentucky Emergency Services Do Not Resuscitate Order.</a:t>
              </a:r>
            </a:p>
            <a:p>
              <a:pPr marL="431820" lvl="1">
                <a:lnSpc>
                  <a:spcPts val="5600"/>
                </a:lnSpc>
              </a:pPr>
              <a:r>
                <a:rPr lang="en-US" sz="4800" spc="59" dirty="0">
                  <a:solidFill>
                    <a:srgbClr val="8B0000"/>
                  </a:solidFill>
                  <a:latin typeface="Assistant"/>
                  <a:ea typeface="Assistant"/>
                  <a:cs typeface="Assistant"/>
                  <a:sym typeface="Assistant"/>
                </a:rPr>
                <a:t> </a:t>
              </a:r>
            </a:p>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This statute requires the EMS DNR to be embodied on a standard form approved by the Kentucky Board of Medical Licensure.</a:t>
              </a:r>
            </a:p>
          </p:txBody>
        </p:sp>
      </p:grpSp>
      <p:sp>
        <p:nvSpPr>
          <p:cNvPr id="5" name="TextBox 5">
            <a:extLst>
              <a:ext uri="{FF2B5EF4-FFF2-40B4-BE49-F238E27FC236}">
                <a16:creationId xmlns:a16="http://schemas.microsoft.com/office/drawing/2014/main" id="{9E4F33D9-E7E5-892F-FDBA-70E58060135A}"/>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1C17B7A4-39A4-5F19-811C-7C10146BEBC6}"/>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66B0F4DD-277B-A156-6F80-F7F84A2C2306}"/>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BBF4959E-DE18-98F8-4259-7840702A22C4}"/>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1645207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D5A99-396A-5606-F934-39EDD194222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CA0DDB3-1A57-82B4-2D1F-00B393121038}"/>
              </a:ext>
            </a:extLst>
          </p:cNvPr>
          <p:cNvGrpSpPr/>
          <p:nvPr/>
        </p:nvGrpSpPr>
        <p:grpSpPr>
          <a:xfrm>
            <a:off x="406847" y="733429"/>
            <a:ext cx="16744016" cy="2516903"/>
            <a:chOff x="2" y="38100"/>
            <a:chExt cx="21861580" cy="1052070"/>
          </a:xfrm>
        </p:grpSpPr>
        <p:sp>
          <p:nvSpPr>
            <p:cNvPr id="3" name="TextBox 3">
              <a:extLst>
                <a:ext uri="{FF2B5EF4-FFF2-40B4-BE49-F238E27FC236}">
                  <a16:creationId xmlns:a16="http://schemas.microsoft.com/office/drawing/2014/main" id="{EEDDEBC4-02B7-2B17-93EA-E6FFAC1612C5}"/>
                </a:ext>
              </a:extLst>
            </p:cNvPr>
            <p:cNvSpPr txBox="1"/>
            <p:nvPr/>
          </p:nvSpPr>
          <p:spPr>
            <a:xfrm>
              <a:off x="2" y="38100"/>
              <a:ext cx="20223833" cy="444919"/>
            </a:xfrm>
            <a:prstGeom prst="rect">
              <a:avLst/>
            </a:prstGeom>
          </p:spPr>
          <p:txBody>
            <a:bodyPr wrap="square"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EMS DNR</a:t>
              </a:r>
            </a:p>
          </p:txBody>
        </p:sp>
        <p:sp>
          <p:nvSpPr>
            <p:cNvPr id="4" name="TextBox 4">
              <a:extLst>
                <a:ext uri="{FF2B5EF4-FFF2-40B4-BE49-F238E27FC236}">
                  <a16:creationId xmlns:a16="http://schemas.microsoft.com/office/drawing/2014/main" id="{860D1C84-8D80-0EF4-395F-F585B05DE198}"/>
                </a:ext>
              </a:extLst>
            </p:cNvPr>
            <p:cNvSpPr txBox="1"/>
            <p:nvPr/>
          </p:nvSpPr>
          <p:spPr>
            <a:xfrm>
              <a:off x="2" y="789984"/>
              <a:ext cx="21861580" cy="300186"/>
            </a:xfrm>
            <a:prstGeom prst="rect">
              <a:avLst/>
            </a:prstGeom>
          </p:spPr>
          <p:txBody>
            <a:bodyPr wrap="square" lIns="0" tIns="0" rIns="0" bIns="0" rtlCol="0" anchor="t">
              <a:spAutoFit/>
            </a:bodyPr>
            <a:lstStyle/>
            <a:p>
              <a:pPr marL="431820" lvl="1">
                <a:lnSpc>
                  <a:spcPts val="5600"/>
                </a:lnSpc>
              </a:pPr>
              <a:endParaRPr lang="en-US" sz="4800" spc="59" dirty="0">
                <a:solidFill>
                  <a:srgbClr val="8B0000"/>
                </a:solidFill>
                <a:latin typeface="Assistant"/>
                <a:ea typeface="Assistant"/>
                <a:cs typeface="Assistant"/>
                <a:sym typeface="Assistant"/>
              </a:endParaRPr>
            </a:p>
          </p:txBody>
        </p:sp>
      </p:grpSp>
      <p:sp>
        <p:nvSpPr>
          <p:cNvPr id="5" name="TextBox 5">
            <a:extLst>
              <a:ext uri="{FF2B5EF4-FFF2-40B4-BE49-F238E27FC236}">
                <a16:creationId xmlns:a16="http://schemas.microsoft.com/office/drawing/2014/main" id="{06E072A8-C7FC-9E73-A835-941447A58B29}"/>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6F87BEAF-BE8F-A8C2-4A5E-8617894DE955}"/>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AB49C36B-AE96-FEE2-027A-D13D57E0FC7B}"/>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416EBEF6-79F2-3669-DEEF-002FE5556E8F}"/>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pic>
        <p:nvPicPr>
          <p:cNvPr id="10" name="Picture 9" descr="A document with text on it&#10;&#10;AI-generated content may be incorrect.">
            <a:extLst>
              <a:ext uri="{FF2B5EF4-FFF2-40B4-BE49-F238E27FC236}">
                <a16:creationId xmlns:a16="http://schemas.microsoft.com/office/drawing/2014/main" id="{B0D39336-DBBB-6871-2590-6F33A5153C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250" y="636083"/>
            <a:ext cx="6469941" cy="8367485"/>
          </a:xfrm>
          <a:prstGeom prst="rect">
            <a:avLst/>
          </a:prstGeom>
        </p:spPr>
      </p:pic>
    </p:spTree>
    <p:extLst>
      <p:ext uri="{BB962C8B-B14F-4D97-AF65-F5344CB8AC3E}">
        <p14:creationId xmlns:p14="http://schemas.microsoft.com/office/powerpoint/2010/main" val="4098666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7D356-ADFE-75B8-3E97-DEF3B34839C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C14FDB0-B056-4975-7466-4C6772C4D21D}"/>
              </a:ext>
            </a:extLst>
          </p:cNvPr>
          <p:cNvGrpSpPr/>
          <p:nvPr/>
        </p:nvGrpSpPr>
        <p:grpSpPr>
          <a:xfrm>
            <a:off x="406847" y="733429"/>
            <a:ext cx="16744016" cy="6825774"/>
            <a:chOff x="2" y="38100"/>
            <a:chExt cx="21861580" cy="2853186"/>
          </a:xfrm>
        </p:grpSpPr>
        <p:sp>
          <p:nvSpPr>
            <p:cNvPr id="3" name="TextBox 3">
              <a:extLst>
                <a:ext uri="{FF2B5EF4-FFF2-40B4-BE49-F238E27FC236}">
                  <a16:creationId xmlns:a16="http://schemas.microsoft.com/office/drawing/2014/main" id="{6E4A856B-6668-4811-ED48-F4D72F92EFDD}"/>
                </a:ext>
              </a:extLst>
            </p:cNvPr>
            <p:cNvSpPr txBox="1"/>
            <p:nvPr/>
          </p:nvSpPr>
          <p:spPr>
            <a:xfrm>
              <a:off x="2" y="38100"/>
              <a:ext cx="20223833" cy="444919"/>
            </a:xfrm>
            <a:prstGeom prst="rect">
              <a:avLst/>
            </a:prstGeom>
          </p:spPr>
          <p:txBody>
            <a:bodyPr wrap="square"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DNR Complications in Kentucky</a:t>
              </a:r>
            </a:p>
          </p:txBody>
        </p:sp>
        <p:sp>
          <p:nvSpPr>
            <p:cNvPr id="4" name="TextBox 4">
              <a:extLst>
                <a:ext uri="{FF2B5EF4-FFF2-40B4-BE49-F238E27FC236}">
                  <a16:creationId xmlns:a16="http://schemas.microsoft.com/office/drawing/2014/main" id="{3156D0C7-B120-312F-0DF1-D7D7C6BC6069}"/>
                </a:ext>
              </a:extLst>
            </p:cNvPr>
            <p:cNvSpPr txBox="1"/>
            <p:nvPr/>
          </p:nvSpPr>
          <p:spPr>
            <a:xfrm>
              <a:off x="2" y="789984"/>
              <a:ext cx="21861580" cy="2101302"/>
            </a:xfrm>
            <a:prstGeom prst="rect">
              <a:avLst/>
            </a:prstGeom>
          </p:spPr>
          <p:txBody>
            <a:bodyPr wrap="square" lIns="0" tIns="0" rIns="0" bIns="0" rtlCol="0" anchor="t">
              <a:spAutoFit/>
            </a:bodyPr>
            <a:lstStyle/>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The problem is, an EMS DNR only applies to medical intervention in a </a:t>
              </a:r>
              <a:r>
                <a:rPr lang="en-US" sz="4800" i="1" spc="59" dirty="0">
                  <a:solidFill>
                    <a:srgbClr val="8B0000"/>
                  </a:solidFill>
                  <a:latin typeface="Assistant"/>
                  <a:ea typeface="Assistant"/>
                  <a:cs typeface="Assistant"/>
                  <a:sym typeface="Assistant"/>
                </a:rPr>
                <a:t>prehospital </a:t>
              </a:r>
              <a:r>
                <a:rPr lang="en-US" sz="4800" spc="59" dirty="0">
                  <a:solidFill>
                    <a:srgbClr val="8B0000"/>
                  </a:solidFill>
                  <a:latin typeface="Assistant"/>
                  <a:ea typeface="Assistant"/>
                  <a:cs typeface="Assistant"/>
                  <a:sym typeface="Assistant"/>
                </a:rPr>
                <a:t>setting. </a:t>
              </a:r>
            </a:p>
            <a:p>
              <a:pPr marL="431820" lvl="1">
                <a:lnSpc>
                  <a:spcPts val="5600"/>
                </a:lnSpc>
              </a:pPr>
              <a:endParaRPr lang="en-US" sz="4800" spc="59" dirty="0">
                <a:solidFill>
                  <a:srgbClr val="8B0000"/>
                </a:solidFill>
                <a:latin typeface="Assistant"/>
                <a:ea typeface="Assistant"/>
                <a:cs typeface="Assistant"/>
                <a:sym typeface="Assistant"/>
              </a:endParaRPr>
            </a:p>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This will be insufficient to prevent life-saving intervention in a hospital setting.</a:t>
              </a:r>
            </a:p>
            <a:p>
              <a:pPr marL="431820" lvl="1">
                <a:lnSpc>
                  <a:spcPts val="5600"/>
                </a:lnSpc>
              </a:pPr>
              <a:endParaRPr lang="en-US" sz="4800" spc="59" dirty="0">
                <a:solidFill>
                  <a:srgbClr val="8B0000"/>
                </a:solidFill>
                <a:latin typeface="Assistant"/>
                <a:ea typeface="Assistant"/>
                <a:cs typeface="Assistant"/>
                <a:sym typeface="Assistant"/>
              </a:endParaRPr>
            </a:p>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“From the living room floor to the hospital doors…”</a:t>
              </a:r>
            </a:p>
          </p:txBody>
        </p:sp>
      </p:grpSp>
      <p:sp>
        <p:nvSpPr>
          <p:cNvPr id="5" name="TextBox 5">
            <a:extLst>
              <a:ext uri="{FF2B5EF4-FFF2-40B4-BE49-F238E27FC236}">
                <a16:creationId xmlns:a16="http://schemas.microsoft.com/office/drawing/2014/main" id="{5C15ED4E-29B7-2E18-FB55-932C809EA68A}"/>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004F44A9-8A9B-88F7-7771-79D8118DE583}"/>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7FDD0B96-5723-C38E-E102-0E483B61F966}"/>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7748A40F-0A30-8523-4828-A43DB9E089F5}"/>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2655157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3893D-D97C-D32E-1837-2ACA79A4CAE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F5BB826-C810-3144-91A3-9B8E0BFA3EA2}"/>
              </a:ext>
            </a:extLst>
          </p:cNvPr>
          <p:cNvGrpSpPr/>
          <p:nvPr/>
        </p:nvGrpSpPr>
        <p:grpSpPr>
          <a:xfrm>
            <a:off x="406847" y="733429"/>
            <a:ext cx="16744016" cy="8530587"/>
            <a:chOff x="2" y="38100"/>
            <a:chExt cx="21861580" cy="3565802"/>
          </a:xfrm>
        </p:grpSpPr>
        <p:sp>
          <p:nvSpPr>
            <p:cNvPr id="3" name="TextBox 3">
              <a:extLst>
                <a:ext uri="{FF2B5EF4-FFF2-40B4-BE49-F238E27FC236}">
                  <a16:creationId xmlns:a16="http://schemas.microsoft.com/office/drawing/2014/main" id="{5368F4AD-A41D-DFA8-6DB0-98675FD9DA0A}"/>
                </a:ext>
              </a:extLst>
            </p:cNvPr>
            <p:cNvSpPr txBox="1"/>
            <p:nvPr/>
          </p:nvSpPr>
          <p:spPr>
            <a:xfrm>
              <a:off x="2" y="38100"/>
              <a:ext cx="20223833" cy="889838"/>
            </a:xfrm>
            <a:prstGeom prst="rect">
              <a:avLst/>
            </a:prstGeom>
          </p:spPr>
          <p:txBody>
            <a:bodyPr wrap="square"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But can’t a living will provide DNR?</a:t>
              </a:r>
            </a:p>
          </p:txBody>
        </p:sp>
        <p:sp>
          <p:nvSpPr>
            <p:cNvPr id="4" name="TextBox 4">
              <a:extLst>
                <a:ext uri="{FF2B5EF4-FFF2-40B4-BE49-F238E27FC236}">
                  <a16:creationId xmlns:a16="http://schemas.microsoft.com/office/drawing/2014/main" id="{2B7F3165-F8D8-84F3-43E9-D10097BE0373}"/>
                </a:ext>
              </a:extLst>
            </p:cNvPr>
            <p:cNvSpPr txBox="1"/>
            <p:nvPr/>
          </p:nvSpPr>
          <p:spPr>
            <a:xfrm>
              <a:off x="2" y="902227"/>
              <a:ext cx="21861580" cy="2701675"/>
            </a:xfrm>
            <a:prstGeom prst="rect">
              <a:avLst/>
            </a:prstGeom>
          </p:spPr>
          <p:txBody>
            <a:bodyPr wrap="square" lIns="0" tIns="0" rIns="0" bIns="0" rtlCol="0" anchor="t">
              <a:spAutoFit/>
            </a:bodyPr>
            <a:lstStyle/>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It does not appear so.</a:t>
              </a:r>
            </a:p>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Kentucky law provides that a healthcare facility is only held to the DNR wishes of a living will if it is provided on a standard form approved by the Kentucky Board of Medical Licensure or a standard Medical Order for Scope of Treatment (MOST) form. </a:t>
              </a:r>
            </a:p>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So, even though a living will contains sections related to resuscitation wishes, it is not enough to be effective under KY law.</a:t>
              </a:r>
            </a:p>
          </p:txBody>
        </p:sp>
      </p:grpSp>
      <p:sp>
        <p:nvSpPr>
          <p:cNvPr id="5" name="TextBox 5">
            <a:extLst>
              <a:ext uri="{FF2B5EF4-FFF2-40B4-BE49-F238E27FC236}">
                <a16:creationId xmlns:a16="http://schemas.microsoft.com/office/drawing/2014/main" id="{2EA7B0EB-848D-4708-B94C-F2849175FAA1}"/>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9233A70A-31C0-D3E3-15CF-DCDF5D4E840A}"/>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A2D73601-E870-7CA9-A2CB-79FF451BA1FE}"/>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BCB81A3B-EB92-1208-1723-97C9D930ADD5}"/>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2283689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877E2-41DE-6C1A-9842-58A642B7343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BE977EA-E697-2DBE-18A1-06C68358D335}"/>
              </a:ext>
            </a:extLst>
          </p:cNvPr>
          <p:cNvGrpSpPr/>
          <p:nvPr/>
        </p:nvGrpSpPr>
        <p:grpSpPr>
          <a:xfrm>
            <a:off x="406847" y="733429"/>
            <a:ext cx="16744016" cy="8334258"/>
            <a:chOff x="2" y="38100"/>
            <a:chExt cx="21861580" cy="3483736"/>
          </a:xfrm>
        </p:grpSpPr>
        <p:sp>
          <p:nvSpPr>
            <p:cNvPr id="3" name="TextBox 3">
              <a:extLst>
                <a:ext uri="{FF2B5EF4-FFF2-40B4-BE49-F238E27FC236}">
                  <a16:creationId xmlns:a16="http://schemas.microsoft.com/office/drawing/2014/main" id="{B2F5A430-9FC1-F487-3033-4E3AA2AC65AB}"/>
                </a:ext>
              </a:extLst>
            </p:cNvPr>
            <p:cNvSpPr txBox="1"/>
            <p:nvPr/>
          </p:nvSpPr>
          <p:spPr>
            <a:xfrm>
              <a:off x="2" y="38100"/>
              <a:ext cx="20223833" cy="444919"/>
            </a:xfrm>
            <a:prstGeom prst="rect">
              <a:avLst/>
            </a:prstGeom>
          </p:spPr>
          <p:txBody>
            <a:bodyPr wrap="square" lIns="0" tIns="0" rIns="0" bIns="0" rtlCol="0" anchor="t">
              <a:spAutoFit/>
            </a:bodyPr>
            <a:lstStyle/>
            <a:p>
              <a:pPr>
                <a:lnSpc>
                  <a:spcPts val="8280"/>
                </a:lnSpc>
              </a:pPr>
              <a:r>
                <a:rPr lang="en-US" sz="7200" dirty="0">
                  <a:solidFill>
                    <a:srgbClr val="8B0000"/>
                  </a:solidFill>
                  <a:latin typeface="Libre Baskerville"/>
                  <a:ea typeface="Libre Baskerville"/>
                  <a:cs typeface="Libre Baskerville"/>
                  <a:sym typeface="Libre Baskerville"/>
                </a:rPr>
                <a:t>Additional Complications</a:t>
              </a:r>
            </a:p>
          </p:txBody>
        </p:sp>
        <p:sp>
          <p:nvSpPr>
            <p:cNvPr id="4" name="TextBox 4">
              <a:extLst>
                <a:ext uri="{FF2B5EF4-FFF2-40B4-BE49-F238E27FC236}">
                  <a16:creationId xmlns:a16="http://schemas.microsoft.com/office/drawing/2014/main" id="{F8FA2303-3C60-E139-DD26-2F045E84728B}"/>
                </a:ext>
              </a:extLst>
            </p:cNvPr>
            <p:cNvSpPr txBox="1"/>
            <p:nvPr/>
          </p:nvSpPr>
          <p:spPr>
            <a:xfrm>
              <a:off x="2" y="519975"/>
              <a:ext cx="21861580" cy="3001861"/>
            </a:xfrm>
            <a:prstGeom prst="rect">
              <a:avLst/>
            </a:prstGeom>
          </p:spPr>
          <p:txBody>
            <a:bodyPr wrap="square" lIns="0" tIns="0" rIns="0" bIns="0" rtlCol="0" anchor="t">
              <a:spAutoFit/>
            </a:bodyPr>
            <a:lstStyle/>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The </a:t>
              </a:r>
              <a:r>
                <a:rPr lang="en-US" sz="4800" i="1" spc="59" dirty="0">
                  <a:solidFill>
                    <a:srgbClr val="8B0000"/>
                  </a:solidFill>
                  <a:latin typeface="Assistant"/>
                  <a:ea typeface="Assistant"/>
                  <a:cs typeface="Assistant"/>
                  <a:sym typeface="Assistant"/>
                </a:rPr>
                <a:t>original </a:t>
              </a:r>
              <a:r>
                <a:rPr lang="en-US" sz="4800" spc="59" dirty="0">
                  <a:solidFill>
                    <a:srgbClr val="8B0000"/>
                  </a:solidFill>
                  <a:latin typeface="Assistant"/>
                  <a:ea typeface="Assistant"/>
                  <a:cs typeface="Assistant"/>
                  <a:sym typeface="Assistant"/>
                </a:rPr>
                <a:t> MOST form is required to accompany the patient when they appear for treatment in order to be valid.</a:t>
              </a:r>
            </a:p>
            <a:p>
              <a:pPr marL="431820" lvl="1">
                <a:lnSpc>
                  <a:spcPts val="5600"/>
                </a:lnSpc>
              </a:pPr>
              <a:r>
                <a:rPr lang="en-US" sz="4800" spc="59" dirty="0">
                  <a:solidFill>
                    <a:srgbClr val="8B0000"/>
                  </a:solidFill>
                  <a:latin typeface="Assistant"/>
                  <a:ea typeface="Assistant"/>
                  <a:cs typeface="Assistant"/>
                  <a:sym typeface="Assistant"/>
                </a:rPr>
                <a:t> </a:t>
              </a:r>
            </a:p>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Must also be completed in consultation with and signed by the patient’s physician prior to it being effective.</a:t>
              </a:r>
            </a:p>
            <a:p>
              <a:pPr marL="431820" lvl="1">
                <a:lnSpc>
                  <a:spcPts val="5600"/>
                </a:lnSpc>
              </a:pPr>
              <a:endParaRPr lang="en-US" sz="4800" spc="59" dirty="0">
                <a:solidFill>
                  <a:srgbClr val="8B0000"/>
                </a:solidFill>
                <a:latin typeface="Assistant"/>
                <a:ea typeface="Assistant"/>
                <a:cs typeface="Assistant"/>
                <a:sym typeface="Assistant"/>
              </a:endParaRPr>
            </a:p>
            <a:p>
              <a:pPr marL="863642" lvl="1" indent="-431822">
                <a:lnSpc>
                  <a:spcPts val="5600"/>
                </a:lnSpc>
                <a:buFont typeface="Arial"/>
                <a:buChar char="•"/>
              </a:pPr>
              <a:r>
                <a:rPr lang="en-US" sz="4800" spc="59" dirty="0">
                  <a:solidFill>
                    <a:srgbClr val="8B0000"/>
                  </a:solidFill>
                  <a:latin typeface="Assistant"/>
                  <a:ea typeface="Assistant"/>
                  <a:cs typeface="Assistant"/>
                  <a:sym typeface="Assistant"/>
                </a:rPr>
                <a:t>Not difficult to think of circumstances when having the original form, completed by the physician ahead of time, would not practically be possible during the time when emergency care is being administered. </a:t>
              </a:r>
            </a:p>
          </p:txBody>
        </p:sp>
      </p:grpSp>
      <p:sp>
        <p:nvSpPr>
          <p:cNvPr id="5" name="TextBox 5">
            <a:extLst>
              <a:ext uri="{FF2B5EF4-FFF2-40B4-BE49-F238E27FC236}">
                <a16:creationId xmlns:a16="http://schemas.microsoft.com/office/drawing/2014/main" id="{D837EA29-A0DE-C8F9-92B0-A565F805CE0A}"/>
              </a:ext>
            </a:extLst>
          </p:cNvPr>
          <p:cNvSpPr txBox="1"/>
          <p:nvPr/>
        </p:nvSpPr>
        <p:spPr>
          <a:xfrm>
            <a:off x="1028701" y="9577490"/>
            <a:ext cx="883199" cy="349839"/>
          </a:xfrm>
          <a:prstGeom prst="rect">
            <a:avLst/>
          </a:prstGeom>
        </p:spPr>
        <p:txBody>
          <a:bodyPr lIns="0" tIns="0" rIns="0" bIns="0" rtlCol="0" anchor="t">
            <a:spAutoFit/>
          </a:bodyPr>
          <a:lstStyle/>
          <a:p>
            <a:pPr>
              <a:lnSpc>
                <a:spcPts val="2940"/>
              </a:lnSpc>
            </a:pPr>
            <a:r>
              <a:rPr lang="en-US" sz="2100">
                <a:solidFill>
                  <a:srgbClr val="FFFFFF"/>
                </a:solidFill>
                <a:latin typeface="Assistant"/>
                <a:ea typeface="Assistant"/>
                <a:cs typeface="Assistant"/>
                <a:sym typeface="Assistant"/>
              </a:rPr>
              <a:t>01</a:t>
            </a:r>
          </a:p>
        </p:txBody>
      </p:sp>
      <p:sp>
        <p:nvSpPr>
          <p:cNvPr id="6" name="AutoShape 6">
            <a:extLst>
              <a:ext uri="{FF2B5EF4-FFF2-40B4-BE49-F238E27FC236}">
                <a16:creationId xmlns:a16="http://schemas.microsoft.com/office/drawing/2014/main" id="{F13AC08F-2847-23AC-F687-C04584B3A7D9}"/>
              </a:ext>
            </a:extLst>
          </p:cNvPr>
          <p:cNvSpPr/>
          <p:nvPr/>
        </p:nvSpPr>
        <p:spPr>
          <a:xfrm>
            <a:off x="0" y="9258300"/>
            <a:ext cx="18437556" cy="1028700"/>
          </a:xfrm>
          <a:prstGeom prst="rect">
            <a:avLst/>
          </a:prstGeom>
          <a:solidFill>
            <a:srgbClr val="7B2225"/>
          </a:solidFill>
        </p:spPr>
        <p:txBody>
          <a:bodyPr/>
          <a:lstStyle/>
          <a:p>
            <a:endParaRPr lang="en-US"/>
          </a:p>
        </p:txBody>
      </p:sp>
      <p:sp>
        <p:nvSpPr>
          <p:cNvPr id="7" name="AutoShape 7">
            <a:extLst>
              <a:ext uri="{FF2B5EF4-FFF2-40B4-BE49-F238E27FC236}">
                <a16:creationId xmlns:a16="http://schemas.microsoft.com/office/drawing/2014/main" id="{CDF82175-7846-A6D6-8ED1-9646F83D8E3A}"/>
              </a:ext>
            </a:extLst>
          </p:cNvPr>
          <p:cNvSpPr/>
          <p:nvPr/>
        </p:nvSpPr>
        <p:spPr>
          <a:xfrm>
            <a:off x="1771817" y="9767767"/>
            <a:ext cx="9270404" cy="9866"/>
          </a:xfrm>
          <a:prstGeom prst="rect">
            <a:avLst/>
          </a:prstGeom>
          <a:solidFill>
            <a:srgbClr val="EDE8E7"/>
          </a:solidFill>
        </p:spPr>
        <p:txBody>
          <a:bodyPr/>
          <a:lstStyle/>
          <a:p>
            <a:endParaRPr lang="en-US"/>
          </a:p>
        </p:txBody>
      </p:sp>
      <p:sp>
        <p:nvSpPr>
          <p:cNvPr id="8" name="TextBox 8">
            <a:extLst>
              <a:ext uri="{FF2B5EF4-FFF2-40B4-BE49-F238E27FC236}">
                <a16:creationId xmlns:a16="http://schemas.microsoft.com/office/drawing/2014/main" id="{6F78450A-C7A4-4AF9-4DF6-BFE1694C07CF}"/>
              </a:ext>
            </a:extLst>
          </p:cNvPr>
          <p:cNvSpPr txBox="1"/>
          <p:nvPr/>
        </p:nvSpPr>
        <p:spPr>
          <a:xfrm>
            <a:off x="11280835" y="9609773"/>
            <a:ext cx="5053289" cy="301236"/>
          </a:xfrm>
          <a:prstGeom prst="rect">
            <a:avLst/>
          </a:prstGeom>
        </p:spPr>
        <p:txBody>
          <a:bodyPr lIns="0" tIns="0" rIns="0" bIns="0" rtlCol="0" anchor="t">
            <a:spAutoFit/>
          </a:bodyPr>
          <a:lstStyle/>
          <a:p>
            <a:pPr algn="r">
              <a:lnSpc>
                <a:spcPts val="2520"/>
              </a:lnSpc>
            </a:pPr>
            <a:r>
              <a:rPr lang="en-US" spc="270">
                <a:solidFill>
                  <a:srgbClr val="FFFFFF"/>
                </a:solidFill>
                <a:latin typeface="Assistant"/>
                <a:ea typeface="Assistant"/>
                <a:cs typeface="Assistant"/>
                <a:sym typeface="Assistant"/>
              </a:rPr>
              <a:t>APPALRED LEGAL AID</a:t>
            </a:r>
          </a:p>
        </p:txBody>
      </p:sp>
    </p:spTree>
    <p:extLst>
      <p:ext uri="{BB962C8B-B14F-4D97-AF65-F5344CB8AC3E}">
        <p14:creationId xmlns:p14="http://schemas.microsoft.com/office/powerpoint/2010/main" val="401971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258300"/>
            <a:ext cx="18437556" cy="1028700"/>
          </a:xfrm>
          <a:prstGeom prst="rect">
            <a:avLst/>
          </a:prstGeom>
          <a:solidFill>
            <a:srgbClr val="993030"/>
          </a:solidFill>
        </p:spPr>
        <p:txBody>
          <a:bodyPr/>
          <a:lstStyle/>
          <a:p>
            <a:endParaRPr lang="en-US"/>
          </a:p>
        </p:txBody>
      </p:sp>
      <p:sp>
        <p:nvSpPr>
          <p:cNvPr id="3" name="AutoShape 3"/>
          <p:cNvSpPr/>
          <p:nvPr/>
        </p:nvSpPr>
        <p:spPr>
          <a:xfrm>
            <a:off x="1771816" y="9767765"/>
            <a:ext cx="9270403" cy="9866"/>
          </a:xfrm>
          <a:prstGeom prst="rect">
            <a:avLst/>
          </a:prstGeom>
          <a:solidFill>
            <a:srgbClr val="FFFFFF"/>
          </a:solidFill>
        </p:spPr>
        <p:txBody>
          <a:bodyPr/>
          <a:lstStyle/>
          <a:p>
            <a:endParaRPr lang="en-US"/>
          </a:p>
        </p:txBody>
      </p:sp>
      <p:sp>
        <p:nvSpPr>
          <p:cNvPr id="4" name="Freeform 4"/>
          <p:cNvSpPr/>
          <p:nvPr/>
        </p:nvSpPr>
        <p:spPr>
          <a:xfrm>
            <a:off x="2752447" y="4098504"/>
            <a:ext cx="2089991" cy="2089991"/>
          </a:xfrm>
          <a:custGeom>
            <a:avLst/>
            <a:gdLst/>
            <a:ahLst/>
            <a:cxnLst/>
            <a:rect l="l" t="t" r="r" b="b"/>
            <a:pathLst>
              <a:path w="2089991" h="2089991">
                <a:moveTo>
                  <a:pt x="0" y="0"/>
                </a:moveTo>
                <a:lnTo>
                  <a:pt x="2089991" y="0"/>
                </a:lnTo>
                <a:lnTo>
                  <a:pt x="2089991" y="2089992"/>
                </a:lnTo>
                <a:lnTo>
                  <a:pt x="0" y="20899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7176150" y="4098504"/>
            <a:ext cx="3157025" cy="2107314"/>
          </a:xfrm>
          <a:custGeom>
            <a:avLst/>
            <a:gdLst/>
            <a:ahLst/>
            <a:cxnLst/>
            <a:rect l="l" t="t" r="r" b="b"/>
            <a:pathLst>
              <a:path w="3157025" h="2107314">
                <a:moveTo>
                  <a:pt x="0" y="0"/>
                </a:moveTo>
                <a:lnTo>
                  <a:pt x="3157025" y="0"/>
                </a:lnTo>
                <a:lnTo>
                  <a:pt x="3157025" y="2107315"/>
                </a:lnTo>
                <a:lnTo>
                  <a:pt x="0" y="21073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2607088" y="3410728"/>
            <a:ext cx="3546662" cy="2957029"/>
          </a:xfrm>
          <a:custGeom>
            <a:avLst/>
            <a:gdLst/>
            <a:ahLst/>
            <a:cxnLst/>
            <a:rect l="l" t="t" r="r" b="b"/>
            <a:pathLst>
              <a:path w="3546662" h="2957029">
                <a:moveTo>
                  <a:pt x="0" y="0"/>
                </a:moveTo>
                <a:lnTo>
                  <a:pt x="3546661" y="0"/>
                </a:lnTo>
                <a:lnTo>
                  <a:pt x="3546661" y="2957029"/>
                </a:lnTo>
                <a:lnTo>
                  <a:pt x="0" y="29570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TextBox 7"/>
          <p:cNvSpPr txBox="1"/>
          <p:nvPr/>
        </p:nvSpPr>
        <p:spPr>
          <a:xfrm>
            <a:off x="1028700" y="2227676"/>
            <a:ext cx="6147450" cy="481330"/>
          </a:xfrm>
          <a:prstGeom prst="rect">
            <a:avLst/>
          </a:prstGeom>
        </p:spPr>
        <p:txBody>
          <a:bodyPr lIns="0" tIns="0" rIns="0" bIns="0" rtlCol="0" anchor="t">
            <a:spAutoFit/>
          </a:bodyPr>
          <a:lstStyle/>
          <a:p>
            <a:pPr algn="l">
              <a:lnSpc>
                <a:spcPts val="3919"/>
              </a:lnSpc>
            </a:pPr>
            <a:r>
              <a:rPr lang="en-US" sz="2800" spc="280">
                <a:solidFill>
                  <a:srgbClr val="8B0000"/>
                </a:solidFill>
                <a:latin typeface="Assistant"/>
                <a:ea typeface="Assistant"/>
                <a:cs typeface="Assistant"/>
                <a:sym typeface="Assistant"/>
              </a:rPr>
              <a:t>WE ARE HERE FOR YOU</a:t>
            </a:r>
          </a:p>
        </p:txBody>
      </p:sp>
      <p:sp>
        <p:nvSpPr>
          <p:cNvPr id="8" name="TextBox 8"/>
          <p:cNvSpPr txBox="1"/>
          <p:nvPr/>
        </p:nvSpPr>
        <p:spPr>
          <a:xfrm>
            <a:off x="1028700" y="805815"/>
            <a:ext cx="10693115" cy="1160780"/>
          </a:xfrm>
          <a:prstGeom prst="rect">
            <a:avLst/>
          </a:prstGeom>
        </p:spPr>
        <p:txBody>
          <a:bodyPr lIns="0" tIns="0" rIns="0" bIns="0" rtlCol="0" anchor="t">
            <a:spAutoFit/>
          </a:bodyPr>
          <a:lstStyle/>
          <a:p>
            <a:pPr algn="l">
              <a:lnSpc>
                <a:spcPts val="9519"/>
              </a:lnSpc>
            </a:pPr>
            <a:r>
              <a:rPr lang="en-US" sz="6800">
                <a:solidFill>
                  <a:srgbClr val="8B0000"/>
                </a:solidFill>
                <a:latin typeface="Libre Baskerville"/>
                <a:ea typeface="Libre Baskerville"/>
                <a:cs typeface="Libre Baskerville"/>
                <a:sym typeface="Libre Baskerville"/>
              </a:rPr>
              <a:t>How to Reach Us</a:t>
            </a:r>
          </a:p>
        </p:txBody>
      </p:sp>
      <p:sp>
        <p:nvSpPr>
          <p:cNvPr id="9" name="TextBox 9"/>
          <p:cNvSpPr txBox="1"/>
          <p:nvPr/>
        </p:nvSpPr>
        <p:spPr>
          <a:xfrm>
            <a:off x="1632230" y="6610928"/>
            <a:ext cx="4330426" cy="537845"/>
          </a:xfrm>
          <a:prstGeom prst="rect">
            <a:avLst/>
          </a:prstGeom>
        </p:spPr>
        <p:txBody>
          <a:bodyPr lIns="0" tIns="0" rIns="0" bIns="0" rtlCol="0" anchor="t">
            <a:spAutoFit/>
          </a:bodyPr>
          <a:lstStyle/>
          <a:p>
            <a:pPr algn="ctr">
              <a:lnSpc>
                <a:spcPts val="4480"/>
              </a:lnSpc>
            </a:pPr>
            <a:r>
              <a:rPr lang="en-US" sz="3200">
                <a:solidFill>
                  <a:srgbClr val="060644"/>
                </a:solidFill>
                <a:latin typeface="Assistant"/>
                <a:ea typeface="Assistant"/>
                <a:cs typeface="Assistant"/>
                <a:sym typeface="Assistant"/>
              </a:rPr>
              <a:t>Call 1-866-277-5733</a:t>
            </a:r>
          </a:p>
        </p:txBody>
      </p:sp>
      <p:sp>
        <p:nvSpPr>
          <p:cNvPr id="10" name="TextBox 10"/>
          <p:cNvSpPr txBox="1"/>
          <p:nvPr/>
        </p:nvSpPr>
        <p:spPr>
          <a:xfrm>
            <a:off x="12798943" y="6610928"/>
            <a:ext cx="3162950" cy="1099820"/>
          </a:xfrm>
          <a:prstGeom prst="rect">
            <a:avLst/>
          </a:prstGeom>
        </p:spPr>
        <p:txBody>
          <a:bodyPr lIns="0" tIns="0" rIns="0" bIns="0" rtlCol="0" anchor="t">
            <a:spAutoFit/>
          </a:bodyPr>
          <a:lstStyle/>
          <a:p>
            <a:pPr algn="ctr">
              <a:lnSpc>
                <a:spcPts val="4480"/>
              </a:lnSpc>
            </a:pPr>
            <a:r>
              <a:rPr lang="en-US" sz="3200">
                <a:solidFill>
                  <a:srgbClr val="060644"/>
                </a:solidFill>
                <a:latin typeface="Assistant"/>
                <a:ea typeface="Assistant"/>
                <a:cs typeface="Assistant"/>
                <a:sym typeface="Assistant"/>
              </a:rPr>
              <a:t>Walk in to any of our five offices.</a:t>
            </a:r>
          </a:p>
        </p:txBody>
      </p:sp>
      <p:sp>
        <p:nvSpPr>
          <p:cNvPr id="11" name="TextBox 11"/>
          <p:cNvSpPr txBox="1"/>
          <p:nvPr/>
        </p:nvSpPr>
        <p:spPr>
          <a:xfrm>
            <a:off x="12370781" y="9587014"/>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ARDFKY.ORG</a:t>
            </a:r>
          </a:p>
        </p:txBody>
      </p:sp>
      <p:sp>
        <p:nvSpPr>
          <p:cNvPr id="12" name="TextBox 12"/>
          <p:cNvSpPr txBox="1"/>
          <p:nvPr/>
        </p:nvSpPr>
        <p:spPr>
          <a:xfrm>
            <a:off x="7179003" y="6610928"/>
            <a:ext cx="3151320" cy="537845"/>
          </a:xfrm>
          <a:prstGeom prst="rect">
            <a:avLst/>
          </a:prstGeom>
        </p:spPr>
        <p:txBody>
          <a:bodyPr lIns="0" tIns="0" rIns="0" bIns="0" rtlCol="0" anchor="t">
            <a:spAutoFit/>
          </a:bodyPr>
          <a:lstStyle/>
          <a:p>
            <a:pPr algn="ctr">
              <a:lnSpc>
                <a:spcPts val="4480"/>
              </a:lnSpc>
              <a:spcBef>
                <a:spcPct val="0"/>
              </a:spcBef>
            </a:pPr>
            <a:r>
              <a:rPr lang="en-US" sz="3200">
                <a:solidFill>
                  <a:srgbClr val="060644"/>
                </a:solidFill>
                <a:latin typeface="Assistant"/>
                <a:ea typeface="Assistant"/>
                <a:cs typeface="Assistant"/>
                <a:sym typeface="Assistant"/>
              </a:rPr>
              <a:t>ardfky.org/gethelp</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412087" y="81085"/>
            <a:ext cx="12927490" cy="10698371"/>
          </a:xfrm>
          <a:prstGeom prst="rect">
            <a:avLst/>
          </a:prstGeom>
        </p:spPr>
      </p:pic>
      <p:sp>
        <p:nvSpPr>
          <p:cNvPr id="3" name="TextBox 3"/>
          <p:cNvSpPr txBox="1"/>
          <p:nvPr/>
        </p:nvSpPr>
        <p:spPr>
          <a:xfrm>
            <a:off x="790918" y="1136556"/>
            <a:ext cx="4051069" cy="2548243"/>
          </a:xfrm>
          <a:prstGeom prst="rect">
            <a:avLst/>
          </a:prstGeom>
        </p:spPr>
        <p:txBody>
          <a:bodyPr lIns="0" tIns="0" rIns="0" bIns="0" rtlCol="0" anchor="t">
            <a:spAutoFit/>
          </a:bodyPr>
          <a:lstStyle/>
          <a:p>
            <a:pPr algn="ctr">
              <a:lnSpc>
                <a:spcPts val="10220"/>
              </a:lnSpc>
            </a:pPr>
            <a:r>
              <a:rPr lang="en-US" sz="7300" b="1" dirty="0">
                <a:solidFill>
                  <a:srgbClr val="000000"/>
                </a:solidFill>
                <a:latin typeface="Libre Baskerville Bold"/>
                <a:ea typeface="Libre Baskerville Bold"/>
                <a:cs typeface="Libre Baskerville Bold"/>
                <a:sym typeface="Libre Baskerville Bold"/>
              </a:rPr>
              <a:t>Types of Cases</a:t>
            </a:r>
          </a:p>
        </p:txBody>
      </p:sp>
      <p:sp>
        <p:nvSpPr>
          <p:cNvPr id="9" name="TextBox 8">
            <a:extLst>
              <a:ext uri="{FF2B5EF4-FFF2-40B4-BE49-F238E27FC236}">
                <a16:creationId xmlns:a16="http://schemas.microsoft.com/office/drawing/2014/main" id="{63BCA662-F6A5-BEA7-9F2A-6186F523B20A}"/>
              </a:ext>
            </a:extLst>
          </p:cNvPr>
          <p:cNvSpPr txBox="1"/>
          <p:nvPr/>
        </p:nvSpPr>
        <p:spPr>
          <a:xfrm>
            <a:off x="13509121" y="2410677"/>
            <a:ext cx="3712079" cy="2031325"/>
          </a:xfrm>
          <a:prstGeom prst="rect">
            <a:avLst/>
          </a:prstGeom>
          <a:noFill/>
        </p:spPr>
        <p:txBody>
          <a:bodyPr wrap="square" rtlCol="0">
            <a:spAutoFit/>
          </a:bodyPr>
          <a:lstStyle/>
          <a:p>
            <a:r>
              <a:rPr lang="en-US" dirty="0"/>
              <a:t>You can edit this chart directly in Canva. In PPT, go to insert chart.</a:t>
            </a:r>
          </a:p>
          <a:p>
            <a:r>
              <a:rPr lang="en-US" dirty="0"/>
              <a:t>You can then choose fill and when a color comes up you can select colors that are part of our brand palette: dark red, black, navy, dark green, grey or a spectrum of reds.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B0000"/>
        </a:solidFill>
        <a:effectLst/>
      </p:bgPr>
    </p:bg>
    <p:spTree>
      <p:nvGrpSpPr>
        <p:cNvPr id="1" name=""/>
        <p:cNvGrpSpPr/>
        <p:nvPr/>
      </p:nvGrpSpPr>
      <p:grpSpPr>
        <a:xfrm>
          <a:off x="0" y="0"/>
          <a:ext cx="0" cy="0"/>
          <a:chOff x="0" y="0"/>
          <a:chExt cx="0" cy="0"/>
        </a:xfrm>
      </p:grpSpPr>
      <p:sp>
        <p:nvSpPr>
          <p:cNvPr id="6" name="TextBox 6"/>
          <p:cNvSpPr txBox="1"/>
          <p:nvPr/>
        </p:nvSpPr>
        <p:spPr>
          <a:xfrm>
            <a:off x="12370781" y="9587014"/>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ARDFKY.ORG</a:t>
            </a:r>
          </a:p>
        </p:txBody>
      </p:sp>
      <p:sp>
        <p:nvSpPr>
          <p:cNvPr id="19" name="TextBox 18">
            <a:extLst>
              <a:ext uri="{FF2B5EF4-FFF2-40B4-BE49-F238E27FC236}">
                <a16:creationId xmlns:a16="http://schemas.microsoft.com/office/drawing/2014/main" id="{EE311BD2-9138-DF27-4599-41A4E444B8B1}"/>
              </a:ext>
            </a:extLst>
          </p:cNvPr>
          <p:cNvSpPr txBox="1"/>
          <p:nvPr/>
        </p:nvSpPr>
        <p:spPr>
          <a:xfrm rot="10800000" flipV="1">
            <a:off x="2628900" y="329149"/>
            <a:ext cx="13068300" cy="7571303"/>
          </a:xfrm>
          <a:prstGeom prst="rect">
            <a:avLst/>
          </a:prstGeom>
          <a:noFill/>
        </p:spPr>
        <p:txBody>
          <a:bodyPr wrap="square" rtlCol="0">
            <a:spAutoFit/>
          </a:bodyPr>
          <a:lstStyle/>
          <a:p>
            <a:r>
              <a:rPr lang="en-US" sz="5400" dirty="0">
                <a:solidFill>
                  <a:schemeClr val="bg1"/>
                </a:solidFill>
              </a:rPr>
              <a:t>The </a:t>
            </a:r>
            <a:r>
              <a:rPr lang="en-US" sz="5400" u="sng" dirty="0">
                <a:solidFill>
                  <a:schemeClr val="bg1"/>
                </a:solidFill>
                <a:hlinkClick r:id="rId2">
                  <a:extLst>
                    <a:ext uri="{A12FA001-AC4F-418D-AE19-62706E023703}">
                      <ahyp:hlinkClr xmlns:ahyp="http://schemas.microsoft.com/office/drawing/2018/hyperlinkcolor" val="tx"/>
                    </a:ext>
                  </a:extLst>
                </a:hlinkClick>
              </a:rPr>
              <a:t>National Council on Aging says</a:t>
            </a:r>
            <a:r>
              <a:rPr lang="en-US" sz="5400" dirty="0">
                <a:solidFill>
                  <a:schemeClr val="bg1"/>
                </a:solidFill>
              </a:rPr>
              <a:t> 1 in 10 Americans aged 60 and older have experienced some form of elder abuse. Some estimates say as many as 5 million elders are abused each year. Experts on elder abuse say the crime occurs far more often than it is reported, as often as </a:t>
            </a:r>
            <a:r>
              <a:rPr lang="en-US" sz="5400" u="sng" dirty="0">
                <a:solidFill>
                  <a:schemeClr val="bg1"/>
                </a:solidFill>
                <a:hlinkClick r:id="rId3">
                  <a:extLst>
                    <a:ext uri="{A12FA001-AC4F-418D-AE19-62706E023703}">
                      <ahyp:hlinkClr xmlns:ahyp="http://schemas.microsoft.com/office/drawing/2018/hyperlinkcolor" val="tx"/>
                    </a:ext>
                  </a:extLst>
                </a:hlinkClick>
              </a:rPr>
              <a:t>24 times for every case reported</a:t>
            </a:r>
            <a:r>
              <a:rPr lang="en-US" sz="5400" dirty="0">
                <a:solidFill>
                  <a:schemeClr val="bg1"/>
                </a:solidFill>
              </a:rPr>
              <a:t>, and expect the problem to worsen as our population ages.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B2225"/>
        </a:solidFill>
        <a:effectLst/>
      </p:bgPr>
    </p:bg>
    <p:spTree>
      <p:nvGrpSpPr>
        <p:cNvPr id="1" name=""/>
        <p:cNvGrpSpPr/>
        <p:nvPr/>
      </p:nvGrpSpPr>
      <p:grpSpPr>
        <a:xfrm>
          <a:off x="0" y="0"/>
          <a:ext cx="0" cy="0"/>
          <a:chOff x="0" y="0"/>
          <a:chExt cx="0" cy="0"/>
        </a:xfrm>
      </p:grpSpPr>
      <p:sp>
        <p:nvSpPr>
          <p:cNvPr id="2" name="AutoShape 2"/>
          <p:cNvSpPr/>
          <p:nvPr/>
        </p:nvSpPr>
        <p:spPr>
          <a:xfrm>
            <a:off x="1771816" y="9772650"/>
            <a:ext cx="7638333" cy="9525"/>
          </a:xfrm>
          <a:prstGeom prst="rect">
            <a:avLst/>
          </a:prstGeom>
          <a:solidFill>
            <a:srgbClr val="EDE8E7"/>
          </a:solidFill>
        </p:spPr>
        <p:txBody>
          <a:bodyPr/>
          <a:lstStyle/>
          <a:p>
            <a:endParaRPr lang="en-US"/>
          </a:p>
        </p:txBody>
      </p:sp>
      <p:sp>
        <p:nvSpPr>
          <p:cNvPr id="3" name="Freeform 3"/>
          <p:cNvSpPr/>
          <p:nvPr/>
        </p:nvSpPr>
        <p:spPr>
          <a:xfrm>
            <a:off x="10756147" y="0"/>
            <a:ext cx="6503153" cy="10555570"/>
          </a:xfrm>
          <a:custGeom>
            <a:avLst/>
            <a:gdLst/>
            <a:ahLst/>
            <a:cxnLst/>
            <a:rect l="l" t="t" r="r" b="b"/>
            <a:pathLst>
              <a:path w="6503153" h="10555570">
                <a:moveTo>
                  <a:pt x="0" y="0"/>
                </a:moveTo>
                <a:lnTo>
                  <a:pt x="6503153" y="0"/>
                </a:lnTo>
                <a:lnTo>
                  <a:pt x="6503153" y="10555570"/>
                </a:lnTo>
                <a:lnTo>
                  <a:pt x="0" y="10555570"/>
                </a:lnTo>
                <a:lnTo>
                  <a:pt x="0" y="0"/>
                </a:lnTo>
                <a:close/>
              </a:path>
            </a:pathLst>
          </a:custGeom>
          <a:blipFill>
            <a:blip r:embed="rId2"/>
            <a:stretch>
              <a:fillRect l="-7865" r="-108816"/>
            </a:stretch>
          </a:blipFill>
        </p:spPr>
        <p:txBody>
          <a:bodyPr/>
          <a:lstStyle/>
          <a:p>
            <a:endParaRPr lang="en-US"/>
          </a:p>
        </p:txBody>
      </p:sp>
      <p:sp>
        <p:nvSpPr>
          <p:cNvPr id="4" name="Freeform 4"/>
          <p:cNvSpPr/>
          <p:nvPr/>
        </p:nvSpPr>
        <p:spPr>
          <a:xfrm>
            <a:off x="1028700" y="2631222"/>
            <a:ext cx="1107273" cy="1089280"/>
          </a:xfrm>
          <a:custGeom>
            <a:avLst/>
            <a:gdLst/>
            <a:ahLst/>
            <a:cxnLst/>
            <a:rect l="l" t="t" r="r" b="b"/>
            <a:pathLst>
              <a:path w="1107273" h="1089280">
                <a:moveTo>
                  <a:pt x="0" y="0"/>
                </a:moveTo>
                <a:lnTo>
                  <a:pt x="1107273" y="0"/>
                </a:lnTo>
                <a:lnTo>
                  <a:pt x="1107273" y="1089280"/>
                </a:lnTo>
                <a:lnTo>
                  <a:pt x="0" y="10892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218179" y="4677979"/>
            <a:ext cx="1107273" cy="1511636"/>
          </a:xfrm>
          <a:custGeom>
            <a:avLst/>
            <a:gdLst/>
            <a:ahLst/>
            <a:cxnLst/>
            <a:rect l="l" t="t" r="r" b="b"/>
            <a:pathLst>
              <a:path w="1107273" h="1511636">
                <a:moveTo>
                  <a:pt x="0" y="0"/>
                </a:moveTo>
                <a:lnTo>
                  <a:pt x="1107273" y="0"/>
                </a:lnTo>
                <a:lnTo>
                  <a:pt x="1107273" y="1511636"/>
                </a:lnTo>
                <a:lnTo>
                  <a:pt x="0" y="15116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980647" y="7111434"/>
            <a:ext cx="1582337" cy="1582337"/>
          </a:xfrm>
          <a:custGeom>
            <a:avLst/>
            <a:gdLst/>
            <a:ahLst/>
            <a:cxnLst/>
            <a:rect l="l" t="t" r="r" b="b"/>
            <a:pathLst>
              <a:path w="1582337" h="1582337">
                <a:moveTo>
                  <a:pt x="0" y="0"/>
                </a:moveTo>
                <a:lnTo>
                  <a:pt x="1582337" y="0"/>
                </a:lnTo>
                <a:lnTo>
                  <a:pt x="1582337" y="1582336"/>
                </a:lnTo>
                <a:lnTo>
                  <a:pt x="0" y="15823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p:cNvSpPr txBox="1"/>
          <p:nvPr/>
        </p:nvSpPr>
        <p:spPr>
          <a:xfrm>
            <a:off x="1028700" y="1066800"/>
            <a:ext cx="9024777" cy="1055370"/>
          </a:xfrm>
          <a:prstGeom prst="rect">
            <a:avLst/>
          </a:prstGeom>
        </p:spPr>
        <p:txBody>
          <a:bodyPr lIns="0" tIns="0" rIns="0" bIns="0" rtlCol="0" anchor="t">
            <a:spAutoFit/>
          </a:bodyPr>
          <a:lstStyle/>
          <a:p>
            <a:pPr algn="l">
              <a:lnSpc>
                <a:spcPts val="8280"/>
              </a:lnSpc>
            </a:pPr>
            <a:r>
              <a:rPr lang="en-US" sz="7200">
                <a:solidFill>
                  <a:srgbClr val="FFFFFF"/>
                </a:solidFill>
                <a:latin typeface="Libre Baskerville"/>
                <a:ea typeface="Libre Baskerville"/>
                <a:cs typeface="Libre Baskerville"/>
                <a:sym typeface="Libre Baskerville"/>
              </a:rPr>
              <a:t>Contact Us</a:t>
            </a:r>
          </a:p>
        </p:txBody>
      </p:sp>
      <p:sp>
        <p:nvSpPr>
          <p:cNvPr id="8" name="TextBox 8"/>
          <p:cNvSpPr txBox="1"/>
          <p:nvPr/>
        </p:nvSpPr>
        <p:spPr>
          <a:xfrm>
            <a:off x="1028700" y="9577489"/>
            <a:ext cx="609260"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10</a:t>
            </a:r>
          </a:p>
        </p:txBody>
      </p:sp>
      <p:sp>
        <p:nvSpPr>
          <p:cNvPr id="9" name="TextBox 9"/>
          <p:cNvSpPr txBox="1"/>
          <p:nvPr/>
        </p:nvSpPr>
        <p:spPr>
          <a:xfrm>
            <a:off x="2135973" y="2780257"/>
            <a:ext cx="5382031" cy="705485"/>
          </a:xfrm>
          <a:prstGeom prst="rect">
            <a:avLst/>
          </a:prstGeom>
        </p:spPr>
        <p:txBody>
          <a:bodyPr lIns="0" tIns="0" rIns="0" bIns="0" rtlCol="0" anchor="t">
            <a:spAutoFit/>
          </a:bodyPr>
          <a:lstStyle/>
          <a:p>
            <a:pPr algn="ctr">
              <a:lnSpc>
                <a:spcPts val="5740"/>
              </a:lnSpc>
            </a:pPr>
            <a:r>
              <a:rPr lang="en-US" sz="4100">
                <a:solidFill>
                  <a:srgbClr val="FFFFFF"/>
                </a:solidFill>
                <a:latin typeface="Assistant"/>
                <a:ea typeface="Assistant"/>
                <a:cs typeface="Assistant"/>
                <a:sym typeface="Assistant"/>
              </a:rPr>
              <a:t>Call 1-866-277-5733</a:t>
            </a:r>
          </a:p>
        </p:txBody>
      </p:sp>
      <p:sp>
        <p:nvSpPr>
          <p:cNvPr id="10" name="TextBox 10"/>
          <p:cNvSpPr txBox="1"/>
          <p:nvPr/>
        </p:nvSpPr>
        <p:spPr>
          <a:xfrm>
            <a:off x="2837986" y="5038192"/>
            <a:ext cx="6915614" cy="1417632"/>
          </a:xfrm>
          <a:prstGeom prst="rect">
            <a:avLst/>
          </a:prstGeom>
        </p:spPr>
        <p:txBody>
          <a:bodyPr wrap="square" lIns="0" tIns="0" rIns="0" bIns="0" rtlCol="0" anchor="t">
            <a:spAutoFit/>
          </a:bodyPr>
          <a:lstStyle/>
          <a:p>
            <a:pPr algn="ctr">
              <a:lnSpc>
                <a:spcPts val="5739"/>
              </a:lnSpc>
              <a:spcBef>
                <a:spcPct val="0"/>
              </a:spcBef>
            </a:pPr>
            <a:r>
              <a:rPr lang="en-US" sz="4099" spc="61" dirty="0">
                <a:solidFill>
                  <a:srgbClr val="FFFFFF"/>
                </a:solidFill>
                <a:latin typeface="Assistant"/>
                <a:ea typeface="Assistant"/>
                <a:cs typeface="Assistant"/>
                <a:sym typeface="Assistant"/>
              </a:rPr>
              <a:t>600 High St. Suite 101</a:t>
            </a:r>
          </a:p>
          <a:p>
            <a:pPr algn="ctr">
              <a:lnSpc>
                <a:spcPts val="5739"/>
              </a:lnSpc>
              <a:spcBef>
                <a:spcPct val="0"/>
              </a:spcBef>
            </a:pPr>
            <a:r>
              <a:rPr lang="en-US" sz="4099" spc="61" dirty="0">
                <a:solidFill>
                  <a:srgbClr val="FFFFFF"/>
                </a:solidFill>
                <a:latin typeface="Assistant"/>
                <a:ea typeface="Assistant"/>
                <a:cs typeface="Assistant"/>
                <a:sym typeface="Assistant"/>
              </a:rPr>
              <a:t>Hazard Kentucky 41701</a:t>
            </a:r>
          </a:p>
        </p:txBody>
      </p:sp>
      <p:sp>
        <p:nvSpPr>
          <p:cNvPr id="11" name="TextBox 11"/>
          <p:cNvSpPr txBox="1"/>
          <p:nvPr/>
        </p:nvSpPr>
        <p:spPr>
          <a:xfrm>
            <a:off x="2837986" y="7506997"/>
            <a:ext cx="5772614" cy="686663"/>
          </a:xfrm>
          <a:prstGeom prst="rect">
            <a:avLst/>
          </a:prstGeom>
        </p:spPr>
        <p:txBody>
          <a:bodyPr wrap="square" lIns="0" tIns="0" rIns="0" bIns="0" rtlCol="0" anchor="t">
            <a:spAutoFit/>
          </a:bodyPr>
          <a:lstStyle/>
          <a:p>
            <a:pPr algn="ctr">
              <a:lnSpc>
                <a:spcPts val="5739"/>
              </a:lnSpc>
              <a:spcBef>
                <a:spcPct val="0"/>
              </a:spcBef>
            </a:pPr>
            <a:r>
              <a:rPr lang="en-US" sz="4099" spc="61" dirty="0">
                <a:solidFill>
                  <a:srgbClr val="FFFFFF"/>
                </a:solidFill>
                <a:latin typeface="Assistant"/>
                <a:ea typeface="Assistant"/>
                <a:cs typeface="Assistant"/>
                <a:sym typeface="Assistant"/>
              </a:rPr>
              <a:t>www.ardfky.org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722680" y="3927622"/>
            <a:ext cx="5360440" cy="1215878"/>
          </a:xfrm>
          <a:prstGeom prst="rect">
            <a:avLst/>
          </a:prstGeom>
        </p:spPr>
        <p:txBody>
          <a:bodyPr lIns="0" tIns="0" rIns="0" bIns="0" rtlCol="0" anchor="t">
            <a:spAutoFit/>
          </a:bodyPr>
          <a:lstStyle/>
          <a:p>
            <a:pPr algn="ctr">
              <a:lnSpc>
                <a:spcPts val="10002"/>
              </a:lnSpc>
              <a:spcBef>
                <a:spcPct val="0"/>
              </a:spcBef>
            </a:pPr>
            <a:r>
              <a:rPr lang="en-US" sz="7144" dirty="0">
                <a:solidFill>
                  <a:srgbClr val="000000"/>
                </a:solidFill>
                <a:latin typeface="Libre Baskerville"/>
                <a:ea typeface="Libre Baskerville"/>
                <a:cs typeface="Libre Baskerville"/>
                <a:sym typeface="Libre Baskerville"/>
              </a:rPr>
              <a:t>Thank you!</a:t>
            </a:r>
          </a:p>
        </p:txBody>
      </p:sp>
      <p:sp>
        <p:nvSpPr>
          <p:cNvPr id="3" name="Freeform 3"/>
          <p:cNvSpPr/>
          <p:nvPr/>
        </p:nvSpPr>
        <p:spPr>
          <a:xfrm>
            <a:off x="1302090" y="2517724"/>
            <a:ext cx="7532729" cy="3665262"/>
          </a:xfrm>
          <a:custGeom>
            <a:avLst/>
            <a:gdLst/>
            <a:ahLst/>
            <a:cxnLst/>
            <a:rect l="l" t="t" r="r" b="b"/>
            <a:pathLst>
              <a:path w="7532729" h="3665262">
                <a:moveTo>
                  <a:pt x="0" y="0"/>
                </a:moveTo>
                <a:lnTo>
                  <a:pt x="7532729" y="0"/>
                </a:lnTo>
                <a:lnTo>
                  <a:pt x="7532729" y="3665262"/>
                </a:lnTo>
                <a:lnTo>
                  <a:pt x="0" y="3665262"/>
                </a:lnTo>
                <a:lnTo>
                  <a:pt x="0" y="0"/>
                </a:lnTo>
                <a:close/>
              </a:path>
            </a:pathLst>
          </a:custGeom>
          <a:blipFill>
            <a:blip r:embed="rId2"/>
            <a:stretch>
              <a:fillRect r="-11655"/>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B2225"/>
        </a:solidFill>
        <a:effectLst/>
      </p:bgPr>
    </p:bg>
    <p:spTree>
      <p:nvGrpSpPr>
        <p:cNvPr id="1" name=""/>
        <p:cNvGrpSpPr/>
        <p:nvPr/>
      </p:nvGrpSpPr>
      <p:grpSpPr>
        <a:xfrm>
          <a:off x="0" y="0"/>
          <a:ext cx="0" cy="0"/>
          <a:chOff x="0" y="0"/>
          <a:chExt cx="0" cy="0"/>
        </a:xfrm>
      </p:grpSpPr>
      <p:sp>
        <p:nvSpPr>
          <p:cNvPr id="5" name="AutoShape 5"/>
          <p:cNvSpPr/>
          <p:nvPr/>
        </p:nvSpPr>
        <p:spPr>
          <a:xfrm>
            <a:off x="0" y="9258300"/>
            <a:ext cx="18437556" cy="1028700"/>
          </a:xfrm>
          <a:prstGeom prst="rect">
            <a:avLst/>
          </a:prstGeom>
          <a:solidFill>
            <a:srgbClr val="993030"/>
          </a:solidFill>
        </p:spPr>
        <p:txBody>
          <a:bodyPr/>
          <a:lstStyle/>
          <a:p>
            <a:endParaRPr lang="en-US"/>
          </a:p>
        </p:txBody>
      </p:sp>
      <p:sp>
        <p:nvSpPr>
          <p:cNvPr id="6" name="AutoShape 6"/>
          <p:cNvSpPr/>
          <p:nvPr/>
        </p:nvSpPr>
        <p:spPr>
          <a:xfrm>
            <a:off x="1771816" y="9767765"/>
            <a:ext cx="9270403" cy="9866"/>
          </a:xfrm>
          <a:prstGeom prst="rect">
            <a:avLst/>
          </a:prstGeom>
          <a:solidFill>
            <a:srgbClr val="EDE8E7"/>
          </a:solidFill>
        </p:spPr>
        <p:txBody>
          <a:bodyPr/>
          <a:lstStyle/>
          <a:p>
            <a:endParaRPr lang="en-US"/>
          </a:p>
        </p:txBody>
      </p:sp>
      <p:sp>
        <p:nvSpPr>
          <p:cNvPr id="7" name="TextBox 7"/>
          <p:cNvSpPr txBox="1"/>
          <p:nvPr/>
        </p:nvSpPr>
        <p:spPr>
          <a:xfrm>
            <a:off x="12370781" y="9587014"/>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ARDFKY.ORG</a:t>
            </a:r>
          </a:p>
        </p:txBody>
      </p:sp>
      <p:pic>
        <p:nvPicPr>
          <p:cNvPr id="9" name="Picture 8" descr="A person hugging a person">
            <a:extLst>
              <a:ext uri="{FF2B5EF4-FFF2-40B4-BE49-F238E27FC236}">
                <a16:creationId xmlns:a16="http://schemas.microsoft.com/office/drawing/2014/main" id="{5E7C3684-B5FB-8074-2E44-CA0C882A8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99" y="190500"/>
            <a:ext cx="16660091" cy="91630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B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10184-DAF0-F285-2FDA-35EEAC2451C7}"/>
              </a:ext>
            </a:extLst>
          </p:cNvPr>
          <p:cNvSpPr txBox="1"/>
          <p:nvPr/>
        </p:nvSpPr>
        <p:spPr>
          <a:xfrm>
            <a:off x="2133600" y="2247900"/>
            <a:ext cx="14706600" cy="3785652"/>
          </a:xfrm>
          <a:prstGeom prst="rect">
            <a:avLst/>
          </a:prstGeom>
          <a:noFill/>
        </p:spPr>
        <p:txBody>
          <a:bodyPr wrap="square" rtlCol="0">
            <a:spAutoFit/>
          </a:bodyPr>
          <a:lstStyle/>
          <a:p>
            <a:r>
              <a:rPr lang="en-US" sz="4000" b="1" dirty="0">
                <a:latin typeface="Garamond" panose="02020404030301010803" pitchFamily="18" charset="0"/>
              </a:rPr>
              <a:t>What makes an older adult vulnerable to abuse?</a:t>
            </a:r>
          </a:p>
          <a:p>
            <a:r>
              <a:rPr lang="en-US" sz="4000" dirty="0">
                <a:latin typeface="Garamond" panose="02020404030301010803" pitchFamily="18" charset="0"/>
              </a:rPr>
              <a:t>Social isolation and mental impairment (such as dementia or Alzheimer’s disease ) are two factors. Recent studies show that nearly half of those with dementia experienced abuse or neglect. Interpersonal violence also occurs at disproportionately higher rates among adults with disabilities.</a:t>
            </a:r>
          </a:p>
          <a:p>
            <a:endParaRPr lang="en-US" sz="4000" dirty="0">
              <a:latin typeface="Garamond" panose="02020404030301010803" pitchFamily="18" charset="0"/>
            </a:endParaRPr>
          </a:p>
        </p:txBody>
      </p:sp>
    </p:spTree>
    <p:extLst>
      <p:ext uri="{BB962C8B-B14F-4D97-AF65-F5344CB8AC3E}">
        <p14:creationId xmlns:p14="http://schemas.microsoft.com/office/powerpoint/2010/main" val="364889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6847" y="733428"/>
            <a:ext cx="7975153" cy="6212290"/>
            <a:chOff x="0" y="38100"/>
            <a:chExt cx="21236367" cy="8283054"/>
          </a:xfrm>
        </p:grpSpPr>
        <p:sp>
          <p:nvSpPr>
            <p:cNvPr id="3" name="TextBox 3"/>
            <p:cNvSpPr txBox="1"/>
            <p:nvPr/>
          </p:nvSpPr>
          <p:spPr>
            <a:xfrm>
              <a:off x="0" y="38100"/>
              <a:ext cx="21236367" cy="1419860"/>
            </a:xfrm>
            <a:prstGeom prst="rect">
              <a:avLst/>
            </a:prstGeom>
          </p:spPr>
          <p:txBody>
            <a:bodyPr lIns="0" tIns="0" rIns="0" bIns="0" rtlCol="0" anchor="t">
              <a:spAutoFit/>
            </a:bodyPr>
            <a:lstStyle/>
            <a:p>
              <a:pPr algn="l">
                <a:lnSpc>
                  <a:spcPts val="8280"/>
                </a:lnSpc>
              </a:pPr>
              <a:r>
                <a:rPr lang="en-US" sz="7200" dirty="0">
                  <a:solidFill>
                    <a:srgbClr val="8B0000"/>
                  </a:solidFill>
                  <a:latin typeface="Libre Baskerville"/>
                  <a:ea typeface="Libre Baskerville"/>
                  <a:cs typeface="Libre Baskerville"/>
                  <a:sym typeface="Libre Baskerville"/>
                </a:rPr>
                <a:t>Financial Abuse</a:t>
              </a:r>
            </a:p>
          </p:txBody>
        </p:sp>
        <p:sp>
          <p:nvSpPr>
            <p:cNvPr id="4" name="TextBox 4"/>
            <p:cNvSpPr txBox="1"/>
            <p:nvPr/>
          </p:nvSpPr>
          <p:spPr>
            <a:xfrm>
              <a:off x="0" y="3592851"/>
              <a:ext cx="21236367" cy="4728303"/>
            </a:xfrm>
            <a:prstGeom prst="rect">
              <a:avLst/>
            </a:prstGeom>
          </p:spPr>
          <p:txBody>
            <a:bodyPr lIns="0" tIns="0" rIns="0" bIns="0" rtlCol="0" anchor="t">
              <a:spAutoFit/>
            </a:bodyPr>
            <a:lstStyle/>
            <a:p>
              <a:pPr marL="863599" lvl="1" indent="-431800" algn="l">
                <a:lnSpc>
                  <a:spcPts val="5599"/>
                </a:lnSpc>
                <a:buFont typeface="Arial"/>
                <a:buChar char="•"/>
              </a:pPr>
              <a:r>
                <a:rPr lang="en-US" sz="3999" spc="59" dirty="0">
                  <a:solidFill>
                    <a:srgbClr val="8B0000"/>
                  </a:solidFill>
                  <a:latin typeface="Assistant"/>
                  <a:ea typeface="Assistant"/>
                  <a:cs typeface="Assistant"/>
                  <a:sym typeface="Assistant"/>
                </a:rPr>
                <a:t>Scams and Fraud</a:t>
              </a:r>
            </a:p>
            <a:p>
              <a:pPr marL="863599" lvl="1" indent="-431800" algn="l">
                <a:lnSpc>
                  <a:spcPts val="5599"/>
                </a:lnSpc>
                <a:buFont typeface="Arial"/>
                <a:buChar char="•"/>
              </a:pPr>
              <a:r>
                <a:rPr lang="en-US" sz="3999" spc="59" dirty="0">
                  <a:solidFill>
                    <a:srgbClr val="8B0000"/>
                  </a:solidFill>
                  <a:latin typeface="Assistant"/>
                  <a:ea typeface="Assistant"/>
                  <a:cs typeface="Assistant"/>
                  <a:sym typeface="Assistant"/>
                </a:rPr>
                <a:t>Unauthorized transactions</a:t>
              </a:r>
            </a:p>
            <a:p>
              <a:pPr marL="863599" lvl="1" indent="-431800" algn="l">
                <a:lnSpc>
                  <a:spcPts val="5599"/>
                </a:lnSpc>
                <a:buFont typeface="Arial"/>
                <a:buChar char="•"/>
              </a:pPr>
              <a:r>
                <a:rPr lang="en-US" sz="3999" spc="59" dirty="0">
                  <a:solidFill>
                    <a:srgbClr val="8B0000"/>
                  </a:solidFill>
                  <a:latin typeface="Assistant"/>
                  <a:ea typeface="Assistant"/>
                  <a:cs typeface="Assistant"/>
                  <a:sym typeface="Assistant"/>
                </a:rPr>
                <a:t>Misappropriation of Assets</a:t>
              </a:r>
            </a:p>
            <a:p>
              <a:pPr marL="863599" lvl="1" indent="-431800" algn="l">
                <a:lnSpc>
                  <a:spcPts val="5599"/>
                </a:lnSpc>
                <a:buFont typeface="Arial"/>
                <a:buChar char="•"/>
              </a:pPr>
              <a:r>
                <a:rPr lang="en-US" sz="3999" spc="59" dirty="0">
                  <a:solidFill>
                    <a:srgbClr val="8B0000"/>
                  </a:solidFill>
                  <a:latin typeface="Assistant"/>
                  <a:ea typeface="Assistant"/>
                  <a:cs typeface="Assistant"/>
                  <a:sym typeface="Assistant"/>
                </a:rPr>
                <a:t>Caregiver or Family Exploitation</a:t>
              </a:r>
            </a:p>
            <a:p>
              <a:pPr marL="863599" lvl="1" indent="-431800" algn="l">
                <a:lnSpc>
                  <a:spcPts val="5599"/>
                </a:lnSpc>
                <a:buFont typeface="Arial"/>
                <a:buChar char="•"/>
              </a:pPr>
              <a:r>
                <a:rPr lang="en-US" sz="3999" spc="59" dirty="0">
                  <a:solidFill>
                    <a:srgbClr val="8B0000"/>
                  </a:solidFill>
                  <a:latin typeface="Assistant"/>
                  <a:ea typeface="Assistant"/>
                  <a:cs typeface="Assistant"/>
                  <a:sym typeface="Assistant"/>
                </a:rPr>
                <a:t>Undue Influence</a:t>
              </a:r>
            </a:p>
          </p:txBody>
        </p:sp>
      </p:grpSp>
      <p:sp>
        <p:nvSpPr>
          <p:cNvPr id="5" name="TextBox 5"/>
          <p:cNvSpPr txBox="1"/>
          <p:nvPr/>
        </p:nvSpPr>
        <p:spPr>
          <a:xfrm>
            <a:off x="1028700" y="9577489"/>
            <a:ext cx="883198" cy="352222"/>
          </a:xfrm>
          <a:prstGeom prst="rect">
            <a:avLst/>
          </a:prstGeom>
        </p:spPr>
        <p:txBody>
          <a:bodyPr lIns="0" tIns="0" rIns="0" bIns="0" rtlCol="0" anchor="t">
            <a:spAutoFit/>
          </a:bodyPr>
          <a:lstStyle/>
          <a:p>
            <a:pPr algn="l">
              <a:lnSpc>
                <a:spcPts val="2940"/>
              </a:lnSpc>
            </a:pPr>
            <a:r>
              <a:rPr lang="en-US" sz="2100">
                <a:solidFill>
                  <a:srgbClr val="FFFFFF"/>
                </a:solidFill>
                <a:latin typeface="Assistant"/>
                <a:ea typeface="Assistant"/>
                <a:cs typeface="Assistant"/>
                <a:sym typeface="Assistant"/>
              </a:rPr>
              <a:t>01</a:t>
            </a:r>
          </a:p>
        </p:txBody>
      </p:sp>
      <p:sp>
        <p:nvSpPr>
          <p:cNvPr id="6" name="AutoShape 6"/>
          <p:cNvSpPr/>
          <p:nvPr/>
        </p:nvSpPr>
        <p:spPr>
          <a:xfrm>
            <a:off x="0" y="9258300"/>
            <a:ext cx="18437556" cy="1028700"/>
          </a:xfrm>
          <a:prstGeom prst="rect">
            <a:avLst/>
          </a:prstGeom>
          <a:solidFill>
            <a:srgbClr val="7B2225"/>
          </a:solidFill>
        </p:spPr>
        <p:txBody>
          <a:bodyPr/>
          <a:lstStyle/>
          <a:p>
            <a:endParaRPr lang="en-US"/>
          </a:p>
        </p:txBody>
      </p:sp>
      <p:sp>
        <p:nvSpPr>
          <p:cNvPr id="7" name="AutoShape 7"/>
          <p:cNvSpPr/>
          <p:nvPr/>
        </p:nvSpPr>
        <p:spPr>
          <a:xfrm>
            <a:off x="1771816" y="9767765"/>
            <a:ext cx="9270403" cy="9866"/>
          </a:xfrm>
          <a:prstGeom prst="rect">
            <a:avLst/>
          </a:prstGeom>
          <a:solidFill>
            <a:srgbClr val="EDE8E7"/>
          </a:solidFill>
        </p:spPr>
        <p:txBody>
          <a:bodyPr/>
          <a:lstStyle/>
          <a:p>
            <a:endParaRPr lang="en-US"/>
          </a:p>
        </p:txBody>
      </p:sp>
      <p:sp>
        <p:nvSpPr>
          <p:cNvPr id="8" name="TextBox 8"/>
          <p:cNvSpPr txBox="1"/>
          <p:nvPr/>
        </p:nvSpPr>
        <p:spPr>
          <a:xfrm>
            <a:off x="11280834" y="9609773"/>
            <a:ext cx="5053288" cy="297180"/>
          </a:xfrm>
          <a:prstGeom prst="rect">
            <a:avLst/>
          </a:prstGeom>
        </p:spPr>
        <p:txBody>
          <a:bodyPr lIns="0" tIns="0" rIns="0" bIns="0" rtlCol="0" anchor="t">
            <a:spAutoFit/>
          </a:bodyPr>
          <a:lstStyle/>
          <a:p>
            <a:pPr algn="r">
              <a:lnSpc>
                <a:spcPts val="2520"/>
              </a:lnSpc>
            </a:pPr>
            <a:r>
              <a:rPr lang="en-US" sz="1800" spc="270">
                <a:solidFill>
                  <a:srgbClr val="FFFFFF"/>
                </a:solidFill>
                <a:latin typeface="Assistant"/>
                <a:ea typeface="Assistant"/>
                <a:cs typeface="Assistant"/>
                <a:sym typeface="Assistant"/>
              </a:rPr>
              <a:t>APPALRED LEGAL AID</a:t>
            </a:r>
          </a:p>
        </p:txBody>
      </p:sp>
      <p:pic>
        <p:nvPicPr>
          <p:cNvPr id="10" name="Picture 9" descr="A person and person standing together&#10;&#10;AI-generated content may be incorrect.">
            <a:extLst>
              <a:ext uri="{FF2B5EF4-FFF2-40B4-BE49-F238E27FC236}">
                <a16:creationId xmlns:a16="http://schemas.microsoft.com/office/drawing/2014/main" id="{2D91B59E-923F-0C98-189F-5D6DC17A3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537944"/>
            <a:ext cx="8153400" cy="77913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ign&#10;&#10;AI-generated content may be incorrect.">
            <a:extLst>
              <a:ext uri="{FF2B5EF4-FFF2-40B4-BE49-F238E27FC236}">
                <a16:creationId xmlns:a16="http://schemas.microsoft.com/office/drawing/2014/main" id="{3A5FD309-219D-1EDC-6053-C52BAE697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410" y="1580794"/>
            <a:ext cx="15017590" cy="7448906"/>
          </a:xfrm>
          <a:prstGeom prst="rect">
            <a:avLst/>
          </a:prstGeom>
        </p:spPr>
      </p:pic>
    </p:spTree>
    <p:extLst>
      <p:ext uri="{BB962C8B-B14F-4D97-AF65-F5344CB8AC3E}">
        <p14:creationId xmlns:p14="http://schemas.microsoft.com/office/powerpoint/2010/main" val="181321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B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00C82D-B5F3-BE47-24B5-4F5649C3859F}"/>
              </a:ext>
            </a:extLst>
          </p:cNvPr>
          <p:cNvSpPr txBox="1"/>
          <p:nvPr/>
        </p:nvSpPr>
        <p:spPr>
          <a:xfrm>
            <a:off x="1066800" y="1409700"/>
            <a:ext cx="16230600" cy="2554545"/>
          </a:xfrm>
          <a:prstGeom prst="rect">
            <a:avLst/>
          </a:prstGeom>
          <a:noFill/>
        </p:spPr>
        <p:txBody>
          <a:bodyPr wrap="square">
            <a:spAutoFit/>
          </a:bodyPr>
          <a:lstStyle/>
          <a:p>
            <a:r>
              <a:rPr lang="en-US" sz="4000" dirty="0">
                <a:latin typeface="Garamond" panose="02020404030301010803" pitchFamily="18" charset="0"/>
              </a:rPr>
              <a:t>The annual losses incurred by older adults who are victims of financial abuse total over </a:t>
            </a:r>
            <a:r>
              <a:rPr lang="en-US" sz="4000" dirty="0">
                <a:latin typeface="Garamond" panose="02020404030301010803" pitchFamily="18" charset="0"/>
                <a:hlinkClick r:id="rId2"/>
              </a:rPr>
              <a:t>$28 billion each year</a:t>
            </a:r>
            <a:r>
              <a:rPr lang="en-US" sz="4000" dirty="0">
                <a:latin typeface="Garamond" panose="02020404030301010803" pitchFamily="18" charset="0"/>
              </a:rPr>
              <a:t>. Elder financial abuse extends beyond the immediate losses as well; family caregivers and social safety net programs often have to assist with paying for care when an older loved one is exploited.</a:t>
            </a:r>
          </a:p>
        </p:txBody>
      </p:sp>
      <p:sp>
        <p:nvSpPr>
          <p:cNvPr id="5" name="TextBox 4">
            <a:extLst>
              <a:ext uri="{FF2B5EF4-FFF2-40B4-BE49-F238E27FC236}">
                <a16:creationId xmlns:a16="http://schemas.microsoft.com/office/drawing/2014/main" id="{7C4FDFDD-887F-962D-1B1F-BB3212BFCFB3}"/>
              </a:ext>
            </a:extLst>
          </p:cNvPr>
          <p:cNvSpPr txBox="1"/>
          <p:nvPr/>
        </p:nvSpPr>
        <p:spPr>
          <a:xfrm>
            <a:off x="1219200" y="4686299"/>
            <a:ext cx="16230600" cy="1938992"/>
          </a:xfrm>
          <a:prstGeom prst="rect">
            <a:avLst/>
          </a:prstGeom>
          <a:noFill/>
        </p:spPr>
        <p:txBody>
          <a:bodyPr wrap="square">
            <a:spAutoFit/>
          </a:bodyPr>
          <a:lstStyle/>
          <a:p>
            <a:r>
              <a:rPr lang="en-US" sz="4000" dirty="0">
                <a:latin typeface="Garamond" panose="02020404030301010803" pitchFamily="18" charset="0"/>
              </a:rPr>
              <a:t>Most states have penalties for those who victimize older adults. Increasingly, across the country, law enforcement officers and prosecutors are trained on elder abuse and ways to use criminal and civil laws to bring abusers to justice.</a:t>
            </a:r>
          </a:p>
        </p:txBody>
      </p:sp>
    </p:spTree>
    <p:extLst>
      <p:ext uri="{BB962C8B-B14F-4D97-AF65-F5344CB8AC3E}">
        <p14:creationId xmlns:p14="http://schemas.microsoft.com/office/powerpoint/2010/main" val="3420338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A5AD708FC7664D9BD78677D8BF144C" ma:contentTypeVersion="6" ma:contentTypeDescription="Create a new document." ma:contentTypeScope="" ma:versionID="384bd9b39a23ea96715c643175712d2e">
  <xsd:schema xmlns:xsd="http://www.w3.org/2001/XMLSchema" xmlns:xs="http://www.w3.org/2001/XMLSchema" xmlns:p="http://schemas.microsoft.com/office/2006/metadata/properties" xmlns:ns2="940696de-29b5-4d91-9c3e-4b4d864c424e" targetNamespace="http://schemas.microsoft.com/office/2006/metadata/properties" ma:root="true" ma:fieldsID="44b3acb1bf6ac71656ebb979c800d35f" ns2:_="">
    <xsd:import namespace="940696de-29b5-4d91-9c3e-4b4d864c42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0696de-29b5-4d91-9c3e-4b4d864c4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C3791E-4A5C-4263-B9A9-AEA4190040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0696de-29b5-4d91-9c3e-4b4d864c42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6AA863-5E48-4F36-AE0F-4FBAAB2E33E5}">
  <ds:schemaRefs>
    <ds:schemaRef ds:uri="http://schemas.microsoft.com/sharepoint/v3/contenttype/forms"/>
  </ds:schemaRefs>
</ds:datastoreItem>
</file>

<file path=customXml/itemProps3.xml><?xml version="1.0" encoding="utf-8"?>
<ds:datastoreItem xmlns:ds="http://schemas.openxmlformats.org/officeDocument/2006/customXml" ds:itemID="{DF25A8B5-C065-4DFC-BE5C-93D2E0999C2C}">
  <ds:schemaRefs>
    <ds:schemaRef ds:uri="http://www.w3.org/XML/1998/namespace"/>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940696de-29b5-4d91-9c3e-4b4d864c424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3126</TotalTime>
  <Words>2033</Words>
  <Application>Microsoft Office PowerPoint</Application>
  <PresentationFormat>Custom</PresentationFormat>
  <Paragraphs>226</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Canva Sans Bold</vt:lpstr>
      <vt:lpstr>Calibri</vt:lpstr>
      <vt:lpstr>Assistant</vt:lpstr>
      <vt:lpstr>Arial</vt:lpstr>
      <vt:lpstr>Libre Baskerville Bold</vt:lpstr>
      <vt:lpstr>Garamond</vt:lpstr>
      <vt:lpstr>Libre Baskerville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AppalReD PowerPoint Template Dec 2024</dc:title>
  <cp:lastModifiedBy>Emma Jones</cp:lastModifiedBy>
  <cp:revision>3</cp:revision>
  <dcterms:created xsi:type="dcterms:W3CDTF">2006-08-16T00:00:00Z</dcterms:created>
  <dcterms:modified xsi:type="dcterms:W3CDTF">2025-09-17T15:04:49Z</dcterms:modified>
  <dc:identifier>DAGY0-GgUvo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0x010100EBA5AD708FC7664D9BD78677D8BF144C</vt:lpwstr>
  </property>
</Properties>
</file>