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8"/>
  </p:notesMasterIdLst>
  <p:sldIdLst>
    <p:sldId id="278" r:id="rId2"/>
    <p:sldId id="280" r:id="rId3"/>
    <p:sldId id="304" r:id="rId4"/>
    <p:sldId id="305" r:id="rId5"/>
    <p:sldId id="306" r:id="rId6"/>
    <p:sldId id="283" r:id="rId7"/>
    <p:sldId id="294" r:id="rId8"/>
    <p:sldId id="284" r:id="rId9"/>
    <p:sldId id="295" r:id="rId10"/>
    <p:sldId id="296" r:id="rId11"/>
    <p:sldId id="297" r:id="rId12"/>
    <p:sldId id="298" r:id="rId13"/>
    <p:sldId id="299" r:id="rId14"/>
    <p:sldId id="300" r:id="rId15"/>
    <p:sldId id="281" r:id="rId16"/>
    <p:sldId id="282" r:id="rId17"/>
    <p:sldId id="301" r:id="rId18"/>
    <p:sldId id="302" r:id="rId19"/>
    <p:sldId id="335" r:id="rId20"/>
    <p:sldId id="303" r:id="rId21"/>
    <p:sldId id="308" r:id="rId22"/>
    <p:sldId id="310" r:id="rId23"/>
    <p:sldId id="312" r:id="rId24"/>
    <p:sldId id="314" r:id="rId25"/>
    <p:sldId id="316" r:id="rId26"/>
    <p:sldId id="318" r:id="rId27"/>
    <p:sldId id="320" r:id="rId28"/>
    <p:sldId id="322" r:id="rId29"/>
    <p:sldId id="324" r:id="rId30"/>
    <p:sldId id="326" r:id="rId31"/>
    <p:sldId id="328" r:id="rId32"/>
    <p:sldId id="330" r:id="rId33"/>
    <p:sldId id="332" r:id="rId34"/>
    <p:sldId id="334" r:id="rId35"/>
    <p:sldId id="307" r:id="rId36"/>
    <p:sldId id="293" r:id="rId37"/>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09" autoAdjust="0"/>
  </p:normalViewPr>
  <p:slideViewPr>
    <p:cSldViewPr snapToGrid="0" snapToObjects="1">
      <p:cViewPr varScale="1">
        <p:scale>
          <a:sx n="105" d="100"/>
          <a:sy n="105" d="100"/>
        </p:scale>
        <p:origin x="222" y="108"/>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50292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hyperlink" Target="https://apps.legislature.ky.gov/law/statutes/statute.aspx?id=19767" TargetMode="External"/><Relationship Id="rId3" Type="http://schemas.openxmlformats.org/officeDocument/2006/relationships/hyperlink" Target="https://apps.legislature.ky.gov/law/statutes/statute.aspx?id=47885" TargetMode="External"/><Relationship Id="rId7" Type="http://schemas.openxmlformats.org/officeDocument/2006/relationships/hyperlink" Target="https://apps.legislature.ky.gov/law/statutes/statute.aspx?id=51304" TargetMode="External"/><Relationship Id="rId2" Type="http://schemas.openxmlformats.org/officeDocument/2006/relationships/hyperlink" Target="https://apps.legislature.ky.gov/law/statutes/statute.aspx?id=19761" TargetMode="External"/><Relationship Id="rId1" Type="http://schemas.openxmlformats.org/officeDocument/2006/relationships/slideLayout" Target="../slideLayouts/slideLayout6.xml"/><Relationship Id="rId6" Type="http://schemas.openxmlformats.org/officeDocument/2006/relationships/hyperlink" Target="https://apps.legislature.ky.gov/law/statutes/statute.aspx?id=47886" TargetMode="External"/><Relationship Id="rId11" Type="http://schemas.openxmlformats.org/officeDocument/2006/relationships/hyperlink" Target="https://apps.legislature.ky.gov/law/statutes/statute.aspx?id=19770" TargetMode="External"/><Relationship Id="rId5" Type="http://schemas.openxmlformats.org/officeDocument/2006/relationships/hyperlink" Target="https://apps.legislature.ky.gov/law/statutes/statute.aspx?id=19764" TargetMode="External"/><Relationship Id="rId10" Type="http://schemas.openxmlformats.org/officeDocument/2006/relationships/hyperlink" Target="https://apps.legislature.ky.gov/law/statutes/statute.aspx?id=51305" TargetMode="External"/><Relationship Id="rId4" Type="http://schemas.openxmlformats.org/officeDocument/2006/relationships/hyperlink" Target="https://apps.legislature.ky.gov/law/statutes/statute.aspx?id=51303" TargetMode="External"/><Relationship Id="rId9" Type="http://schemas.openxmlformats.org/officeDocument/2006/relationships/hyperlink" Target="https://apps.legislature.ky.gov/law/statutes/statute.aspx?id=4788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mailto:agirouard@thenestlexington.org"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p:txBody>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Trauma informed legal advocacy for EPO/DVO/TIPO/IPO: overview</a:t>
            </a:r>
            <a:br>
              <a:rPr lang="en-US" sz="2400" dirty="0">
                <a:effectLst/>
                <a:latin typeface="Times New Roman" panose="02020603050405020304" pitchFamily="18" charset="0"/>
                <a:ea typeface="Calibri" panose="020F0502020204030204" pitchFamily="34" charset="0"/>
                <a:cs typeface="Times New Roman" panose="02020603050405020304" pitchFamily="18" charset="0"/>
              </a:rPr>
            </a:br>
            <a:br>
              <a:rPr lang="en-US" dirty="0"/>
            </a:br>
            <a:endParaRPr lang="en-US" dirty="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4349496" y="3988904"/>
            <a:ext cx="3493008" cy="702366"/>
          </a:xfrm>
        </p:spPr>
        <p:txBody>
          <a:bodyPr/>
          <a:lstStyle/>
          <a:p>
            <a:r>
              <a:rPr lang="en-US" dirty="0"/>
              <a:t>Aubrey M. Girouard </a:t>
            </a:r>
          </a:p>
          <a:p>
            <a:endParaRPr lang="en-US" dirty="0"/>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E22AA2-8295-EDB3-CF47-1E3FC834B9B3}"/>
              </a:ext>
            </a:extLst>
          </p:cNvPr>
          <p:cNvSpPr>
            <a:spLocks noGrp="1"/>
          </p:cNvSpPr>
          <p:nvPr>
            <p:ph sz="half" idx="1"/>
          </p:nvPr>
        </p:nvSpPr>
        <p:spPr>
          <a:xfrm>
            <a:off x="755904" y="980661"/>
            <a:ext cx="10680192" cy="4679475"/>
          </a:xfrm>
        </p:spPr>
        <p:txBody>
          <a:bodyPr/>
          <a:lstStyle/>
          <a:p>
            <a:r>
              <a:rPr lang="en-US" sz="2000" dirty="0"/>
              <a:t>Sexual assault - refers to conduct prohibited as any degree of rape, sodomy, or sexual abuse under KRS Chapter 510 or a criminal attempt, conspiracy, facilitation, or solicitation to commit any degree of rape, sodomy, or sexual abuse, or incest under KRS 530.020; </a:t>
            </a:r>
          </a:p>
          <a:p>
            <a:pPr marL="0" indent="0">
              <a:buNone/>
            </a:pPr>
            <a:endParaRPr lang="en-US" sz="2000" dirty="0"/>
          </a:p>
          <a:p>
            <a:r>
              <a:rPr lang="en-US" sz="2000" dirty="0"/>
              <a:t>Stalking - refers to conduct prohibited as stalking under KRS 508.140 or 508.150, or a criminal attempt, conspiracy, facilitation, or solicitation to commit the crime of stalking;</a:t>
            </a:r>
          </a:p>
          <a:p>
            <a:pPr marL="0" indent="0">
              <a:buNone/>
            </a:pPr>
            <a:endParaRPr lang="en-US" sz="2000" dirty="0"/>
          </a:p>
          <a:p>
            <a:r>
              <a:rPr lang="en-US" sz="2000" dirty="0"/>
              <a:t> Strangulation - refers to conduct prohibited by KRS 508.170 and 508.175, or a criminal attempt, conspiracy, facilitation, or solicitation to commit the crime of strangulation; and </a:t>
            </a:r>
          </a:p>
          <a:p>
            <a:pPr marL="0" indent="0">
              <a:buNone/>
            </a:pPr>
            <a:endParaRPr lang="en-US" sz="2000" dirty="0"/>
          </a:p>
          <a:p>
            <a:r>
              <a:rPr lang="en-US" sz="2000" dirty="0"/>
              <a:t> Substantial violation- means criminal conduct which involves actual or threatened harm to the person, family, or property, including a domestic animal, of an individual protected by an order of protection. </a:t>
            </a:r>
          </a:p>
        </p:txBody>
      </p:sp>
      <p:sp>
        <p:nvSpPr>
          <p:cNvPr id="4" name="Footer Placeholder 3">
            <a:extLst>
              <a:ext uri="{FF2B5EF4-FFF2-40B4-BE49-F238E27FC236}">
                <a16:creationId xmlns:a16="http://schemas.microsoft.com/office/drawing/2014/main" id="{666DC094-3B3D-6397-1DBF-16651FACE252}"/>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75E9E3A-9AB8-2595-85FC-92DBC94CB65A}"/>
              </a:ext>
            </a:extLst>
          </p:cNvPr>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85919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3F68-785C-6576-E5F0-9008D47BC3A9}"/>
              </a:ext>
            </a:extLst>
          </p:cNvPr>
          <p:cNvSpPr>
            <a:spLocks noGrp="1"/>
          </p:cNvSpPr>
          <p:nvPr>
            <p:ph type="title"/>
          </p:nvPr>
        </p:nvSpPr>
        <p:spPr/>
        <p:txBody>
          <a:bodyPr/>
          <a:lstStyle/>
          <a:p>
            <a:r>
              <a:rPr lang="en-US" dirty="0"/>
              <a:t>Sexual assault </a:t>
            </a:r>
            <a:br>
              <a:rPr lang="en-US" dirty="0"/>
            </a:br>
            <a:r>
              <a:rPr lang="en-US" dirty="0" err="1"/>
              <a:t>krs</a:t>
            </a:r>
            <a:r>
              <a:rPr lang="en-US" dirty="0"/>
              <a:t>:</a:t>
            </a:r>
          </a:p>
        </p:txBody>
      </p:sp>
      <p:sp>
        <p:nvSpPr>
          <p:cNvPr id="3" name="Content Placeholder 2">
            <a:extLst>
              <a:ext uri="{FF2B5EF4-FFF2-40B4-BE49-F238E27FC236}">
                <a16:creationId xmlns:a16="http://schemas.microsoft.com/office/drawing/2014/main" id="{F31FECB4-5C03-B71A-FF9A-C9D735C01B20}"/>
              </a:ext>
            </a:extLst>
          </p:cNvPr>
          <p:cNvSpPr>
            <a:spLocks noGrp="1"/>
          </p:cNvSpPr>
          <p:nvPr>
            <p:ph sz="half" idx="1"/>
          </p:nvPr>
        </p:nvSpPr>
        <p:spPr>
          <a:xfrm>
            <a:off x="755904" y="2888974"/>
            <a:ext cx="10680192" cy="2771162"/>
          </a:xfrm>
        </p:spPr>
        <p:txBody>
          <a:bodyPr/>
          <a:lstStyle/>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2"/>
              </a:rPr>
              <a:t>.040 Rape in the first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3"/>
              </a:rPr>
              <a:t>.050 Rape in the second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4"/>
              </a:rPr>
              <a:t>.060 Rape in the third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5"/>
              </a:rPr>
              <a:t>.070 Sodomy in the first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6"/>
              </a:rPr>
              <a:t>.080 Sodomy in the second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7"/>
              </a:rPr>
              <a:t>.090 Sodomy in the third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8"/>
              </a:rPr>
              <a:t>.100 Sodomy in the fourth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9"/>
              </a:rPr>
              <a:t>.110 Sexual abuse in the first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10"/>
              </a:rPr>
              <a:t>.120 Sexual abuse in the second degree.</a:t>
            </a:r>
            <a:endParaRPr lang="en-US" b="0" i="0" dirty="0">
              <a:solidFill>
                <a:srgbClr val="333333"/>
              </a:solidFill>
              <a:effectLst/>
              <a:latin typeface="Helvetica Neue"/>
            </a:endParaRPr>
          </a:p>
          <a:p>
            <a:pPr algn="l">
              <a:buFont typeface="Arial" panose="020B0604020202020204" pitchFamily="34" charset="0"/>
              <a:buChar char="•"/>
            </a:pPr>
            <a:r>
              <a:rPr lang="en-US" sz="1800" b="1" i="0" u="none" strike="noStrike" dirty="0">
                <a:solidFill>
                  <a:srgbClr val="006699"/>
                </a:solidFill>
                <a:effectLst/>
                <a:latin typeface="Arial" panose="020B0604020202020204" pitchFamily="34" charset="0"/>
                <a:hlinkClick r:id="rId11"/>
              </a:rPr>
              <a:t>.130 Sexual abuse in the third degree.</a:t>
            </a:r>
            <a:endParaRPr lang="en-US" b="0" i="0" dirty="0">
              <a:solidFill>
                <a:srgbClr val="333333"/>
              </a:solidFill>
              <a:effectLst/>
              <a:latin typeface="Helvetica Neue"/>
            </a:endParaRPr>
          </a:p>
          <a:p>
            <a:endParaRPr lang="en-US" dirty="0"/>
          </a:p>
        </p:txBody>
      </p:sp>
      <p:sp>
        <p:nvSpPr>
          <p:cNvPr id="4" name="Footer Placeholder 3">
            <a:extLst>
              <a:ext uri="{FF2B5EF4-FFF2-40B4-BE49-F238E27FC236}">
                <a16:creationId xmlns:a16="http://schemas.microsoft.com/office/drawing/2014/main" id="{7A4CE5EE-C94C-86B5-91FD-3FC5DA80439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2F1ED00-F3FB-493E-DFB6-A5005B9BC18C}"/>
              </a:ext>
            </a:extLst>
          </p:cNvPr>
          <p:cNvSpPr>
            <a:spLocks noGrp="1"/>
          </p:cNvSpPr>
          <p:nvPr>
            <p:ph type="sldNum" sz="quarter" idx="12"/>
          </p:nvPr>
        </p:nvSpPr>
        <p:spPr/>
        <p:txBody>
          <a:bodyPr/>
          <a:lstStyle/>
          <a:p>
            <a:fld id="{48F63A3B-78C7-47BE-AE5E-E10140E04643}" type="slidenum">
              <a:rPr lang="en-US" smtClean="0"/>
              <a:t>11</a:t>
            </a:fld>
            <a:endParaRPr lang="en-US" dirty="0"/>
          </a:p>
        </p:txBody>
      </p:sp>
    </p:spTree>
    <p:extLst>
      <p:ext uri="{BB962C8B-B14F-4D97-AF65-F5344CB8AC3E}">
        <p14:creationId xmlns:p14="http://schemas.microsoft.com/office/powerpoint/2010/main" val="311092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5C88-901F-CF8F-AC9D-84313EE0AECD}"/>
              </a:ext>
            </a:extLst>
          </p:cNvPr>
          <p:cNvSpPr>
            <a:spLocks noGrp="1"/>
          </p:cNvSpPr>
          <p:nvPr>
            <p:ph type="title"/>
          </p:nvPr>
        </p:nvSpPr>
        <p:spPr/>
        <p:txBody>
          <a:bodyPr/>
          <a:lstStyle/>
          <a:p>
            <a:r>
              <a:rPr lang="en-US" sz="4400" dirty="0"/>
              <a:t>Stalking first degree</a:t>
            </a:r>
            <a:endParaRPr lang="en-US" dirty="0"/>
          </a:p>
        </p:txBody>
      </p:sp>
      <p:sp>
        <p:nvSpPr>
          <p:cNvPr id="3" name="Content Placeholder 2">
            <a:extLst>
              <a:ext uri="{FF2B5EF4-FFF2-40B4-BE49-F238E27FC236}">
                <a16:creationId xmlns:a16="http://schemas.microsoft.com/office/drawing/2014/main" id="{1950FDE9-E6A7-496E-A825-22EC11B030FC}"/>
              </a:ext>
            </a:extLst>
          </p:cNvPr>
          <p:cNvSpPr>
            <a:spLocks noGrp="1"/>
          </p:cNvSpPr>
          <p:nvPr>
            <p:ph sz="half" idx="1"/>
          </p:nvPr>
        </p:nvSpPr>
        <p:spPr>
          <a:xfrm>
            <a:off x="755904" y="1984248"/>
            <a:ext cx="10680192" cy="3979230"/>
          </a:xfrm>
        </p:spPr>
        <p:txBody>
          <a:bodyPr/>
          <a:lstStyle/>
          <a:p>
            <a:r>
              <a:rPr lang="en-US" sz="2000" dirty="0"/>
              <a:t>KRS 508.140 Stalking in the first degree. (1) A person is guilty of stalking in the first degree, (a) When he intentionally: 1. Stalks another person; and 2. Makes an explicit or implicit threat with the intent to place that person in reasonable fear of: a. Sexual contact as defined in KRS 510.010; b. Serious physical injury; or c. Death; and (b) 1. A protective order has been issued by the court to protect the same victim or victims and the defendant has been served with the summons or order or has been given actual notice; or 2. A criminal complaint is currently pending with a court, law enforcement agency, or prosecutor by the same victim or victims and the defendant has been served with a summons or warrant or has been given actual notice; or 3. The defendant has been convicted of or pled guilty within the previous five (5) years to a felony or to a Class A misdemeanor against the same victim or victims; or 4. The act or acts were committed while the defendant had a deadly weapon on or about his person</a:t>
            </a:r>
          </a:p>
        </p:txBody>
      </p:sp>
      <p:sp>
        <p:nvSpPr>
          <p:cNvPr id="4" name="Footer Placeholder 3">
            <a:extLst>
              <a:ext uri="{FF2B5EF4-FFF2-40B4-BE49-F238E27FC236}">
                <a16:creationId xmlns:a16="http://schemas.microsoft.com/office/drawing/2014/main" id="{91695514-AA40-B4C9-1086-B0F46897FD4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FD5065E-9B9A-E34E-6CF0-489768AF7765}"/>
              </a:ext>
            </a:extLst>
          </p:cNvPr>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692238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0490-9435-DB2C-7D21-0AFD1199C2CD}"/>
              </a:ext>
            </a:extLst>
          </p:cNvPr>
          <p:cNvSpPr>
            <a:spLocks noGrp="1"/>
          </p:cNvSpPr>
          <p:nvPr>
            <p:ph type="title"/>
          </p:nvPr>
        </p:nvSpPr>
        <p:spPr/>
        <p:txBody>
          <a:bodyPr/>
          <a:lstStyle/>
          <a:p>
            <a:r>
              <a:rPr lang="en-US" dirty="0"/>
              <a:t>Stalking Second degree </a:t>
            </a:r>
          </a:p>
        </p:txBody>
      </p:sp>
      <p:sp>
        <p:nvSpPr>
          <p:cNvPr id="3" name="Content Placeholder 2">
            <a:extLst>
              <a:ext uri="{FF2B5EF4-FFF2-40B4-BE49-F238E27FC236}">
                <a16:creationId xmlns:a16="http://schemas.microsoft.com/office/drawing/2014/main" id="{7CE5D0F7-C217-CBA7-BBB7-6D2F0C39D973}"/>
              </a:ext>
            </a:extLst>
          </p:cNvPr>
          <p:cNvSpPr>
            <a:spLocks noGrp="1"/>
          </p:cNvSpPr>
          <p:nvPr>
            <p:ph sz="half" idx="1"/>
          </p:nvPr>
        </p:nvSpPr>
        <p:spPr/>
        <p:txBody>
          <a:bodyPr/>
          <a:lstStyle/>
          <a:p>
            <a:r>
              <a:rPr lang="en-US" dirty="0"/>
              <a:t>KRS 508.150 Stalking in the second degree. (1) A person is guilty of stalking in the second degree when he intentionally: (a) Stalks another person; and (b) Makes an explicit or implicit threat with the intent to place that person in reasonable fear of: 1. Sexual contact as defined in KRS 510.010; 2. Physical injury; or 3. Death.</a:t>
            </a:r>
          </a:p>
          <a:p>
            <a:r>
              <a:rPr lang="en-US" dirty="0"/>
              <a:t>"Sexual contact" means the touching of a person's intimate parts or the touching of the clothing or other material intended to cover the immediate area of a person's intimate parts, if that touching can be construed by a reasonable person as being done: (a) For the purpose of sexual arousal or gratification of either party; (b) For a sexual purpose; or (c) In a sexual manner for the purpose of: 1. Exacting revenge or retribution; 2. Humiliating or degrading; or 3. Punishment;</a:t>
            </a:r>
          </a:p>
        </p:txBody>
      </p:sp>
      <p:sp>
        <p:nvSpPr>
          <p:cNvPr id="4" name="Footer Placeholder 3">
            <a:extLst>
              <a:ext uri="{FF2B5EF4-FFF2-40B4-BE49-F238E27FC236}">
                <a16:creationId xmlns:a16="http://schemas.microsoft.com/office/drawing/2014/main" id="{C50D59CD-DDA2-D639-BAE3-B75D77AE0B41}"/>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586AAAA-984D-1FAF-ACEA-301FEF363D95}"/>
              </a:ext>
            </a:extLst>
          </p:cNvPr>
          <p:cNvSpPr>
            <a:spLocks noGrp="1"/>
          </p:cNvSpPr>
          <p:nvPr>
            <p:ph type="sldNum" sz="quarter" idx="12"/>
          </p:nvPr>
        </p:nvSpPr>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228178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9C1BB-058A-1693-F5B3-3206581B8A7C}"/>
              </a:ext>
            </a:extLst>
          </p:cNvPr>
          <p:cNvSpPr>
            <a:spLocks noGrp="1"/>
          </p:cNvSpPr>
          <p:nvPr>
            <p:ph sz="half" idx="1"/>
          </p:nvPr>
        </p:nvSpPr>
        <p:spPr>
          <a:xfrm>
            <a:off x="755904" y="1073426"/>
            <a:ext cx="10680192" cy="4586710"/>
          </a:xfrm>
        </p:spPr>
        <p:txBody>
          <a:bodyPr/>
          <a:lstStyle/>
          <a:p>
            <a:r>
              <a:rPr lang="en-US" dirty="0"/>
              <a:t>To "stalk" means to engage in an intentional course of conduct: 1. Directed at a specific person or persons; 2. Which seriously alarms, annoys, intimidates, or harasses the person or persons; and 3. Which serves no legitimate purpose. (b) The course of conduct shall be that which would cause a reasonable person to suffer substantial mental distress. (2) "Course of conduct" means a pattern of conduct composed of two (2) or more acts, evidencing a continuity of purpose. One (1) or more of these acts may include the use of any equipment, instrument, machine, or other device by which communication or information is transmitted, including computers, the Internet or other electronic network, cameras or other recording devices, telephones or other personal communications devices, scanners or other copying devices, and any device that enables the use of a transmitting device. Constitutionally protected activity is not included within the meaning of "course of conduct." If the defendant claims that he was engaged in constitutionally protected activity, the court shall determine the validity of that claim as a matter of law and, if found valid, shall exclude that activity from evidence.</a:t>
            </a:r>
          </a:p>
        </p:txBody>
      </p:sp>
      <p:sp>
        <p:nvSpPr>
          <p:cNvPr id="4" name="Footer Placeholder 3">
            <a:extLst>
              <a:ext uri="{FF2B5EF4-FFF2-40B4-BE49-F238E27FC236}">
                <a16:creationId xmlns:a16="http://schemas.microsoft.com/office/drawing/2014/main" id="{6B7890C9-0F05-1947-1642-A3A5DFC184BA}"/>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28D0349-D556-FBF7-B454-2C9F052CD1DA}"/>
              </a:ext>
            </a:extLst>
          </p:cNvPr>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123002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p:txBody>
          <a:bodyPr/>
          <a:lstStyle/>
          <a:p>
            <a:r>
              <a:rPr lang="en-US" sz="4400" b="1" dirty="0">
                <a:solidFill>
                  <a:schemeClr val="accent6"/>
                </a:solidFill>
                <a:latin typeface="Arial Black" panose="020B0604020202020204" pitchFamily="34" charset="0"/>
                <a:cs typeface="Arial Black" panose="020B0604020202020204" pitchFamily="34" charset="0"/>
              </a:rPr>
              <a:t>PRIMARY GOALs</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type="body" idx="1"/>
          </p:nvPr>
        </p:nvSpPr>
        <p:spPr/>
        <p:txBody>
          <a:bodyPr/>
          <a:lstStyle/>
          <a:p>
            <a:pPr algn="ctr"/>
            <a:r>
              <a:rPr lang="en-US" sz="2400" dirty="0">
                <a:solidFill>
                  <a:schemeClr val="accent6"/>
                </a:solidFill>
                <a:latin typeface="Sabon Next LT" panose="02000500000000000000" pitchFamily="2" charset="0"/>
                <a:cs typeface="Sabon Next LT" panose="02000500000000000000" pitchFamily="2" charset="0"/>
              </a:rPr>
              <a:t>1. Safety 2. Support 3. </a:t>
            </a:r>
            <a:r>
              <a:rPr lang="en-US" dirty="0">
                <a:latin typeface="Sabon Next LT" panose="02000500000000000000" pitchFamily="2" charset="0"/>
                <a:cs typeface="Sabon Next LT" panose="02000500000000000000" pitchFamily="2" charset="0"/>
              </a:rPr>
              <a:t>I</a:t>
            </a:r>
            <a:r>
              <a:rPr lang="en-US" sz="2400" dirty="0">
                <a:solidFill>
                  <a:schemeClr val="accent6"/>
                </a:solidFill>
                <a:latin typeface="Sabon Next LT" panose="02000500000000000000" pitchFamily="2" charset="0"/>
                <a:cs typeface="Sabon Next LT" panose="02000500000000000000" pitchFamily="2" charset="0"/>
              </a:rPr>
              <a:t>nform 4. Strategy </a:t>
            </a:r>
          </a:p>
        </p:txBody>
      </p:sp>
    </p:spTree>
    <p:extLst>
      <p:ext uri="{BB962C8B-B14F-4D97-AF65-F5344CB8AC3E}">
        <p14:creationId xmlns:p14="http://schemas.microsoft.com/office/powerpoint/2010/main" val="2952923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4389120" y="954158"/>
            <a:ext cx="7013448" cy="649356"/>
          </a:xfrm>
        </p:spPr>
        <p:txBody>
          <a:bodyPr/>
          <a:lstStyle/>
          <a:p>
            <a:r>
              <a:rPr lang="en-US" dirty="0"/>
              <a:t>Safety </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p:txBody>
          <a:bodyPr/>
          <a:lstStyle/>
          <a:p>
            <a:fld id="{48F63A3B-78C7-47BE-AE5E-E10140E04643}" type="slidenum">
              <a:rPr lang="en-US" smtClean="0"/>
              <a:t>16</a:t>
            </a:fld>
            <a:endParaRPr lang="en-US" dirty="0"/>
          </a:p>
        </p:txBody>
      </p:sp>
      <p:sp>
        <p:nvSpPr>
          <p:cNvPr id="12" name="TextBox 11">
            <a:extLst>
              <a:ext uri="{FF2B5EF4-FFF2-40B4-BE49-F238E27FC236}">
                <a16:creationId xmlns:a16="http://schemas.microsoft.com/office/drawing/2014/main" id="{9AA0EA17-EBF5-B77F-2DA6-F2CCC3D729AF}"/>
              </a:ext>
            </a:extLst>
          </p:cNvPr>
          <p:cNvSpPr txBox="1"/>
          <p:nvPr/>
        </p:nvSpPr>
        <p:spPr>
          <a:xfrm>
            <a:off x="4227442" y="1987826"/>
            <a:ext cx="5698435" cy="3785652"/>
          </a:xfrm>
          <a:prstGeom prst="rect">
            <a:avLst/>
          </a:prstGeom>
          <a:noFill/>
        </p:spPr>
        <p:txBody>
          <a:bodyPr wrap="square" rtlCol="0">
            <a:spAutoFit/>
          </a:bodyPr>
          <a:lstStyle/>
          <a:p>
            <a:r>
              <a:rPr lang="en-US" sz="2400" dirty="0">
                <a:solidFill>
                  <a:schemeClr val="accent6"/>
                </a:solidFill>
              </a:rPr>
              <a:t>What does safety mean to the survivor?</a:t>
            </a:r>
          </a:p>
          <a:p>
            <a:pPr marL="285750" indent="-285750">
              <a:buFontTx/>
              <a:buChar char="-"/>
            </a:pPr>
            <a:r>
              <a:rPr lang="en-US" sz="2400" dirty="0">
                <a:solidFill>
                  <a:schemeClr val="accent6"/>
                </a:solidFill>
              </a:rPr>
              <a:t>IPOs are for emergency situations, that is why they are technically temporary… what does temporary mean?  </a:t>
            </a:r>
          </a:p>
          <a:p>
            <a:pPr marL="285750" indent="-285750">
              <a:buFontTx/>
              <a:buChar char="-"/>
            </a:pPr>
            <a:r>
              <a:rPr lang="en-US" sz="2400" dirty="0">
                <a:solidFill>
                  <a:schemeClr val="accent6"/>
                </a:solidFill>
              </a:rPr>
              <a:t>Is an IPO what’s best for that person?</a:t>
            </a:r>
          </a:p>
          <a:p>
            <a:pPr marL="285750" indent="-285750">
              <a:buFontTx/>
              <a:buChar char="-"/>
            </a:pPr>
            <a:r>
              <a:rPr lang="en-US" sz="2400" dirty="0">
                <a:solidFill>
                  <a:schemeClr val="accent6"/>
                </a:solidFill>
              </a:rPr>
              <a:t>Is there a criminal case pending? </a:t>
            </a:r>
          </a:p>
          <a:p>
            <a:pPr marL="285750" indent="-285750">
              <a:buFontTx/>
              <a:buChar char="-"/>
            </a:pPr>
            <a:r>
              <a:rPr lang="en-US" sz="2400" dirty="0">
                <a:solidFill>
                  <a:schemeClr val="accent6"/>
                </a:solidFill>
              </a:rPr>
              <a:t>Guns involved? </a:t>
            </a:r>
          </a:p>
          <a:p>
            <a:pPr marL="285750" indent="-285750">
              <a:buFontTx/>
              <a:buChar char="-"/>
            </a:pPr>
            <a:r>
              <a:rPr lang="en-US" sz="2400" dirty="0">
                <a:solidFill>
                  <a:schemeClr val="accent6"/>
                </a:solidFill>
              </a:rPr>
              <a:t>Do they know their aggressors? </a:t>
            </a:r>
          </a:p>
          <a:p>
            <a:pPr marL="742950" lvl="1" indent="-285750">
              <a:buFontTx/>
              <a:buChar char="-"/>
            </a:pPr>
            <a:r>
              <a:rPr lang="en-US" sz="2400" dirty="0">
                <a:solidFill>
                  <a:schemeClr val="accent6"/>
                </a:solidFill>
              </a:rPr>
              <a:t>Is it a dating or domestic relationship? </a:t>
            </a:r>
          </a:p>
        </p:txBody>
      </p:sp>
    </p:spTree>
    <p:extLst>
      <p:ext uri="{BB962C8B-B14F-4D97-AF65-F5344CB8AC3E}">
        <p14:creationId xmlns:p14="http://schemas.microsoft.com/office/powerpoint/2010/main" val="68568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EB83-46C7-FD93-9FBE-8ADA79D6CFC6}"/>
              </a:ext>
            </a:extLst>
          </p:cNvPr>
          <p:cNvSpPr>
            <a:spLocks noGrp="1"/>
          </p:cNvSpPr>
          <p:nvPr>
            <p:ph type="title"/>
          </p:nvPr>
        </p:nvSpPr>
        <p:spPr/>
        <p:txBody>
          <a:bodyPr/>
          <a:lstStyle/>
          <a:p>
            <a:r>
              <a:rPr lang="en-US" dirty="0">
                <a:latin typeface="Arial"/>
                <a:cs typeface="Arial"/>
              </a:rPr>
              <a:t>Support </a:t>
            </a:r>
          </a:p>
        </p:txBody>
      </p:sp>
      <p:sp>
        <p:nvSpPr>
          <p:cNvPr id="4" name="Text Placeholder 3">
            <a:extLst>
              <a:ext uri="{FF2B5EF4-FFF2-40B4-BE49-F238E27FC236}">
                <a16:creationId xmlns:a16="http://schemas.microsoft.com/office/drawing/2014/main" id="{31B858D8-0028-560D-340F-2E3EA683A691}"/>
              </a:ext>
            </a:extLst>
          </p:cNvPr>
          <p:cNvSpPr>
            <a:spLocks noGrp="1"/>
          </p:cNvSpPr>
          <p:nvPr>
            <p:ph type="body" sz="quarter" idx="13"/>
          </p:nvPr>
        </p:nvSpPr>
        <p:spPr>
          <a:xfrm>
            <a:off x="4389120" y="3644347"/>
            <a:ext cx="3932238" cy="1253091"/>
          </a:xfrm>
        </p:spPr>
        <p:txBody>
          <a:bodyPr vert="horz" lIns="0" tIns="0" rIns="0" bIns="0" rtlCol="0" anchor="t">
            <a:noAutofit/>
          </a:bodyPr>
          <a:lstStyle/>
          <a:p>
            <a:r>
              <a:rPr lang="en-US" dirty="0">
                <a:cs typeface="Sabon Next LT"/>
              </a:rPr>
              <a:t>What does the survivor need for mental and emotional support at the time. Trauma Informed Care</a:t>
            </a:r>
            <a:endParaRPr lang="en-US" dirty="0"/>
          </a:p>
        </p:txBody>
      </p:sp>
      <p:sp>
        <p:nvSpPr>
          <p:cNvPr id="6" name="Slide Number Placeholder 5">
            <a:extLst>
              <a:ext uri="{FF2B5EF4-FFF2-40B4-BE49-F238E27FC236}">
                <a16:creationId xmlns:a16="http://schemas.microsoft.com/office/drawing/2014/main" id="{038530DF-B7FA-DFF6-67D3-3A8D448773B6}"/>
              </a:ext>
            </a:extLst>
          </p:cNvPr>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2715197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EC7A-1863-FDE0-5E08-C678F63F3A6A}"/>
              </a:ext>
            </a:extLst>
          </p:cNvPr>
          <p:cNvSpPr>
            <a:spLocks noGrp="1"/>
          </p:cNvSpPr>
          <p:nvPr>
            <p:ph type="title"/>
          </p:nvPr>
        </p:nvSpPr>
        <p:spPr>
          <a:xfrm>
            <a:off x="4389120" y="868017"/>
            <a:ext cx="7013448" cy="775253"/>
          </a:xfrm>
        </p:spPr>
        <p:txBody>
          <a:bodyPr/>
          <a:lstStyle/>
          <a:p>
            <a:r>
              <a:rPr lang="en-US" dirty="0"/>
              <a:t>Inform </a:t>
            </a:r>
          </a:p>
        </p:txBody>
      </p:sp>
      <p:sp>
        <p:nvSpPr>
          <p:cNvPr id="4" name="Text Placeholder 3">
            <a:extLst>
              <a:ext uri="{FF2B5EF4-FFF2-40B4-BE49-F238E27FC236}">
                <a16:creationId xmlns:a16="http://schemas.microsoft.com/office/drawing/2014/main" id="{E4BA47F6-7957-F940-E542-3810356B67CF}"/>
              </a:ext>
            </a:extLst>
          </p:cNvPr>
          <p:cNvSpPr>
            <a:spLocks noGrp="1"/>
          </p:cNvSpPr>
          <p:nvPr>
            <p:ph type="body" sz="quarter" idx="13"/>
          </p:nvPr>
        </p:nvSpPr>
        <p:spPr>
          <a:xfrm>
            <a:off x="4094921" y="2040835"/>
            <a:ext cx="5738191" cy="2451652"/>
          </a:xfrm>
        </p:spPr>
        <p:txBody>
          <a:bodyPr/>
          <a:lstStyle/>
          <a:p>
            <a:pPr marL="342900" indent="-342900">
              <a:buFontTx/>
              <a:buChar char="-"/>
            </a:pPr>
            <a:r>
              <a:rPr lang="en-US" dirty="0"/>
              <a:t>Where do survivors fill out</a:t>
            </a:r>
          </a:p>
          <a:p>
            <a:r>
              <a:rPr lang="en-US" dirty="0"/>
              <a:t>     their TIPO forms? </a:t>
            </a:r>
          </a:p>
          <a:p>
            <a:pPr marL="342900" indent="-342900">
              <a:buFontTx/>
              <a:buChar char="-"/>
            </a:pPr>
            <a:r>
              <a:rPr lang="en-US" dirty="0"/>
              <a:t>What will survivors need to be prepared for at hearings?</a:t>
            </a:r>
          </a:p>
          <a:p>
            <a:pPr marL="342900" indent="-342900">
              <a:buFontTx/>
              <a:buChar char="-"/>
            </a:pPr>
            <a:r>
              <a:rPr lang="en-US" dirty="0"/>
              <a:t>TIPO/IPO/EPO/DVO is not to argue custody and why? </a:t>
            </a:r>
          </a:p>
          <a:p>
            <a:pPr marL="342900" indent="-342900">
              <a:buFontTx/>
              <a:buChar char="-"/>
            </a:pPr>
            <a:r>
              <a:rPr lang="en-US" dirty="0"/>
              <a:t>What are consequences for the aggressors and petitioners legally and personally? </a:t>
            </a:r>
          </a:p>
          <a:p>
            <a:pPr marL="342900" indent="-342900">
              <a:buFontTx/>
              <a:buChar char="-"/>
            </a:pPr>
            <a:r>
              <a:rPr lang="en-US" dirty="0"/>
              <a:t>Criminal Case vs. DVO/IPO Court </a:t>
            </a:r>
          </a:p>
          <a:p>
            <a:pPr marL="342900" indent="-342900">
              <a:buFontTx/>
              <a:buChar char="-"/>
            </a:pPr>
            <a:endParaRPr lang="en-US" dirty="0"/>
          </a:p>
          <a:p>
            <a:pPr marL="342900" indent="-342900">
              <a:buFontTx/>
              <a:buChar char="-"/>
            </a:pPr>
            <a:endParaRPr lang="en-US" dirty="0"/>
          </a:p>
        </p:txBody>
      </p:sp>
      <p:sp>
        <p:nvSpPr>
          <p:cNvPr id="6" name="Slide Number Placeholder 5">
            <a:extLst>
              <a:ext uri="{FF2B5EF4-FFF2-40B4-BE49-F238E27FC236}">
                <a16:creationId xmlns:a16="http://schemas.microsoft.com/office/drawing/2014/main" id="{2A0816DE-34A9-0EBE-5174-4D1268983D5D}"/>
              </a:ext>
            </a:extLst>
          </p:cNvPr>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2659586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B7D2-E78A-F435-5419-1E33CAD149D1}"/>
              </a:ext>
            </a:extLst>
          </p:cNvPr>
          <p:cNvSpPr>
            <a:spLocks noGrp="1"/>
          </p:cNvSpPr>
          <p:nvPr>
            <p:ph type="title"/>
          </p:nvPr>
        </p:nvSpPr>
        <p:spPr/>
        <p:txBody>
          <a:bodyPr/>
          <a:lstStyle/>
          <a:p>
            <a:r>
              <a:rPr lang="en-US" dirty="0"/>
              <a:t>Strategy </a:t>
            </a:r>
          </a:p>
        </p:txBody>
      </p:sp>
      <p:sp>
        <p:nvSpPr>
          <p:cNvPr id="4" name="Text Placeholder 3">
            <a:extLst>
              <a:ext uri="{FF2B5EF4-FFF2-40B4-BE49-F238E27FC236}">
                <a16:creationId xmlns:a16="http://schemas.microsoft.com/office/drawing/2014/main" id="{F88668FB-9A64-B6A6-40D6-C53C277BB43F}"/>
              </a:ext>
            </a:extLst>
          </p:cNvPr>
          <p:cNvSpPr>
            <a:spLocks noGrp="1"/>
          </p:cNvSpPr>
          <p:nvPr>
            <p:ph type="body" sz="quarter" idx="13"/>
          </p:nvPr>
        </p:nvSpPr>
        <p:spPr>
          <a:xfrm>
            <a:off x="4080681" y="3016155"/>
            <a:ext cx="4240677" cy="3152633"/>
          </a:xfrm>
        </p:spPr>
        <p:txBody>
          <a:bodyPr/>
          <a:lstStyle/>
          <a:p>
            <a:pPr marL="342900" indent="-342900">
              <a:buFontTx/>
              <a:buChar char="-"/>
            </a:pPr>
            <a:r>
              <a:rPr lang="en-US" dirty="0"/>
              <a:t>Evidence based prosecution</a:t>
            </a:r>
          </a:p>
          <a:p>
            <a:r>
              <a:rPr lang="en-US" dirty="0"/>
              <a:t>	- Collection of evidence </a:t>
            </a:r>
          </a:p>
          <a:p>
            <a:r>
              <a:rPr lang="en-US" dirty="0"/>
              <a:t>	- Calling Respondent first </a:t>
            </a:r>
          </a:p>
          <a:p>
            <a:r>
              <a:rPr lang="en-US" dirty="0"/>
              <a:t>	- Calling other witnesses 	first  	</a:t>
            </a:r>
          </a:p>
          <a:p>
            <a:r>
              <a:rPr lang="en-US" dirty="0"/>
              <a:t>	- Moving for a “DV” </a:t>
            </a:r>
          </a:p>
        </p:txBody>
      </p:sp>
      <p:sp>
        <p:nvSpPr>
          <p:cNvPr id="6" name="Slide Number Placeholder 5">
            <a:extLst>
              <a:ext uri="{FF2B5EF4-FFF2-40B4-BE49-F238E27FC236}">
                <a16:creationId xmlns:a16="http://schemas.microsoft.com/office/drawing/2014/main" id="{4445CB43-AEFE-8151-D7AE-E159AEEAD548}"/>
              </a:ext>
            </a:extLst>
          </p:cNvPr>
          <p:cNvSpPr>
            <a:spLocks noGrp="1"/>
          </p:cNvSpPr>
          <p:nvPr>
            <p:ph type="sldNum" sz="quarter" idx="12"/>
          </p:nvPr>
        </p:nvSpPr>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3428807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p:txBody>
          <a:bodyPr/>
          <a:lstStyle/>
          <a:p>
            <a:r>
              <a:rPr lang="en-US" sz="4000" dirty="0"/>
              <a:t>456.030 Petition for Interpersonal Protective Order</a:t>
            </a:r>
          </a:p>
          <a:p>
            <a:endParaRPr lang="en-US" dirty="0"/>
          </a:p>
        </p:txBody>
      </p:sp>
      <p:sp>
        <p:nvSpPr>
          <p:cNvPr id="14" name="Footer Placeholder 13">
            <a:extLst>
              <a:ext uri="{FF2B5EF4-FFF2-40B4-BE49-F238E27FC236}">
                <a16:creationId xmlns:a16="http://schemas.microsoft.com/office/drawing/2014/main" id="{03571BF2-FCCE-E7A0-736D-9168D2BBFF63}"/>
              </a:ext>
            </a:extLst>
          </p:cNvPr>
          <p:cNvSpPr>
            <a:spLocks noGrp="1"/>
          </p:cNvSpPr>
          <p:nvPr>
            <p:ph type="ftr" sz="quarter" idx="11"/>
          </p:nvPr>
        </p:nvSpPr>
        <p:spPr/>
        <p:txBody>
          <a:bodyPr/>
          <a:lstStyle/>
          <a:p>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97962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7A69B5-9149-C0DE-3D2F-576617404770}"/>
              </a:ext>
            </a:extLst>
          </p:cNvPr>
          <p:cNvSpPr>
            <a:spLocks noGrp="1"/>
          </p:cNvSpPr>
          <p:nvPr>
            <p:ph type="body" sz="quarter" idx="13"/>
          </p:nvPr>
        </p:nvSpPr>
        <p:spPr>
          <a:xfrm>
            <a:off x="4108174" y="291548"/>
            <a:ext cx="7407964" cy="6387547"/>
          </a:xfrm>
        </p:spPr>
        <p:txBody>
          <a:bodyPr vert="horz" lIns="0" tIns="0" rIns="0" bIns="0" rtlCol="0" anchor="t">
            <a:noAutofit/>
          </a:bodyPr>
          <a:lstStyle/>
          <a:p>
            <a:pPr marL="342900" indent="-342900">
              <a:buFont typeface="Arial" panose="020B0604020202020204" pitchFamily="34" charset="0"/>
              <a:buChar char="•"/>
            </a:pPr>
            <a:r>
              <a:rPr lang="en-US" dirty="0">
                <a:latin typeface="Times New Roman"/>
                <a:cs typeface="Times New Roman"/>
              </a:rPr>
              <a:t>KRS 431.005  </a:t>
            </a:r>
            <a:endParaRPr lang="en-US" u="sng" dirty="0">
              <a:latin typeface="Times New Roman" panose="02020603050405020304" pitchFamily="18" charset="0"/>
              <a:cs typeface="Times New Roman" panose="02020603050405020304" pitchFamily="18" charset="0"/>
            </a:endParaRPr>
          </a:p>
          <a:p>
            <a:pPr lvl="1" indent="-347345"/>
            <a:r>
              <a:rPr lang="en-US" altLang="en-US" dirty="0">
                <a:latin typeface="Times New Roman" panose="02020603050405020304" pitchFamily="18" charset="0"/>
                <a:cs typeface="Times New Roman" panose="02020603050405020304" pitchFamily="18" charset="0"/>
              </a:rPr>
              <a:t>(2)(a) Assault 4</a:t>
            </a:r>
            <a:r>
              <a:rPr lang="en-US" altLang="en-US" baseline="30000" dirty="0">
                <a:latin typeface="Times New Roman" panose="02020603050405020304" pitchFamily="18" charset="0"/>
                <a:cs typeface="Times New Roman" panose="02020603050405020304" pitchFamily="18" charset="0"/>
              </a:rPr>
              <a:t>th</a:t>
            </a:r>
            <a:r>
              <a:rPr lang="en-US" altLang="en-US" dirty="0">
                <a:latin typeface="Times New Roman" panose="02020603050405020304" pitchFamily="18" charset="0"/>
                <a:cs typeface="Times New Roman" panose="02020603050405020304" pitchFamily="18" charset="0"/>
              </a:rPr>
              <a:t> Domestic / dating</a:t>
            </a:r>
          </a:p>
          <a:p>
            <a:pPr lvl="2" indent="-347345"/>
            <a:r>
              <a:rPr lang="en-US" altLang="en-US" sz="2400" dirty="0">
                <a:latin typeface="Times New Roman" panose="02020603050405020304" pitchFamily="18" charset="0"/>
                <a:cs typeface="Times New Roman" panose="02020603050405020304" pitchFamily="18" charset="0"/>
              </a:rPr>
              <a:t>OFFICER </a:t>
            </a:r>
            <a:r>
              <a:rPr lang="en-US" altLang="en-US" sz="2400" i="1" dirty="0">
                <a:latin typeface="Times New Roman" panose="02020603050405020304" pitchFamily="18" charset="0"/>
                <a:cs typeface="Times New Roman" panose="02020603050405020304" pitchFamily="18" charset="0"/>
              </a:rPr>
              <a:t>MAY</a:t>
            </a:r>
            <a:r>
              <a:rPr lang="en-US" altLang="en-US" sz="2400" dirty="0">
                <a:latin typeface="Times New Roman" panose="02020603050405020304" pitchFamily="18" charset="0"/>
                <a:cs typeface="Times New Roman" panose="02020603050405020304" pitchFamily="18" charset="0"/>
              </a:rPr>
              <a:t> ARREST</a:t>
            </a:r>
          </a:p>
          <a:p>
            <a:pPr lvl="1" indent="-347345">
              <a:spcBef>
                <a:spcPct val="50000"/>
              </a:spcBef>
              <a:buFontTx/>
              <a:buChar char="•"/>
            </a:pPr>
            <a:r>
              <a:rPr lang="en-US" altLang="en-US" dirty="0">
                <a:latin typeface="Times New Roman" panose="02020603050405020304" pitchFamily="18" charset="0"/>
                <a:cs typeface="Times New Roman" panose="02020603050405020304" pitchFamily="18" charset="0"/>
              </a:rPr>
              <a:t>(7) Restraining / IPO Protection Order per 508.155.  Stalking conviction.</a:t>
            </a:r>
          </a:p>
          <a:p>
            <a:pPr lvl="2" indent="-347345">
              <a:spcBef>
                <a:spcPct val="50000"/>
              </a:spcBef>
              <a:buFontTx/>
              <a:buChar char="•"/>
            </a:pPr>
            <a:r>
              <a:rPr lang="en-US" altLang="en-US" sz="2400" dirty="0">
                <a:latin typeface="Times New Roman" panose="02020603050405020304" pitchFamily="18" charset="0"/>
                <a:cs typeface="Times New Roman" panose="02020603050405020304" pitchFamily="18" charset="0"/>
              </a:rPr>
              <a:t>OFFICER </a:t>
            </a:r>
            <a:r>
              <a:rPr lang="en-US" altLang="en-US" sz="2400" i="1" dirty="0">
                <a:latin typeface="Times New Roman" panose="02020603050405020304" pitchFamily="18" charset="0"/>
                <a:cs typeface="Times New Roman" panose="02020603050405020304" pitchFamily="18" charset="0"/>
              </a:rPr>
              <a:t>SHALL</a:t>
            </a:r>
            <a:r>
              <a:rPr lang="en-US" altLang="en-US" sz="2400" dirty="0">
                <a:latin typeface="Times New Roman" panose="02020603050405020304" pitchFamily="18" charset="0"/>
                <a:cs typeface="Times New Roman" panose="02020603050405020304" pitchFamily="18" charset="0"/>
              </a:rPr>
              <a:t> ARREST</a:t>
            </a:r>
          </a:p>
          <a:p>
            <a:pPr>
              <a:spcBef>
                <a:spcPct val="50000"/>
              </a:spcBef>
              <a:buFontTx/>
              <a:buChar char="•"/>
            </a:pPr>
            <a:r>
              <a:rPr lang="en-US" altLang="en-US" dirty="0">
                <a:latin typeface="Times New Roman"/>
                <a:cs typeface="Times New Roman"/>
              </a:rPr>
              <a:t>KRS 431.015 (c) Violations of Protective Orders.</a:t>
            </a:r>
          </a:p>
          <a:p>
            <a:pPr lvl="1" indent="-347345">
              <a:spcBef>
                <a:spcPct val="50000"/>
              </a:spcBef>
              <a:buFontTx/>
              <a:buChar char="•"/>
            </a:pPr>
            <a:r>
              <a:rPr lang="en-US" altLang="en-US" dirty="0">
                <a:latin typeface="Times New Roman" panose="02020603050405020304" pitchFamily="18" charset="0"/>
                <a:cs typeface="Times New Roman" panose="02020603050405020304" pitchFamily="18" charset="0"/>
              </a:rPr>
              <a:t>OFFICER </a:t>
            </a:r>
            <a:r>
              <a:rPr lang="en-US" altLang="en-US" i="1" dirty="0">
                <a:latin typeface="Times New Roman" panose="02020603050405020304" pitchFamily="18" charset="0"/>
                <a:cs typeface="Times New Roman" panose="02020603050405020304" pitchFamily="18" charset="0"/>
              </a:rPr>
              <a:t>SHALL</a:t>
            </a:r>
            <a:r>
              <a:rPr lang="en-US" altLang="en-US" dirty="0">
                <a:latin typeface="Times New Roman" panose="02020603050405020304" pitchFamily="18" charset="0"/>
                <a:cs typeface="Times New Roman" panose="02020603050405020304" pitchFamily="18" charset="0"/>
              </a:rPr>
              <a:t> ARREST</a:t>
            </a:r>
          </a:p>
          <a:p>
            <a:pPr>
              <a:spcBef>
                <a:spcPct val="50000"/>
              </a:spcBef>
              <a:buFontTx/>
              <a:buChar char="•"/>
            </a:pPr>
            <a:r>
              <a:rPr lang="en-US" altLang="en-US" dirty="0">
                <a:latin typeface="Times New Roman"/>
                <a:cs typeface="Times New Roman"/>
              </a:rPr>
              <a:t>DOES NOT HAVE TO BE IN OFFICER’S PRESENCE (still need probable cause) </a:t>
            </a:r>
            <a:endParaRPr lang="en-US" altLang="en-US" dirty="0">
              <a:latin typeface="Times New Roman" panose="02020603050405020304" pitchFamily="18" charset="0"/>
              <a:cs typeface="Times New Roman" panose="02020603050405020304" pitchFamily="18" charset="0"/>
            </a:endParaRPr>
          </a:p>
          <a:p>
            <a:pPr>
              <a:spcBef>
                <a:spcPct val="50000"/>
              </a:spcBef>
              <a:buFontTx/>
              <a:buChar char="•"/>
            </a:pPr>
            <a:r>
              <a:rPr lang="en-US" altLang="en-US" dirty="0">
                <a:latin typeface="Times New Roman"/>
                <a:cs typeface="Times New Roman"/>
              </a:rPr>
              <a:t>NO TIME LIMIT on when can arrest (but still needs probable cause) </a:t>
            </a:r>
            <a:endParaRPr lang="en-US" altLang="en-US"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48A28F28-95ED-EDDD-3486-A9ACBA7799B1}"/>
              </a:ext>
            </a:extLst>
          </p:cNvPr>
          <p:cNvSpPr>
            <a:spLocks noGrp="1"/>
          </p:cNvSpPr>
          <p:nvPr>
            <p:ph type="sldNum" sz="quarter" idx="12"/>
          </p:nvPr>
        </p:nvSpPr>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3325655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69574"/>
            <a:ext cx="5385816" cy="3139970"/>
          </a:xfrm>
        </p:spPr>
        <p:txBody>
          <a:bodyPr/>
          <a:lstStyle/>
          <a:p>
            <a:r>
              <a:rPr lang="en-US" dirty="0"/>
              <a:t>Protective orders: process</a:t>
            </a:r>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4349496" y="3255267"/>
            <a:ext cx="3493008" cy="1644724"/>
          </a:xfrm>
        </p:spPr>
        <p:txBody>
          <a:bodyPr/>
          <a:lstStyle/>
          <a:p>
            <a:r>
              <a:rPr lang="en-US" dirty="0">
                <a:ea typeface="+mn-lt"/>
                <a:cs typeface="+mn-lt"/>
              </a:rPr>
              <a:t>Aubrey M. Girouard </a:t>
            </a:r>
            <a:endParaRPr lang="en-US" dirty="0">
              <a:cs typeface="Sabon Next LT"/>
            </a:endParaRPr>
          </a:p>
          <a:p>
            <a:pPr algn="l"/>
            <a:endParaRPr lang="en-US" dirty="0">
              <a:cs typeface="Sabon Next LT"/>
            </a:endParaRPr>
          </a:p>
          <a:p>
            <a:endParaRPr lang="en-US" dirty="0">
              <a:cs typeface="Sabon Next LT"/>
            </a:endParaRPr>
          </a:p>
          <a:p>
            <a:endParaRPr lang="en-US" dirty="0"/>
          </a:p>
        </p:txBody>
      </p:sp>
    </p:spTree>
    <p:extLst>
      <p:ext uri="{BB962C8B-B14F-4D97-AF65-F5344CB8AC3E}">
        <p14:creationId xmlns:p14="http://schemas.microsoft.com/office/powerpoint/2010/main" val="1720053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224338" y="814388"/>
            <a:ext cx="6767512" cy="2811462"/>
          </a:xfrm>
        </p:spPr>
        <p:txBody>
          <a:bodyPr/>
          <a:lstStyle/>
          <a:p>
            <a:r>
              <a:rPr lang="en-US" dirty="0"/>
              <a:t>How to get a protective order</a:t>
            </a:r>
          </a:p>
        </p:txBody>
      </p:sp>
      <p:sp>
        <p:nvSpPr>
          <p:cNvPr id="14" name="Footer Placeholder 13">
            <a:extLst>
              <a:ext uri="{FF2B5EF4-FFF2-40B4-BE49-F238E27FC236}">
                <a16:creationId xmlns:a16="http://schemas.microsoft.com/office/drawing/2014/main" id="{03571BF2-FCCE-E7A0-736D-9168D2BBFF63}"/>
              </a:ext>
            </a:extLst>
          </p:cNvPr>
          <p:cNvSpPr>
            <a:spLocks noGrp="1"/>
          </p:cNvSpPr>
          <p:nvPr>
            <p:ph type="ftr" sz="quarter" idx="11"/>
          </p:nvPr>
        </p:nvSpPr>
        <p:spPr>
          <a:xfrm>
            <a:off x="4224528" y="457200"/>
            <a:ext cx="3200400" cy="274320"/>
          </a:xfrm>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a:xfrm>
            <a:off x="10003536" y="472108"/>
            <a:ext cx="987552" cy="244503"/>
          </a:xfrm>
        </p:spPr>
        <p:txBody>
          <a:bodyPr/>
          <a:lstStyle/>
          <a:p>
            <a:fld id="{48F63A3B-78C7-47BE-AE5E-E10140E04643}" type="slidenum">
              <a:rPr lang="en-US" smtClean="0"/>
              <a:pPr/>
              <a:t>22</a:t>
            </a:fld>
            <a:endParaRPr lang="en-US" dirty="0"/>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4224528" y="3723748"/>
            <a:ext cx="6766560" cy="2447238"/>
          </a:xfrm>
        </p:spPr>
        <p:txBody>
          <a:bodyPr/>
          <a:lstStyle/>
          <a:p>
            <a:r>
              <a:rPr lang="en-US" dirty="0"/>
              <a:t>Available 24/7 at no cost to the petitioner</a:t>
            </a:r>
          </a:p>
          <a:p>
            <a:endParaRPr lang="en-US" dirty="0"/>
          </a:p>
          <a:p>
            <a:r>
              <a:rPr lang="en-US" i="1" dirty="0"/>
              <a:t>Each county has a slightly different process</a:t>
            </a:r>
          </a:p>
          <a:p>
            <a:endParaRPr lang="en-US" dirty="0"/>
          </a:p>
        </p:txBody>
      </p:sp>
    </p:spTree>
    <p:extLst>
      <p:ext uri="{BB962C8B-B14F-4D97-AF65-F5344CB8AC3E}">
        <p14:creationId xmlns:p14="http://schemas.microsoft.com/office/powerpoint/2010/main" val="3614375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9797-7A59-E0C3-A527-ACADB30FCB51}"/>
              </a:ext>
            </a:extLst>
          </p:cNvPr>
          <p:cNvSpPr>
            <a:spLocks noGrp="1"/>
          </p:cNvSpPr>
          <p:nvPr>
            <p:ph type="title"/>
          </p:nvPr>
        </p:nvSpPr>
        <p:spPr>
          <a:xfrm>
            <a:off x="758952" y="731520"/>
            <a:ext cx="10671048" cy="1362057"/>
          </a:xfrm>
        </p:spPr>
        <p:txBody>
          <a:bodyPr anchor="b">
            <a:normAutofit/>
          </a:bodyPr>
          <a:lstStyle/>
          <a:p>
            <a:r>
              <a:rPr lang="en-US" dirty="0"/>
              <a:t>Step 1: file a petition</a:t>
            </a:r>
          </a:p>
        </p:txBody>
      </p:sp>
      <p:sp>
        <p:nvSpPr>
          <p:cNvPr id="3" name="Footer Placeholder 2">
            <a:extLst>
              <a:ext uri="{FF2B5EF4-FFF2-40B4-BE49-F238E27FC236}">
                <a16:creationId xmlns:a16="http://schemas.microsoft.com/office/drawing/2014/main" id="{21EBE6A9-6074-9A1E-759F-04360A363C59}"/>
              </a:ext>
            </a:extLst>
          </p:cNvPr>
          <p:cNvSpPr>
            <a:spLocks noGrp="1"/>
          </p:cNvSpPr>
          <p:nvPr>
            <p:ph type="ftr" sz="quarter" idx="11"/>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4" name="Slide Number Placeholder 3">
            <a:extLst>
              <a:ext uri="{FF2B5EF4-FFF2-40B4-BE49-F238E27FC236}">
                <a16:creationId xmlns:a16="http://schemas.microsoft.com/office/drawing/2014/main" id="{91A4069B-78E2-E406-4DD0-8BC4B0DB4CB1}"/>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23</a:t>
            </a:fld>
            <a:endParaRPr lang="en-US" sz="1100"/>
          </a:p>
        </p:txBody>
      </p:sp>
      <p:sp>
        <p:nvSpPr>
          <p:cNvPr id="5" name="Content Placeholder 4">
            <a:extLst>
              <a:ext uri="{FF2B5EF4-FFF2-40B4-BE49-F238E27FC236}">
                <a16:creationId xmlns:a16="http://schemas.microsoft.com/office/drawing/2014/main" id="{2640F681-B4BF-4EBE-5EDB-3DFCBD7D3AC3}"/>
              </a:ext>
            </a:extLst>
          </p:cNvPr>
          <p:cNvSpPr>
            <a:spLocks noGrp="1"/>
          </p:cNvSpPr>
          <p:nvPr>
            <p:ph sz="half" idx="1"/>
          </p:nvPr>
        </p:nvSpPr>
        <p:spPr>
          <a:xfrm>
            <a:off x="755904" y="2825496"/>
            <a:ext cx="10680192" cy="2834640"/>
          </a:xfrm>
        </p:spPr>
        <p:txBody>
          <a:bodyPr>
            <a:normAutofit/>
          </a:bodyPr>
          <a:lstStyle/>
          <a:p>
            <a:pPr marL="0" indent="0">
              <a:lnSpc>
                <a:spcPct val="90000"/>
              </a:lnSpc>
              <a:buNone/>
            </a:pPr>
            <a:r>
              <a:rPr lang="en-US" i="1" dirty="0"/>
              <a:t>Where</a:t>
            </a:r>
            <a:r>
              <a:rPr lang="en-US" dirty="0"/>
              <a:t> to do this differs by county. Some common venues:</a:t>
            </a:r>
          </a:p>
          <a:p>
            <a:pPr marL="285750" indent="-285750">
              <a:lnSpc>
                <a:spcPct val="90000"/>
              </a:lnSpc>
              <a:buFont typeface="Arial" panose="020B0604020202020204" pitchFamily="34" charset="0"/>
              <a:buChar char="•"/>
            </a:pPr>
            <a:r>
              <a:rPr lang="en-US" dirty="0"/>
              <a:t>County clerk</a:t>
            </a:r>
          </a:p>
          <a:p>
            <a:pPr marL="285750" indent="-285750">
              <a:lnSpc>
                <a:spcPct val="90000"/>
              </a:lnSpc>
              <a:buFont typeface="Arial" panose="020B0604020202020204" pitchFamily="34" charset="0"/>
              <a:buChar char="•"/>
            </a:pPr>
            <a:r>
              <a:rPr lang="en-US" dirty="0"/>
              <a:t>Courthouse</a:t>
            </a:r>
          </a:p>
          <a:p>
            <a:pPr marL="285750" indent="-285750">
              <a:lnSpc>
                <a:spcPct val="90000"/>
              </a:lnSpc>
              <a:buFont typeface="Arial" panose="020B0604020202020204" pitchFamily="34" charset="0"/>
              <a:buChar char="•"/>
            </a:pPr>
            <a:r>
              <a:rPr lang="en-US" dirty="0"/>
              <a:t>Police station</a:t>
            </a:r>
          </a:p>
          <a:p>
            <a:pPr marL="285750" indent="-285750">
              <a:lnSpc>
                <a:spcPct val="90000"/>
              </a:lnSpc>
              <a:buFont typeface="Arial" panose="020B0604020202020204" pitchFamily="34" charset="0"/>
              <a:buChar char="•"/>
            </a:pPr>
            <a:r>
              <a:rPr lang="en-US" dirty="0"/>
              <a:t>Domestic violence shelter</a:t>
            </a:r>
          </a:p>
          <a:p>
            <a:pPr>
              <a:lnSpc>
                <a:spcPct val="90000"/>
              </a:lnSpc>
            </a:pPr>
            <a:endParaRPr lang="en-US" dirty="0"/>
          </a:p>
          <a:p>
            <a:pPr marL="0" indent="0">
              <a:lnSpc>
                <a:spcPct val="90000"/>
              </a:lnSpc>
              <a:buNone/>
            </a:pPr>
            <a:r>
              <a:rPr lang="en-US" dirty="0"/>
              <a:t>Note: there may be one place to go during business hours and another for after hours.</a:t>
            </a:r>
          </a:p>
          <a:p>
            <a:pPr>
              <a:lnSpc>
                <a:spcPct val="90000"/>
              </a:lnSpc>
            </a:pPr>
            <a:endParaRPr lang="en-US" dirty="0"/>
          </a:p>
          <a:p>
            <a:pPr marL="0" indent="0">
              <a:lnSpc>
                <a:spcPct val="90000"/>
              </a:lnSpc>
              <a:buNone/>
            </a:pPr>
            <a:r>
              <a:rPr lang="en-US" b="1" dirty="0"/>
              <a:t>HOMEWORK:</a:t>
            </a:r>
            <a:r>
              <a:rPr lang="en-US" dirty="0"/>
              <a:t> find out where to file in each county your RCC serves</a:t>
            </a:r>
            <a:endParaRPr lang="en-US" b="1" dirty="0"/>
          </a:p>
        </p:txBody>
      </p:sp>
    </p:spTree>
    <p:extLst>
      <p:ext uri="{BB962C8B-B14F-4D97-AF65-F5344CB8AC3E}">
        <p14:creationId xmlns:p14="http://schemas.microsoft.com/office/powerpoint/2010/main" val="210350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B821AC6-2761-4551-69C5-22F1C4D26B81}"/>
              </a:ext>
            </a:extLst>
          </p:cNvPr>
          <p:cNvSpPr>
            <a:spLocks noGrp="1"/>
          </p:cNvSpPr>
          <p:nvPr>
            <p:ph type="title"/>
          </p:nvPr>
        </p:nvSpPr>
        <p:spPr>
          <a:xfrm>
            <a:off x="758952" y="731520"/>
            <a:ext cx="10671048" cy="1362057"/>
          </a:xfrm>
        </p:spPr>
        <p:txBody>
          <a:bodyPr anchor="b">
            <a:normAutofit/>
          </a:bodyPr>
          <a:lstStyle/>
          <a:p>
            <a:pPr>
              <a:lnSpc>
                <a:spcPct val="90000"/>
              </a:lnSpc>
            </a:pPr>
            <a:r>
              <a:rPr lang="en-US"/>
              <a:t>Filing a petition for an ipo/epo/dvo</a:t>
            </a:r>
          </a:p>
        </p:txBody>
      </p:sp>
      <p:sp>
        <p:nvSpPr>
          <p:cNvPr id="10" name="Footer Placeholder 2">
            <a:extLst>
              <a:ext uri="{FF2B5EF4-FFF2-40B4-BE49-F238E27FC236}">
                <a16:creationId xmlns:a16="http://schemas.microsoft.com/office/drawing/2014/main" id="{01330AD6-EA3D-7C67-0A98-EDB7AD73524A}"/>
              </a:ext>
            </a:extLst>
          </p:cNvPr>
          <p:cNvSpPr>
            <a:spLocks noGrp="1"/>
          </p:cNvSpPr>
          <p:nvPr>
            <p:ph type="ftr" sz="quarter" idx="11"/>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12" name="Slide Number Placeholder 3">
            <a:extLst>
              <a:ext uri="{FF2B5EF4-FFF2-40B4-BE49-F238E27FC236}">
                <a16:creationId xmlns:a16="http://schemas.microsoft.com/office/drawing/2014/main" id="{B6B8AA3B-E347-0FCE-32E4-01AE9583EA55}"/>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24</a:t>
            </a:fld>
            <a:endParaRPr lang="en-US" sz="1100"/>
          </a:p>
        </p:txBody>
      </p:sp>
      <p:sp>
        <p:nvSpPr>
          <p:cNvPr id="22" name="Content Placeholder 4">
            <a:extLst>
              <a:ext uri="{FF2B5EF4-FFF2-40B4-BE49-F238E27FC236}">
                <a16:creationId xmlns:a16="http://schemas.microsoft.com/office/drawing/2014/main" id="{FDEE7FE1-0DAE-261B-8B42-9A0D6A72C7FC}"/>
              </a:ext>
            </a:extLst>
          </p:cNvPr>
          <p:cNvSpPr>
            <a:spLocks noGrp="1"/>
          </p:cNvSpPr>
          <p:nvPr>
            <p:ph sz="half" idx="1"/>
          </p:nvPr>
        </p:nvSpPr>
        <p:spPr>
          <a:xfrm>
            <a:off x="755904" y="2825496"/>
            <a:ext cx="10680192" cy="2834640"/>
          </a:xfrm>
        </p:spPr>
        <p:txBody>
          <a:bodyPr>
            <a:normAutofit/>
          </a:bodyPr>
          <a:lstStyle/>
          <a:p>
            <a:pPr>
              <a:lnSpc>
                <a:spcPct val="90000"/>
              </a:lnSpc>
            </a:pPr>
            <a:r>
              <a:rPr lang="en-US"/>
              <a:t>Request a protective order</a:t>
            </a:r>
          </a:p>
          <a:p>
            <a:pPr lvl="1">
              <a:lnSpc>
                <a:spcPct val="90000"/>
              </a:lnSpc>
            </a:pPr>
            <a:r>
              <a:rPr lang="en-US" sz="1800"/>
              <a:t>Same form for an IPO or DVO</a:t>
            </a:r>
          </a:p>
          <a:p>
            <a:pPr lvl="1">
              <a:lnSpc>
                <a:spcPct val="90000"/>
              </a:lnSpc>
            </a:pPr>
            <a:r>
              <a:rPr lang="en-US" sz="1800"/>
              <a:t>But better to know which kind of order to request</a:t>
            </a:r>
          </a:p>
          <a:p>
            <a:pPr>
              <a:lnSpc>
                <a:spcPct val="90000"/>
              </a:lnSpc>
            </a:pPr>
            <a:r>
              <a:rPr lang="en-US"/>
              <a:t>Fill out the form. It will ask for:</a:t>
            </a:r>
          </a:p>
          <a:p>
            <a:pPr lvl="1">
              <a:lnSpc>
                <a:spcPct val="90000"/>
              </a:lnSpc>
            </a:pPr>
            <a:r>
              <a:rPr lang="en-US" sz="1800"/>
              <a:t>Contact info for survivor and respondent</a:t>
            </a:r>
          </a:p>
          <a:p>
            <a:pPr lvl="1">
              <a:lnSpc>
                <a:spcPct val="90000"/>
              </a:lnSpc>
            </a:pPr>
            <a:r>
              <a:rPr lang="en-US" sz="1800"/>
              <a:t>Whether there are children/pets</a:t>
            </a:r>
          </a:p>
          <a:p>
            <a:pPr lvl="1">
              <a:lnSpc>
                <a:spcPct val="90000"/>
              </a:lnSpc>
            </a:pPr>
            <a:r>
              <a:rPr lang="en-US" sz="1800"/>
              <a:t>A description of the reason you are requesting protection (more on this in a minute!)</a:t>
            </a:r>
          </a:p>
          <a:p>
            <a:pPr lvl="1">
              <a:lnSpc>
                <a:spcPct val="90000"/>
              </a:lnSpc>
            </a:pPr>
            <a:r>
              <a:rPr lang="en-US" sz="1800"/>
              <a:t>A place to request specific protections</a:t>
            </a:r>
          </a:p>
          <a:p>
            <a:pPr lvl="1">
              <a:lnSpc>
                <a:spcPct val="90000"/>
              </a:lnSpc>
            </a:pPr>
            <a:r>
              <a:rPr lang="en-US" sz="1800"/>
              <a:t>Signature attesting that everything in the petition is true</a:t>
            </a:r>
          </a:p>
        </p:txBody>
      </p:sp>
    </p:spTree>
    <p:extLst>
      <p:ext uri="{BB962C8B-B14F-4D97-AF65-F5344CB8AC3E}">
        <p14:creationId xmlns:p14="http://schemas.microsoft.com/office/powerpoint/2010/main" val="260198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CA64-00FF-5888-F922-8E358F1E83F2}"/>
              </a:ext>
            </a:extLst>
          </p:cNvPr>
          <p:cNvSpPr>
            <a:spLocks noGrp="1"/>
          </p:cNvSpPr>
          <p:nvPr>
            <p:ph type="title"/>
          </p:nvPr>
        </p:nvSpPr>
        <p:spPr>
          <a:xfrm>
            <a:off x="758952" y="731520"/>
            <a:ext cx="10671048" cy="1362057"/>
          </a:xfrm>
        </p:spPr>
        <p:txBody>
          <a:bodyPr anchor="b">
            <a:normAutofit/>
          </a:bodyPr>
          <a:lstStyle/>
          <a:p>
            <a:r>
              <a:rPr lang="en-US" dirty="0"/>
              <a:t>What to include</a:t>
            </a:r>
          </a:p>
        </p:txBody>
      </p:sp>
      <p:sp>
        <p:nvSpPr>
          <p:cNvPr id="3" name="Footer Placeholder 2">
            <a:extLst>
              <a:ext uri="{FF2B5EF4-FFF2-40B4-BE49-F238E27FC236}">
                <a16:creationId xmlns:a16="http://schemas.microsoft.com/office/drawing/2014/main" id="{A4C083CC-D5EC-46DE-E595-E136A2D2502A}"/>
              </a:ext>
            </a:extLst>
          </p:cNvPr>
          <p:cNvSpPr>
            <a:spLocks noGrp="1"/>
          </p:cNvSpPr>
          <p:nvPr>
            <p:ph type="ftr" sz="quarter" idx="11"/>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4" name="Slide Number Placeholder 3">
            <a:extLst>
              <a:ext uri="{FF2B5EF4-FFF2-40B4-BE49-F238E27FC236}">
                <a16:creationId xmlns:a16="http://schemas.microsoft.com/office/drawing/2014/main" id="{AFBE4D8D-E987-20E7-5C02-96A64D83091F}"/>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25</a:t>
            </a:fld>
            <a:endParaRPr lang="en-US" sz="1100"/>
          </a:p>
        </p:txBody>
      </p:sp>
      <p:sp>
        <p:nvSpPr>
          <p:cNvPr id="5" name="Content Placeholder 4">
            <a:extLst>
              <a:ext uri="{FF2B5EF4-FFF2-40B4-BE49-F238E27FC236}">
                <a16:creationId xmlns:a16="http://schemas.microsoft.com/office/drawing/2014/main" id="{2BFEDDF2-1E3D-2070-2CB6-50A2966651EB}"/>
              </a:ext>
            </a:extLst>
          </p:cNvPr>
          <p:cNvSpPr>
            <a:spLocks noGrp="1"/>
          </p:cNvSpPr>
          <p:nvPr>
            <p:ph sz="half" idx="1"/>
          </p:nvPr>
        </p:nvSpPr>
        <p:spPr>
          <a:xfrm>
            <a:off x="755904" y="2825496"/>
            <a:ext cx="10680192" cy="2834640"/>
          </a:xfrm>
        </p:spPr>
        <p:txBody>
          <a:bodyPr>
            <a:normAutofit/>
          </a:bodyPr>
          <a:lstStyle/>
          <a:p>
            <a:r>
              <a:rPr lang="en-US" dirty="0"/>
              <a:t>Can request protection for:</a:t>
            </a:r>
          </a:p>
          <a:p>
            <a:pPr marL="624078" lvl="1" indent="-285750"/>
            <a:r>
              <a:rPr lang="en-US" dirty="0"/>
              <a:t>Physical or sexual abuse or assault</a:t>
            </a:r>
          </a:p>
          <a:p>
            <a:pPr marL="624078" lvl="1" indent="-285750"/>
            <a:r>
              <a:rPr lang="en-US" dirty="0"/>
              <a:t>Fear of abuse or assault, if you have a relation to the respondent</a:t>
            </a:r>
          </a:p>
          <a:p>
            <a:pPr marL="624078" lvl="1" indent="-285750"/>
            <a:r>
              <a:rPr lang="en-US" dirty="0"/>
              <a:t>Sexual assault</a:t>
            </a:r>
          </a:p>
          <a:p>
            <a:pPr marL="624078" lvl="1" indent="-285750"/>
            <a:r>
              <a:rPr lang="en-US" dirty="0"/>
              <a:t>Stalking</a:t>
            </a:r>
          </a:p>
          <a:p>
            <a:r>
              <a:rPr lang="en-US" dirty="0"/>
              <a:t>Describe the incident</a:t>
            </a:r>
          </a:p>
          <a:p>
            <a:r>
              <a:rPr lang="en-US" dirty="0"/>
              <a:t>Describe any history of violence</a:t>
            </a:r>
          </a:p>
          <a:p>
            <a:r>
              <a:rPr lang="en-US" dirty="0"/>
              <a:t>Consider violence broadly: include any coercive behavior, implicit or explicit threats</a:t>
            </a:r>
          </a:p>
        </p:txBody>
      </p:sp>
      <p:sp>
        <p:nvSpPr>
          <p:cNvPr id="6" name="TextBox 5">
            <a:extLst>
              <a:ext uri="{FF2B5EF4-FFF2-40B4-BE49-F238E27FC236}">
                <a16:creationId xmlns:a16="http://schemas.microsoft.com/office/drawing/2014/main" id="{6D8D3851-E519-6499-6AB2-81E7DA75E210}"/>
              </a:ext>
            </a:extLst>
          </p:cNvPr>
          <p:cNvSpPr txBox="1"/>
          <p:nvPr/>
        </p:nvSpPr>
        <p:spPr>
          <a:xfrm>
            <a:off x="861391" y="5612296"/>
            <a:ext cx="10564636" cy="646331"/>
          </a:xfrm>
          <a:prstGeom prst="rect">
            <a:avLst/>
          </a:prstGeom>
          <a:noFill/>
        </p:spPr>
        <p:txBody>
          <a:bodyPr wrap="square" rtlCol="0">
            <a:spAutoFit/>
          </a:bodyPr>
          <a:lstStyle/>
          <a:p>
            <a:r>
              <a:rPr lang="en-US" b="1" dirty="0">
                <a:solidFill>
                  <a:schemeClr val="accent6"/>
                </a:solidFill>
              </a:rPr>
              <a:t>ADVOCATES:</a:t>
            </a:r>
            <a:r>
              <a:rPr lang="en-US" dirty="0">
                <a:solidFill>
                  <a:schemeClr val="accent6"/>
                </a:solidFill>
              </a:rPr>
              <a:t> accompany survivors to file petitions, help identify what to write, but do not write the petition for them</a:t>
            </a:r>
            <a:endParaRPr lang="en-US" b="1" dirty="0">
              <a:solidFill>
                <a:schemeClr val="accent6"/>
              </a:solidFill>
            </a:endParaRPr>
          </a:p>
        </p:txBody>
      </p:sp>
    </p:spTree>
    <p:extLst>
      <p:ext uri="{BB962C8B-B14F-4D97-AF65-F5344CB8AC3E}">
        <p14:creationId xmlns:p14="http://schemas.microsoft.com/office/powerpoint/2010/main" val="235286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A27B-BF0A-7695-FDDC-AF429ED532FF}"/>
              </a:ext>
            </a:extLst>
          </p:cNvPr>
          <p:cNvSpPr>
            <a:spLocks noGrp="1"/>
          </p:cNvSpPr>
          <p:nvPr>
            <p:ph type="title"/>
          </p:nvPr>
        </p:nvSpPr>
        <p:spPr>
          <a:xfrm>
            <a:off x="1508760" y="831101"/>
            <a:ext cx="6527800" cy="2628053"/>
          </a:xfrm>
        </p:spPr>
        <p:txBody>
          <a:bodyPr anchor="b">
            <a:normAutofit/>
          </a:bodyPr>
          <a:lstStyle/>
          <a:p>
            <a:r>
              <a:rPr lang="en-US" dirty="0"/>
              <a:t>Step 2: judge’s review</a:t>
            </a:r>
          </a:p>
        </p:txBody>
      </p:sp>
      <p:sp>
        <p:nvSpPr>
          <p:cNvPr id="3" name="Footer Placeholder 2">
            <a:extLst>
              <a:ext uri="{FF2B5EF4-FFF2-40B4-BE49-F238E27FC236}">
                <a16:creationId xmlns:a16="http://schemas.microsoft.com/office/drawing/2014/main" id="{5A26BB72-E2BF-DBA0-6DC9-E592A44E1EAE}"/>
              </a:ext>
            </a:extLst>
          </p:cNvPr>
          <p:cNvSpPr>
            <a:spLocks noGrp="1"/>
          </p:cNvSpPr>
          <p:nvPr>
            <p:ph type="ftr" sz="quarter" idx="13"/>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4" name="Slide Number Placeholder 3">
            <a:extLst>
              <a:ext uri="{FF2B5EF4-FFF2-40B4-BE49-F238E27FC236}">
                <a16:creationId xmlns:a16="http://schemas.microsoft.com/office/drawing/2014/main" id="{0F7C40E2-AF7E-6752-8AB2-2769D4A7F931}"/>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26</a:t>
            </a:fld>
            <a:endParaRPr lang="en-US" sz="1100"/>
          </a:p>
        </p:txBody>
      </p:sp>
      <p:sp>
        <p:nvSpPr>
          <p:cNvPr id="5" name="Content Placeholder 4">
            <a:extLst>
              <a:ext uri="{FF2B5EF4-FFF2-40B4-BE49-F238E27FC236}">
                <a16:creationId xmlns:a16="http://schemas.microsoft.com/office/drawing/2014/main" id="{37FB1F57-DF5E-9295-2336-FAD94321FF32}"/>
              </a:ext>
            </a:extLst>
          </p:cNvPr>
          <p:cNvSpPr>
            <a:spLocks noGrp="1"/>
          </p:cNvSpPr>
          <p:nvPr>
            <p:ph idx="1"/>
          </p:nvPr>
        </p:nvSpPr>
        <p:spPr>
          <a:xfrm>
            <a:off x="1508760" y="3556431"/>
            <a:ext cx="6527800" cy="1893217"/>
          </a:xfrm>
        </p:spPr>
        <p:txBody>
          <a:bodyPr>
            <a:normAutofit/>
          </a:bodyPr>
          <a:lstStyle/>
          <a:p>
            <a:pPr marL="285750" indent="-285750">
              <a:lnSpc>
                <a:spcPct val="90000"/>
              </a:lnSpc>
              <a:buFont typeface="Arial" panose="020B0604020202020204" pitchFamily="34" charset="0"/>
              <a:buChar char="•"/>
            </a:pPr>
            <a:r>
              <a:rPr lang="en-US" dirty="0"/>
              <a:t>Judges review petitions for protection 24/7</a:t>
            </a:r>
            <a:endParaRPr lang="en-US"/>
          </a:p>
          <a:p>
            <a:pPr marL="285750" indent="-285750">
              <a:lnSpc>
                <a:spcPct val="90000"/>
              </a:lnSpc>
              <a:buFont typeface="Arial" panose="020B0604020202020204" pitchFamily="34" charset="0"/>
              <a:buChar char="•"/>
            </a:pPr>
            <a:r>
              <a:rPr lang="en-US" dirty="0"/>
              <a:t>Judge may decide to:</a:t>
            </a:r>
            <a:endParaRPr lang="en-US"/>
          </a:p>
          <a:p>
            <a:pPr marL="971550" lvl="1" indent="-285750">
              <a:lnSpc>
                <a:spcPct val="90000"/>
              </a:lnSpc>
            </a:pPr>
            <a:r>
              <a:rPr lang="en-US" dirty="0"/>
              <a:t>Accept the petition and issue a temporary order &amp; a summons for a hearing</a:t>
            </a:r>
            <a:endParaRPr lang="en-US"/>
          </a:p>
          <a:p>
            <a:pPr marL="971550" lvl="1" indent="-285750">
              <a:lnSpc>
                <a:spcPct val="90000"/>
              </a:lnSpc>
            </a:pPr>
            <a:r>
              <a:rPr lang="en-US" dirty="0"/>
              <a:t>Deny the petition</a:t>
            </a:r>
            <a:endParaRPr lang="en-US"/>
          </a:p>
          <a:p>
            <a:pPr marL="971550" lvl="1" indent="-285750">
              <a:lnSpc>
                <a:spcPct val="90000"/>
              </a:lnSpc>
            </a:pPr>
            <a:r>
              <a:rPr lang="en-US" dirty="0"/>
              <a:t>Issue a summons for a hearing without issuing the temporary protection order</a:t>
            </a:r>
            <a:endParaRPr lang="en-US"/>
          </a:p>
        </p:txBody>
      </p:sp>
    </p:spTree>
    <p:extLst>
      <p:ext uri="{BB962C8B-B14F-4D97-AF65-F5344CB8AC3E}">
        <p14:creationId xmlns:p14="http://schemas.microsoft.com/office/powerpoint/2010/main" val="70732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4391-EAD8-5918-194A-FC6FF86544B5}"/>
              </a:ext>
            </a:extLst>
          </p:cNvPr>
          <p:cNvSpPr>
            <a:spLocks noGrp="1"/>
          </p:cNvSpPr>
          <p:nvPr>
            <p:ph type="title"/>
          </p:nvPr>
        </p:nvSpPr>
        <p:spPr>
          <a:xfrm>
            <a:off x="1508760" y="831101"/>
            <a:ext cx="6527800" cy="2628053"/>
          </a:xfrm>
        </p:spPr>
        <p:txBody>
          <a:bodyPr anchor="b">
            <a:normAutofit/>
          </a:bodyPr>
          <a:lstStyle/>
          <a:p>
            <a:r>
              <a:rPr lang="en-US" dirty="0"/>
              <a:t>Temporary orders</a:t>
            </a:r>
          </a:p>
        </p:txBody>
      </p:sp>
      <p:sp>
        <p:nvSpPr>
          <p:cNvPr id="8" name="Footer Placeholder 2">
            <a:extLst>
              <a:ext uri="{FF2B5EF4-FFF2-40B4-BE49-F238E27FC236}">
                <a16:creationId xmlns:a16="http://schemas.microsoft.com/office/drawing/2014/main" id="{CF187856-C0E2-032E-8251-B105378C550B}"/>
              </a:ext>
            </a:extLst>
          </p:cNvPr>
          <p:cNvSpPr>
            <a:spLocks noGrp="1"/>
          </p:cNvSpPr>
          <p:nvPr>
            <p:ph type="ftr" sz="quarter" idx="13"/>
          </p:nvPr>
        </p:nvSpPr>
        <p:spPr>
          <a:xfrm>
            <a:off x="760938" y="457200"/>
            <a:ext cx="3200400" cy="244502"/>
          </a:xfrm>
        </p:spPr>
        <p:txBody>
          <a:bodyPr/>
          <a:lstStyle/>
          <a:p>
            <a:pPr>
              <a:spcAft>
                <a:spcPts val="600"/>
              </a:spcAft>
            </a:pPr>
            <a:r>
              <a:rPr lang="en-US"/>
              <a:t>Presentation title</a:t>
            </a:r>
          </a:p>
        </p:txBody>
      </p:sp>
      <p:sp>
        <p:nvSpPr>
          <p:cNvPr id="10" name="Slide Number Placeholder 3">
            <a:extLst>
              <a:ext uri="{FF2B5EF4-FFF2-40B4-BE49-F238E27FC236}">
                <a16:creationId xmlns:a16="http://schemas.microsoft.com/office/drawing/2014/main" id="{68576707-25D6-CBA7-84ED-62F085903248}"/>
              </a:ext>
            </a:extLst>
          </p:cNvPr>
          <p:cNvSpPr>
            <a:spLocks noGrp="1"/>
          </p:cNvSpPr>
          <p:nvPr>
            <p:ph type="sldNum" sz="quarter" idx="12"/>
          </p:nvPr>
        </p:nvSpPr>
        <p:spPr>
          <a:xfrm>
            <a:off x="10438475" y="457199"/>
            <a:ext cx="987552" cy="244503"/>
          </a:xfrm>
        </p:spPr>
        <p:txBody>
          <a:bodyPr/>
          <a:lstStyle/>
          <a:p>
            <a:pPr>
              <a:spcAft>
                <a:spcPts val="600"/>
              </a:spcAft>
            </a:pPr>
            <a:fld id="{48F63A3B-78C7-47BE-AE5E-E10140E04643}" type="slidenum">
              <a:rPr lang="en-US" smtClean="0"/>
              <a:pPr>
                <a:spcAft>
                  <a:spcPts val="600"/>
                </a:spcAft>
              </a:pPr>
              <a:t>27</a:t>
            </a:fld>
            <a:endParaRPr lang="en-US"/>
          </a:p>
        </p:txBody>
      </p:sp>
      <p:sp>
        <p:nvSpPr>
          <p:cNvPr id="13" name="Content Placeholder 2">
            <a:extLst>
              <a:ext uri="{FF2B5EF4-FFF2-40B4-BE49-F238E27FC236}">
                <a16:creationId xmlns:a16="http://schemas.microsoft.com/office/drawing/2014/main" id="{32A2BD36-3A02-D380-20BF-4FB7E863517D}"/>
              </a:ext>
            </a:extLst>
          </p:cNvPr>
          <p:cNvSpPr>
            <a:spLocks noGrp="1"/>
          </p:cNvSpPr>
          <p:nvPr>
            <p:ph idx="1"/>
          </p:nvPr>
        </p:nvSpPr>
        <p:spPr>
          <a:xfrm>
            <a:off x="1508760" y="3556431"/>
            <a:ext cx="6527800" cy="1893217"/>
          </a:xfrm>
        </p:spPr>
        <p:txBody>
          <a:bodyPr>
            <a:normAutofit/>
          </a:bodyPr>
          <a:lstStyle/>
          <a:p>
            <a:r>
              <a:rPr lang="en-US"/>
              <a:t>TIPO or EPO</a:t>
            </a:r>
          </a:p>
          <a:p>
            <a:r>
              <a:rPr lang="en-US"/>
              <a:t>In effect until the hearing or up to 6 months</a:t>
            </a:r>
          </a:p>
          <a:p>
            <a:r>
              <a:rPr lang="en-US"/>
              <a:t>Typically, hearing is within 14 days</a:t>
            </a:r>
          </a:p>
        </p:txBody>
      </p:sp>
    </p:spTree>
    <p:extLst>
      <p:ext uri="{BB962C8B-B14F-4D97-AF65-F5344CB8AC3E}">
        <p14:creationId xmlns:p14="http://schemas.microsoft.com/office/powerpoint/2010/main" val="333343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78C2-47DC-DDD4-302F-0E80533A0B61}"/>
              </a:ext>
            </a:extLst>
          </p:cNvPr>
          <p:cNvSpPr>
            <a:spLocks noGrp="1"/>
          </p:cNvSpPr>
          <p:nvPr>
            <p:ph type="title"/>
          </p:nvPr>
        </p:nvSpPr>
        <p:spPr>
          <a:xfrm>
            <a:off x="3685032" y="755374"/>
            <a:ext cx="7740995" cy="1500145"/>
          </a:xfrm>
        </p:spPr>
        <p:txBody>
          <a:bodyPr anchor="b">
            <a:normAutofit/>
          </a:bodyPr>
          <a:lstStyle/>
          <a:p>
            <a:r>
              <a:rPr lang="en-US" dirty="0"/>
              <a:t>Step 3: hearing</a:t>
            </a:r>
          </a:p>
        </p:txBody>
      </p:sp>
      <p:sp>
        <p:nvSpPr>
          <p:cNvPr id="3" name="Footer Placeholder 2">
            <a:extLst>
              <a:ext uri="{FF2B5EF4-FFF2-40B4-BE49-F238E27FC236}">
                <a16:creationId xmlns:a16="http://schemas.microsoft.com/office/drawing/2014/main" id="{3F4AF82B-990C-1ACE-84E3-E838986D1FCB}"/>
              </a:ext>
            </a:extLst>
          </p:cNvPr>
          <p:cNvSpPr>
            <a:spLocks noGrp="1"/>
          </p:cNvSpPr>
          <p:nvPr>
            <p:ph type="ftr" sz="quarter" idx="11"/>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4" name="Slide Number Placeholder 3">
            <a:extLst>
              <a:ext uri="{FF2B5EF4-FFF2-40B4-BE49-F238E27FC236}">
                <a16:creationId xmlns:a16="http://schemas.microsoft.com/office/drawing/2014/main" id="{D2DE9581-9E34-EE1E-705A-C0CEBB40EE18}"/>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28</a:t>
            </a:fld>
            <a:endParaRPr lang="en-US" sz="1100"/>
          </a:p>
        </p:txBody>
      </p:sp>
      <p:sp>
        <p:nvSpPr>
          <p:cNvPr id="13" name="Content Placeholder 4">
            <a:extLst>
              <a:ext uri="{FF2B5EF4-FFF2-40B4-BE49-F238E27FC236}">
                <a16:creationId xmlns:a16="http://schemas.microsoft.com/office/drawing/2014/main" id="{E6871C3A-6B2B-A39D-095F-CEB7D1172A2F}"/>
              </a:ext>
            </a:extLst>
          </p:cNvPr>
          <p:cNvSpPr>
            <a:spLocks noGrp="1"/>
          </p:cNvSpPr>
          <p:nvPr>
            <p:ph sz="half" idx="2"/>
          </p:nvPr>
        </p:nvSpPr>
        <p:spPr>
          <a:xfrm>
            <a:off x="3685031" y="2305215"/>
            <a:ext cx="7390037" cy="4306380"/>
          </a:xfrm>
        </p:spPr>
        <p:txBody>
          <a:bodyPr>
            <a:normAutofit/>
          </a:bodyPr>
          <a:lstStyle/>
          <a:p>
            <a:r>
              <a:rPr lang="en-US" dirty="0"/>
              <a:t>Hearing for the judge to be presented with evidence and decide whether to issue a long-term order (IPO or DVO)</a:t>
            </a:r>
          </a:p>
          <a:p>
            <a:pPr lvl="1"/>
            <a:r>
              <a:rPr lang="en-US" sz="1500" dirty="0"/>
              <a:t>Preponderance of evidence standard</a:t>
            </a:r>
          </a:p>
          <a:p>
            <a:pPr lvl="1"/>
            <a:r>
              <a:rPr lang="en-US" sz="1500" dirty="0"/>
              <a:t>Best to have legal representation, but not provided by the court</a:t>
            </a:r>
          </a:p>
          <a:p>
            <a:r>
              <a:rPr lang="en-US" dirty="0"/>
              <a:t>Bench trial (no jury)</a:t>
            </a:r>
          </a:p>
          <a:p>
            <a:r>
              <a:rPr lang="en-US" dirty="0"/>
              <a:t>Survivor provides evidence and testifies</a:t>
            </a:r>
          </a:p>
          <a:p>
            <a:r>
              <a:rPr lang="en-US" dirty="0"/>
              <a:t>Evidence: pictures, video, witnesses</a:t>
            </a:r>
          </a:p>
          <a:p>
            <a:pPr lvl="1"/>
            <a:r>
              <a:rPr lang="en-US" sz="1500" dirty="0"/>
              <a:t>Evidence may or may not be accepted, but still important to collect it</a:t>
            </a:r>
          </a:p>
          <a:p>
            <a:r>
              <a:rPr lang="en-US" dirty="0"/>
              <a:t>Respondent testifies and provides evidence</a:t>
            </a:r>
          </a:p>
          <a:p>
            <a:r>
              <a:rPr lang="en-US" dirty="0"/>
              <a:t>Both parties have the right to cross-examine the other</a:t>
            </a:r>
          </a:p>
          <a:p>
            <a:pPr marL="0" indent="0">
              <a:buNone/>
            </a:pPr>
            <a:endParaRPr lang="en-US" dirty="0"/>
          </a:p>
          <a:p>
            <a:pPr marL="0" indent="0">
              <a:buNone/>
            </a:pPr>
            <a:r>
              <a:rPr lang="en-US" dirty="0"/>
              <a:t>At the end of the hearing, judge will decide whether the survivor has proven their case by preponderance of evidence. If so, will issue the IPO/DVO. If not, petition will be dismissed.</a:t>
            </a:r>
          </a:p>
        </p:txBody>
      </p:sp>
    </p:spTree>
    <p:extLst>
      <p:ext uri="{BB962C8B-B14F-4D97-AF65-F5344CB8AC3E}">
        <p14:creationId xmlns:p14="http://schemas.microsoft.com/office/powerpoint/2010/main" val="1417129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78C2-47DC-DDD4-302F-0E80533A0B61}"/>
              </a:ext>
            </a:extLst>
          </p:cNvPr>
          <p:cNvSpPr>
            <a:spLocks noGrp="1"/>
          </p:cNvSpPr>
          <p:nvPr>
            <p:ph type="title"/>
          </p:nvPr>
        </p:nvSpPr>
        <p:spPr>
          <a:xfrm>
            <a:off x="758952" y="731520"/>
            <a:ext cx="10671048" cy="1362057"/>
          </a:xfrm>
        </p:spPr>
        <p:txBody>
          <a:bodyPr anchor="b">
            <a:normAutofit/>
          </a:bodyPr>
          <a:lstStyle/>
          <a:p>
            <a:r>
              <a:rPr lang="en-US" dirty="0"/>
              <a:t>Hearing: advocacy tips</a:t>
            </a:r>
          </a:p>
        </p:txBody>
      </p:sp>
      <p:sp>
        <p:nvSpPr>
          <p:cNvPr id="3" name="Footer Placeholder 2">
            <a:extLst>
              <a:ext uri="{FF2B5EF4-FFF2-40B4-BE49-F238E27FC236}">
                <a16:creationId xmlns:a16="http://schemas.microsoft.com/office/drawing/2014/main" id="{3F4AF82B-990C-1ACE-84E3-E838986D1FCB}"/>
              </a:ext>
            </a:extLst>
          </p:cNvPr>
          <p:cNvSpPr>
            <a:spLocks noGrp="1"/>
          </p:cNvSpPr>
          <p:nvPr>
            <p:ph type="ftr" sz="quarter" idx="11"/>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4" name="Slide Number Placeholder 3">
            <a:extLst>
              <a:ext uri="{FF2B5EF4-FFF2-40B4-BE49-F238E27FC236}">
                <a16:creationId xmlns:a16="http://schemas.microsoft.com/office/drawing/2014/main" id="{D2DE9581-9E34-EE1E-705A-C0CEBB40EE18}"/>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29</a:t>
            </a:fld>
            <a:endParaRPr lang="en-US" sz="1100"/>
          </a:p>
        </p:txBody>
      </p:sp>
      <p:sp>
        <p:nvSpPr>
          <p:cNvPr id="13" name="Content Placeholder 4">
            <a:extLst>
              <a:ext uri="{FF2B5EF4-FFF2-40B4-BE49-F238E27FC236}">
                <a16:creationId xmlns:a16="http://schemas.microsoft.com/office/drawing/2014/main" id="{E6871C3A-6B2B-A39D-095F-CEB7D1172A2F}"/>
              </a:ext>
            </a:extLst>
          </p:cNvPr>
          <p:cNvSpPr>
            <a:spLocks noGrp="1"/>
          </p:cNvSpPr>
          <p:nvPr>
            <p:ph sz="half" idx="1"/>
          </p:nvPr>
        </p:nvSpPr>
        <p:spPr>
          <a:xfrm>
            <a:off x="755904" y="2825496"/>
            <a:ext cx="10680192" cy="2834640"/>
          </a:xfrm>
        </p:spPr>
        <p:txBody>
          <a:bodyPr>
            <a:normAutofit fontScale="92500" lnSpcReduction="20000"/>
          </a:bodyPr>
          <a:lstStyle/>
          <a:p>
            <a:r>
              <a:rPr lang="en-US" b="1" dirty="0"/>
              <a:t>Assist survivors in finding legal representation</a:t>
            </a:r>
          </a:p>
          <a:p>
            <a:pPr lvl="1"/>
            <a:r>
              <a:rPr lang="en-US" dirty="0"/>
              <a:t>Legal aid or other pro bono options</a:t>
            </a:r>
          </a:p>
          <a:p>
            <a:pPr lvl="1"/>
            <a:r>
              <a:rPr lang="en-US" dirty="0"/>
              <a:t>Note that it is not necessary to have a lawyer, but that a lawyer can help improve chances of persuading the judge to issue the order</a:t>
            </a:r>
          </a:p>
          <a:p>
            <a:r>
              <a:rPr lang="en-US" b="1" dirty="0"/>
              <a:t>Familiarize yourself with your county’s courtrooms </a:t>
            </a:r>
          </a:p>
          <a:p>
            <a:pPr lvl="1"/>
            <a:r>
              <a:rPr lang="en-US" sz="1800" dirty="0"/>
              <a:t>Courtrooms differ by county</a:t>
            </a:r>
          </a:p>
          <a:p>
            <a:pPr lvl="2"/>
            <a:r>
              <a:rPr lang="en-US" sz="1800" dirty="0"/>
              <a:t>Sometimes there will be a separate room where the survivor can wait</a:t>
            </a:r>
          </a:p>
          <a:p>
            <a:pPr lvl="2"/>
            <a:r>
              <a:rPr lang="en-US" sz="1800" dirty="0"/>
              <a:t>Sometimes it’s a hall where everyone waits, petitioners and respondents</a:t>
            </a:r>
          </a:p>
          <a:p>
            <a:pPr lvl="1"/>
            <a:r>
              <a:rPr lang="en-US" sz="1800" dirty="0"/>
              <a:t>Let the survivor know what to expect. They may be waiting near their aggressor</a:t>
            </a:r>
          </a:p>
          <a:p>
            <a:r>
              <a:rPr lang="en-US" b="1" dirty="0"/>
              <a:t>Go observe hearings</a:t>
            </a:r>
            <a:r>
              <a:rPr lang="en-US" dirty="0"/>
              <a:t> in each county if possible</a:t>
            </a:r>
          </a:p>
          <a:p>
            <a:pPr lvl="1"/>
            <a:r>
              <a:rPr lang="en-US" sz="1800" dirty="0"/>
              <a:t>Proceedings are not confidential; good way to learn how different courts work</a:t>
            </a:r>
          </a:p>
        </p:txBody>
      </p:sp>
    </p:spTree>
    <p:extLst>
      <p:ext uri="{BB962C8B-B14F-4D97-AF65-F5344CB8AC3E}">
        <p14:creationId xmlns:p14="http://schemas.microsoft.com/office/powerpoint/2010/main" val="241593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3710-0DE8-8453-55F4-DA3A5C2CE66C}"/>
              </a:ext>
            </a:extLst>
          </p:cNvPr>
          <p:cNvSpPr>
            <a:spLocks noGrp="1"/>
          </p:cNvSpPr>
          <p:nvPr>
            <p:ph type="title"/>
          </p:nvPr>
        </p:nvSpPr>
        <p:spPr>
          <a:xfrm>
            <a:off x="1508760" y="738086"/>
            <a:ext cx="7412656" cy="768096"/>
          </a:xfrm>
        </p:spPr>
        <p:txBody>
          <a:bodyPr/>
          <a:lstStyle/>
          <a:p>
            <a:r>
              <a:rPr lang="en-US" dirty="0"/>
              <a:t>What is a protective order?</a:t>
            </a:r>
          </a:p>
        </p:txBody>
      </p:sp>
      <p:sp>
        <p:nvSpPr>
          <p:cNvPr id="3" name="Content Placeholder 2">
            <a:extLst>
              <a:ext uri="{FF2B5EF4-FFF2-40B4-BE49-F238E27FC236}">
                <a16:creationId xmlns:a16="http://schemas.microsoft.com/office/drawing/2014/main" id="{2AEE1D79-BCA0-4160-9800-D8FBA7EE16F2}"/>
              </a:ext>
            </a:extLst>
          </p:cNvPr>
          <p:cNvSpPr>
            <a:spLocks noGrp="1"/>
          </p:cNvSpPr>
          <p:nvPr>
            <p:ph idx="1"/>
          </p:nvPr>
        </p:nvSpPr>
        <p:spPr>
          <a:xfrm>
            <a:off x="1561011" y="2164951"/>
            <a:ext cx="5879592" cy="2700528"/>
          </a:xfrm>
        </p:spPr>
        <p:txBody>
          <a:bodyPr/>
          <a:lstStyle/>
          <a:p>
            <a:pPr marL="285750" indent="-285750">
              <a:buFont typeface="Arial" panose="020B0604020202020204" pitchFamily="34" charset="0"/>
              <a:buChar char="•"/>
            </a:pPr>
            <a:r>
              <a:rPr lang="en-US" dirty="0"/>
              <a:t>Judge’s order designed to prevent further acts of DV, dating violence, sexual assault, or stalking</a:t>
            </a:r>
          </a:p>
          <a:p>
            <a:pPr marL="971550" lvl="1" indent="-285750"/>
            <a:r>
              <a:rPr lang="en-US" dirty="0"/>
              <a:t>Petitioner = person seeking the protection</a:t>
            </a:r>
          </a:p>
          <a:p>
            <a:pPr marL="971550" lvl="1" indent="-285750"/>
            <a:r>
              <a:rPr lang="en-US" dirty="0"/>
              <a:t>Respondent = aggressor</a:t>
            </a:r>
          </a:p>
          <a:p>
            <a:pPr marL="285750" indent="-285750">
              <a:buFont typeface="Arial" panose="020B0604020202020204" pitchFamily="34" charset="0"/>
              <a:buChar char="•"/>
            </a:pPr>
            <a:r>
              <a:rPr lang="en-US" dirty="0"/>
              <a:t>Protective order may order:</a:t>
            </a:r>
          </a:p>
          <a:p>
            <a:pPr marL="971550" lvl="1" indent="-285750"/>
            <a:r>
              <a:rPr lang="en-US" dirty="0"/>
              <a:t>No contact</a:t>
            </a:r>
          </a:p>
          <a:p>
            <a:pPr marL="971550" lvl="1" indent="-285750"/>
            <a:r>
              <a:rPr lang="en-US" dirty="0"/>
              <a:t>No violent contact</a:t>
            </a:r>
          </a:p>
          <a:p>
            <a:pPr marL="971550" lvl="1" indent="-285750"/>
            <a:r>
              <a:rPr lang="en-US" dirty="0"/>
              <a:t>Leave a shared home</a:t>
            </a:r>
          </a:p>
          <a:p>
            <a:pPr marL="971550" lvl="1" indent="-285750"/>
            <a:r>
              <a:rPr lang="en-US" dirty="0"/>
              <a:t>Stay away from home, school, workplace, etc.</a:t>
            </a:r>
          </a:p>
          <a:p>
            <a:pPr marL="285750" indent="-285750">
              <a:buFont typeface="Arial" panose="020B0604020202020204" pitchFamily="34" charset="0"/>
              <a:buChar char="•"/>
            </a:pPr>
            <a:r>
              <a:rPr lang="en-US" dirty="0"/>
              <a:t>Civil court order, not criminal court</a:t>
            </a:r>
          </a:p>
          <a:p>
            <a:pPr marL="971550" lvl="1" indent="-285750"/>
            <a:r>
              <a:rPr lang="en-US" dirty="0"/>
              <a:t>Don’t need to be convicted of a crime to be placed under orders</a:t>
            </a:r>
          </a:p>
          <a:p>
            <a:pPr marL="971550" lvl="1" indent="-285750"/>
            <a:r>
              <a:rPr lang="en-US" dirty="0"/>
              <a:t>But if the order is violated, may be charged with a crime</a:t>
            </a:r>
          </a:p>
        </p:txBody>
      </p:sp>
      <p:sp>
        <p:nvSpPr>
          <p:cNvPr id="4" name="Slide Number Placeholder 3">
            <a:extLst>
              <a:ext uri="{FF2B5EF4-FFF2-40B4-BE49-F238E27FC236}">
                <a16:creationId xmlns:a16="http://schemas.microsoft.com/office/drawing/2014/main" id="{62951933-74B6-8292-4636-DF2927E14A10}"/>
              </a:ext>
            </a:extLst>
          </p:cNvPr>
          <p:cNvSpPr>
            <a:spLocks noGrp="1"/>
          </p:cNvSpPr>
          <p:nvPr>
            <p:ph type="sldNum" sz="quarter" idx="12"/>
          </p:nvPr>
        </p:nvSpPr>
        <p:spPr/>
        <p:txBody>
          <a:bodyPr/>
          <a:lstStyle/>
          <a:p>
            <a:fld id="{48F63A3B-78C7-47BE-AE5E-E10140E04643}" type="slidenum">
              <a:rPr lang="en-US" smtClean="0"/>
              <a:t>3</a:t>
            </a:fld>
            <a:endParaRPr lang="en-US" dirty="0"/>
          </a:p>
        </p:txBody>
      </p:sp>
      <p:sp>
        <p:nvSpPr>
          <p:cNvPr id="5" name="Footer Placeholder 4">
            <a:extLst>
              <a:ext uri="{FF2B5EF4-FFF2-40B4-BE49-F238E27FC236}">
                <a16:creationId xmlns:a16="http://schemas.microsoft.com/office/drawing/2014/main" id="{7162FDF8-B287-78B5-978F-5B02157C1E6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189877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78C2-47DC-DDD4-302F-0E80533A0B61}"/>
              </a:ext>
            </a:extLst>
          </p:cNvPr>
          <p:cNvSpPr>
            <a:spLocks noGrp="1"/>
          </p:cNvSpPr>
          <p:nvPr>
            <p:ph type="title"/>
          </p:nvPr>
        </p:nvSpPr>
        <p:spPr>
          <a:xfrm>
            <a:off x="758952" y="731520"/>
            <a:ext cx="10671048" cy="1362057"/>
          </a:xfrm>
        </p:spPr>
        <p:txBody>
          <a:bodyPr anchor="b">
            <a:normAutofit/>
          </a:bodyPr>
          <a:lstStyle/>
          <a:p>
            <a:r>
              <a:rPr lang="en-US" dirty="0"/>
              <a:t>Hearing: advocacy tips</a:t>
            </a:r>
          </a:p>
        </p:txBody>
      </p:sp>
      <p:sp>
        <p:nvSpPr>
          <p:cNvPr id="3" name="Footer Placeholder 2">
            <a:extLst>
              <a:ext uri="{FF2B5EF4-FFF2-40B4-BE49-F238E27FC236}">
                <a16:creationId xmlns:a16="http://schemas.microsoft.com/office/drawing/2014/main" id="{3F4AF82B-990C-1ACE-84E3-E838986D1FCB}"/>
              </a:ext>
            </a:extLst>
          </p:cNvPr>
          <p:cNvSpPr>
            <a:spLocks noGrp="1"/>
          </p:cNvSpPr>
          <p:nvPr>
            <p:ph type="ftr" sz="quarter" idx="11"/>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4" name="Slide Number Placeholder 3">
            <a:extLst>
              <a:ext uri="{FF2B5EF4-FFF2-40B4-BE49-F238E27FC236}">
                <a16:creationId xmlns:a16="http://schemas.microsoft.com/office/drawing/2014/main" id="{D2DE9581-9E34-EE1E-705A-C0CEBB40EE18}"/>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30</a:t>
            </a:fld>
            <a:endParaRPr lang="en-US" sz="1100"/>
          </a:p>
        </p:txBody>
      </p:sp>
      <p:sp>
        <p:nvSpPr>
          <p:cNvPr id="13" name="Content Placeholder 4">
            <a:extLst>
              <a:ext uri="{FF2B5EF4-FFF2-40B4-BE49-F238E27FC236}">
                <a16:creationId xmlns:a16="http://schemas.microsoft.com/office/drawing/2014/main" id="{E6871C3A-6B2B-A39D-095F-CEB7D1172A2F}"/>
              </a:ext>
            </a:extLst>
          </p:cNvPr>
          <p:cNvSpPr>
            <a:spLocks noGrp="1"/>
          </p:cNvSpPr>
          <p:nvPr>
            <p:ph sz="half" idx="1"/>
          </p:nvPr>
        </p:nvSpPr>
        <p:spPr>
          <a:xfrm>
            <a:off x="755904" y="2825496"/>
            <a:ext cx="10680192" cy="2834640"/>
          </a:xfrm>
        </p:spPr>
        <p:txBody>
          <a:bodyPr>
            <a:normAutofit/>
          </a:bodyPr>
          <a:lstStyle/>
          <a:p>
            <a:r>
              <a:rPr lang="en-US" b="1" dirty="0"/>
              <a:t>Get there early</a:t>
            </a:r>
            <a:r>
              <a:rPr lang="en-US" dirty="0"/>
              <a:t> so you can find the best area to wait</a:t>
            </a:r>
          </a:p>
          <a:p>
            <a:r>
              <a:rPr lang="en-US" b="1" dirty="0"/>
              <a:t>Discuss pros and cons of having family/friends present</a:t>
            </a:r>
          </a:p>
          <a:p>
            <a:pPr lvl="1"/>
            <a:r>
              <a:rPr lang="en-US" sz="1800" dirty="0"/>
              <a:t>Can be a support, but can also make the survivor uncomfortable to talk about things</a:t>
            </a:r>
          </a:p>
          <a:p>
            <a:pPr lvl="1"/>
            <a:r>
              <a:rPr lang="en-US" sz="1800" dirty="0"/>
              <a:t>Family/friends can wait outside the courtroom</a:t>
            </a:r>
          </a:p>
          <a:p>
            <a:r>
              <a:rPr lang="en-US" b="1" dirty="0"/>
              <a:t>Assist the survivor in finding childcare if necessary</a:t>
            </a:r>
          </a:p>
          <a:p>
            <a:pPr lvl="1"/>
            <a:r>
              <a:rPr lang="en-US" sz="1800" dirty="0"/>
              <a:t>Children should not attend the hearing. Some judges do not permit children in the courtroom</a:t>
            </a:r>
          </a:p>
          <a:p>
            <a:pPr lvl="1"/>
            <a:r>
              <a:rPr lang="en-US" sz="1800" dirty="0"/>
              <a:t>If they must bring children, </a:t>
            </a:r>
            <a:r>
              <a:rPr lang="en-US" sz="1800" b="1" dirty="0"/>
              <a:t>arrange for someone to sit with them outside the courtroom</a:t>
            </a:r>
            <a:endParaRPr lang="en-US" sz="1800" dirty="0"/>
          </a:p>
        </p:txBody>
      </p:sp>
    </p:spTree>
    <p:extLst>
      <p:ext uri="{BB962C8B-B14F-4D97-AF65-F5344CB8AC3E}">
        <p14:creationId xmlns:p14="http://schemas.microsoft.com/office/powerpoint/2010/main" val="357547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EA11-C402-75F6-5DAF-D02F2897ACBD}"/>
              </a:ext>
            </a:extLst>
          </p:cNvPr>
          <p:cNvSpPr>
            <a:spLocks noGrp="1"/>
          </p:cNvSpPr>
          <p:nvPr>
            <p:ph type="title"/>
          </p:nvPr>
        </p:nvSpPr>
        <p:spPr>
          <a:xfrm>
            <a:off x="758952" y="741458"/>
            <a:ext cx="10671048" cy="1459858"/>
          </a:xfrm>
        </p:spPr>
        <p:txBody>
          <a:bodyPr anchor="b">
            <a:normAutofit/>
          </a:bodyPr>
          <a:lstStyle/>
          <a:p>
            <a:r>
              <a:rPr lang="en-US" dirty="0"/>
              <a:t>outcomes</a:t>
            </a:r>
          </a:p>
        </p:txBody>
      </p:sp>
      <p:sp>
        <p:nvSpPr>
          <p:cNvPr id="3" name="Footer Placeholder 2">
            <a:extLst>
              <a:ext uri="{FF2B5EF4-FFF2-40B4-BE49-F238E27FC236}">
                <a16:creationId xmlns:a16="http://schemas.microsoft.com/office/drawing/2014/main" id="{7A726D66-AA43-5AAE-982C-6EFCDC15AB22}"/>
              </a:ext>
            </a:extLst>
          </p:cNvPr>
          <p:cNvSpPr>
            <a:spLocks noGrp="1"/>
          </p:cNvSpPr>
          <p:nvPr>
            <p:ph type="ftr" sz="quarter" idx="11"/>
          </p:nvPr>
        </p:nvSpPr>
        <p:spPr>
          <a:xfrm>
            <a:off x="760938" y="457200"/>
            <a:ext cx="3200400" cy="244502"/>
          </a:xfrm>
        </p:spPr>
        <p:txBody>
          <a:bodyPr anchor="ctr">
            <a:normAutofit/>
          </a:bodyPr>
          <a:lstStyle/>
          <a:p>
            <a:pPr>
              <a:lnSpc>
                <a:spcPct val="90000"/>
              </a:lnSpc>
              <a:spcAft>
                <a:spcPts val="600"/>
              </a:spcAft>
            </a:pPr>
            <a:r>
              <a:rPr lang="en-US" sz="1100"/>
              <a:t>Presentation title</a:t>
            </a:r>
          </a:p>
        </p:txBody>
      </p:sp>
      <p:sp>
        <p:nvSpPr>
          <p:cNvPr id="4" name="Slide Number Placeholder 3">
            <a:extLst>
              <a:ext uri="{FF2B5EF4-FFF2-40B4-BE49-F238E27FC236}">
                <a16:creationId xmlns:a16="http://schemas.microsoft.com/office/drawing/2014/main" id="{1B4EECE0-5F32-20D0-2C93-4F89334ACD84}"/>
              </a:ext>
            </a:extLst>
          </p:cNvPr>
          <p:cNvSpPr>
            <a:spLocks noGrp="1"/>
          </p:cNvSpPr>
          <p:nvPr>
            <p:ph type="sldNum" sz="quarter" idx="12"/>
          </p:nvPr>
        </p:nvSpPr>
        <p:spPr>
          <a:xfrm>
            <a:off x="10438475" y="457199"/>
            <a:ext cx="987552" cy="244503"/>
          </a:xfrm>
        </p:spPr>
        <p:txBody>
          <a:bodyPr anchor="ctr">
            <a:normAutofit/>
          </a:bodyPr>
          <a:lstStyle/>
          <a:p>
            <a:pPr>
              <a:lnSpc>
                <a:spcPct val="90000"/>
              </a:lnSpc>
              <a:spcAft>
                <a:spcPts val="600"/>
              </a:spcAft>
            </a:pPr>
            <a:fld id="{48F63A3B-78C7-47BE-AE5E-E10140E04643}" type="slidenum">
              <a:rPr lang="en-US" sz="1100" smtClean="0"/>
              <a:pPr>
                <a:lnSpc>
                  <a:spcPct val="90000"/>
                </a:lnSpc>
                <a:spcAft>
                  <a:spcPts val="600"/>
                </a:spcAft>
              </a:pPr>
              <a:t>31</a:t>
            </a:fld>
            <a:endParaRPr lang="en-US" sz="1100"/>
          </a:p>
        </p:txBody>
      </p:sp>
      <p:pic>
        <p:nvPicPr>
          <p:cNvPr id="21" name="Picture 20" descr="Judge holding a wooden gavel">
            <a:extLst>
              <a:ext uri="{FF2B5EF4-FFF2-40B4-BE49-F238E27FC236}">
                <a16:creationId xmlns:a16="http://schemas.microsoft.com/office/drawing/2014/main" id="{2DEEF058-3AA6-B47F-2757-38C9ACD5D257}"/>
              </a:ext>
            </a:extLst>
          </p:cNvPr>
          <p:cNvPicPr>
            <a:picLocks noChangeAspect="1"/>
          </p:cNvPicPr>
          <p:nvPr/>
        </p:nvPicPr>
        <p:blipFill>
          <a:blip r:embed="rId2"/>
          <a:srcRect l="12995" r="12995"/>
          <a:stretch/>
        </p:blipFill>
        <p:spPr>
          <a:xfrm>
            <a:off x="1911096" y="2407653"/>
            <a:ext cx="932688" cy="932688"/>
          </a:xfrm>
          <a:prstGeom prst="ellipse">
            <a:avLst/>
          </a:prstGeom>
          <a:noFill/>
        </p:spPr>
      </p:pic>
      <p:sp>
        <p:nvSpPr>
          <p:cNvPr id="6" name="Text Placeholder 5">
            <a:extLst>
              <a:ext uri="{FF2B5EF4-FFF2-40B4-BE49-F238E27FC236}">
                <a16:creationId xmlns:a16="http://schemas.microsoft.com/office/drawing/2014/main" id="{92BF1490-C8DB-5447-5A78-128AC3CEF579}"/>
              </a:ext>
            </a:extLst>
          </p:cNvPr>
          <p:cNvSpPr>
            <a:spLocks noGrp="1"/>
          </p:cNvSpPr>
          <p:nvPr>
            <p:ph type="body" idx="1"/>
          </p:nvPr>
        </p:nvSpPr>
        <p:spPr>
          <a:xfrm>
            <a:off x="713232" y="2885439"/>
            <a:ext cx="3328416" cy="3563861"/>
          </a:xfrm>
        </p:spPr>
        <p:txBody>
          <a:bodyPr anchor="t">
            <a:normAutofit/>
          </a:bodyPr>
          <a:lstStyle/>
          <a:p>
            <a:pPr>
              <a:spcAft>
                <a:spcPts val="600"/>
              </a:spcAft>
            </a:pPr>
            <a:r>
              <a:rPr lang="en-US" dirty="0"/>
              <a:t>honored</a:t>
            </a:r>
            <a:endParaRPr lang="en-US"/>
          </a:p>
        </p:txBody>
      </p:sp>
      <p:sp>
        <p:nvSpPr>
          <p:cNvPr id="7" name="Text Placeholder 6">
            <a:extLst>
              <a:ext uri="{FF2B5EF4-FFF2-40B4-BE49-F238E27FC236}">
                <a16:creationId xmlns:a16="http://schemas.microsoft.com/office/drawing/2014/main" id="{7F03D2C0-CEF6-34D9-A86D-3BB50E0F2623}"/>
              </a:ext>
            </a:extLst>
          </p:cNvPr>
          <p:cNvSpPr>
            <a:spLocks noGrp="1"/>
          </p:cNvSpPr>
          <p:nvPr>
            <p:ph type="body" sz="quarter" idx="18"/>
          </p:nvPr>
        </p:nvSpPr>
        <p:spPr>
          <a:xfrm>
            <a:off x="992124" y="4099293"/>
            <a:ext cx="2770632" cy="2206752"/>
          </a:xfrm>
        </p:spPr>
        <p:txBody>
          <a:bodyPr anchor="t">
            <a:normAutofit/>
          </a:bodyPr>
          <a:lstStyle/>
          <a:p>
            <a:r>
              <a:rPr lang="en-US" dirty="0"/>
              <a:t>IPO/DVO issued for 30 days – 3 years</a:t>
            </a:r>
          </a:p>
          <a:p>
            <a:r>
              <a:rPr lang="en-US" dirty="0"/>
              <a:t>Can be renewed</a:t>
            </a:r>
          </a:p>
          <a:p>
            <a:r>
              <a:rPr lang="en-US" dirty="0"/>
              <a:t>Summons v. Order </a:t>
            </a:r>
          </a:p>
        </p:txBody>
      </p:sp>
      <p:sp>
        <p:nvSpPr>
          <p:cNvPr id="9" name="Text Placeholder 8">
            <a:extLst>
              <a:ext uri="{FF2B5EF4-FFF2-40B4-BE49-F238E27FC236}">
                <a16:creationId xmlns:a16="http://schemas.microsoft.com/office/drawing/2014/main" id="{7DCB9A73-8596-67FB-2250-1DE389D2FE4D}"/>
              </a:ext>
            </a:extLst>
          </p:cNvPr>
          <p:cNvSpPr>
            <a:spLocks noGrp="1"/>
          </p:cNvSpPr>
          <p:nvPr>
            <p:ph type="body" sz="quarter" idx="15"/>
          </p:nvPr>
        </p:nvSpPr>
        <p:spPr>
          <a:xfrm>
            <a:off x="4443984" y="2890519"/>
            <a:ext cx="3328416" cy="3558781"/>
          </a:xfrm>
        </p:spPr>
        <p:txBody>
          <a:bodyPr anchor="t">
            <a:normAutofit/>
          </a:bodyPr>
          <a:lstStyle/>
          <a:p>
            <a:pPr>
              <a:spcAft>
                <a:spcPts val="600"/>
              </a:spcAft>
            </a:pPr>
            <a:r>
              <a:rPr lang="en-US" dirty="0"/>
              <a:t>continued</a:t>
            </a:r>
            <a:endParaRPr lang="en-US"/>
          </a:p>
        </p:txBody>
      </p:sp>
      <p:sp>
        <p:nvSpPr>
          <p:cNvPr id="10" name="Text Placeholder 9">
            <a:extLst>
              <a:ext uri="{FF2B5EF4-FFF2-40B4-BE49-F238E27FC236}">
                <a16:creationId xmlns:a16="http://schemas.microsoft.com/office/drawing/2014/main" id="{D7E9518C-F500-ED02-534D-BDD5A332CE55}"/>
              </a:ext>
            </a:extLst>
          </p:cNvPr>
          <p:cNvSpPr>
            <a:spLocks noGrp="1"/>
          </p:cNvSpPr>
          <p:nvPr>
            <p:ph type="body" sz="quarter" idx="21"/>
          </p:nvPr>
        </p:nvSpPr>
        <p:spPr>
          <a:xfrm>
            <a:off x="4722876" y="4099293"/>
            <a:ext cx="2770632" cy="2206752"/>
          </a:xfrm>
        </p:spPr>
        <p:txBody>
          <a:bodyPr anchor="t">
            <a:normAutofit/>
          </a:bodyPr>
          <a:lstStyle/>
          <a:p>
            <a:r>
              <a:rPr lang="en-US" dirty="0"/>
              <a:t>Hearing postponed/rescheduled</a:t>
            </a:r>
          </a:p>
          <a:p>
            <a:r>
              <a:rPr lang="en-US" dirty="0"/>
              <a:t>Can be for many reasons</a:t>
            </a:r>
          </a:p>
          <a:p>
            <a:r>
              <a:rPr lang="en-US" dirty="0"/>
              <a:t>E.g. non-service, request for continuance, full docket</a:t>
            </a:r>
          </a:p>
        </p:txBody>
      </p:sp>
      <p:sp>
        <p:nvSpPr>
          <p:cNvPr id="29" name="Text Placeholder 11">
            <a:extLst>
              <a:ext uri="{FF2B5EF4-FFF2-40B4-BE49-F238E27FC236}">
                <a16:creationId xmlns:a16="http://schemas.microsoft.com/office/drawing/2014/main" id="{E6929B34-96CB-8220-A8B4-4256EBCE7766}"/>
              </a:ext>
            </a:extLst>
          </p:cNvPr>
          <p:cNvSpPr>
            <a:spLocks noGrp="1"/>
          </p:cNvSpPr>
          <p:nvPr>
            <p:ph type="body" sz="quarter" idx="17"/>
          </p:nvPr>
        </p:nvSpPr>
        <p:spPr>
          <a:xfrm>
            <a:off x="8092440" y="2891789"/>
            <a:ext cx="3328416" cy="3557511"/>
          </a:xfrm>
        </p:spPr>
        <p:txBody>
          <a:bodyPr/>
          <a:lstStyle/>
          <a:p>
            <a:r>
              <a:rPr lang="en-US" dirty="0"/>
              <a:t>dismissed</a:t>
            </a:r>
          </a:p>
        </p:txBody>
      </p:sp>
      <p:sp>
        <p:nvSpPr>
          <p:cNvPr id="12" name="Text Placeholder 11">
            <a:extLst>
              <a:ext uri="{FF2B5EF4-FFF2-40B4-BE49-F238E27FC236}">
                <a16:creationId xmlns:a16="http://schemas.microsoft.com/office/drawing/2014/main" id="{0A8E1640-844D-2A7B-89F2-227778274107}"/>
              </a:ext>
            </a:extLst>
          </p:cNvPr>
          <p:cNvSpPr>
            <a:spLocks noGrp="1"/>
          </p:cNvSpPr>
          <p:nvPr>
            <p:ph type="body" sz="quarter" idx="22"/>
          </p:nvPr>
        </p:nvSpPr>
        <p:spPr>
          <a:xfrm>
            <a:off x="8371332" y="4099293"/>
            <a:ext cx="2770632" cy="2206752"/>
          </a:xfrm>
        </p:spPr>
        <p:txBody>
          <a:bodyPr anchor="t">
            <a:normAutofit/>
          </a:bodyPr>
          <a:lstStyle/>
          <a:p>
            <a:r>
              <a:rPr lang="en-US" dirty="0"/>
              <a:t>Not enough evidence</a:t>
            </a:r>
          </a:p>
          <a:p>
            <a:r>
              <a:rPr lang="en-US" dirty="0"/>
              <a:t>Petitioner requests dismissal</a:t>
            </a:r>
          </a:p>
          <a:p>
            <a:r>
              <a:rPr lang="en-US" dirty="0"/>
              <a:t>Petitioner doesn’t attend hearing</a:t>
            </a:r>
          </a:p>
          <a:p>
            <a:r>
              <a:rPr lang="en-US" dirty="0"/>
              <a:t>Non-service after 6 months</a:t>
            </a:r>
          </a:p>
        </p:txBody>
      </p:sp>
      <p:pic>
        <p:nvPicPr>
          <p:cNvPr id="5" name="Picture Placeholder 4" descr="Clouds over a road">
            <a:extLst>
              <a:ext uri="{FF2B5EF4-FFF2-40B4-BE49-F238E27FC236}">
                <a16:creationId xmlns:a16="http://schemas.microsoft.com/office/drawing/2014/main" id="{EAC23DC6-35BF-AFB3-DA07-D51B4BE86DBB}"/>
              </a:ext>
            </a:extLst>
          </p:cNvPr>
          <p:cNvPicPr>
            <a:picLocks noGrp="1" noChangeAspect="1"/>
          </p:cNvPicPr>
          <p:nvPr>
            <p:ph type="pic" sz="quarter" idx="25"/>
          </p:nvPr>
        </p:nvPicPr>
        <p:blipFill>
          <a:blip r:embed="rId3"/>
          <a:srcRect l="16667" r="16667"/>
          <a:stretch/>
        </p:blipFill>
        <p:spPr>
          <a:xfrm>
            <a:off x="5641975" y="2408238"/>
            <a:ext cx="931863" cy="931862"/>
          </a:xfrm>
          <a:prstGeom prst="ellipse">
            <a:avLst/>
          </a:prstGeom>
          <a:noFill/>
        </p:spPr>
      </p:pic>
      <p:pic>
        <p:nvPicPr>
          <p:cNvPr id="8" name="Picture Placeholder 7" descr="Black and white spiralling staircase">
            <a:extLst>
              <a:ext uri="{FF2B5EF4-FFF2-40B4-BE49-F238E27FC236}">
                <a16:creationId xmlns:a16="http://schemas.microsoft.com/office/drawing/2014/main" id="{754B9AF0-BC41-22F8-E24E-BBE730EFBF5B}"/>
              </a:ext>
            </a:extLst>
          </p:cNvPr>
          <p:cNvPicPr>
            <a:picLocks noGrp="1" noChangeAspect="1"/>
          </p:cNvPicPr>
          <p:nvPr>
            <p:ph type="pic" sz="quarter" idx="24"/>
          </p:nvPr>
        </p:nvPicPr>
        <p:blipFill>
          <a:blip r:embed="rId4"/>
          <a:srcRect l="16610" r="16610"/>
          <a:stretch/>
        </p:blipFill>
        <p:spPr>
          <a:xfrm>
            <a:off x="9290050" y="2408238"/>
            <a:ext cx="933450" cy="931862"/>
          </a:xfrm>
          <a:prstGeom prst="ellipse">
            <a:avLst/>
          </a:prstGeom>
          <a:noFill/>
        </p:spPr>
      </p:pic>
    </p:spTree>
    <p:extLst>
      <p:ext uri="{BB962C8B-B14F-4D97-AF65-F5344CB8AC3E}">
        <p14:creationId xmlns:p14="http://schemas.microsoft.com/office/powerpoint/2010/main" val="4267740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63A4-3EB7-AD48-5B98-9F678E972FE6}"/>
              </a:ext>
            </a:extLst>
          </p:cNvPr>
          <p:cNvSpPr>
            <a:spLocks noGrp="1"/>
          </p:cNvSpPr>
          <p:nvPr>
            <p:ph type="title"/>
          </p:nvPr>
        </p:nvSpPr>
        <p:spPr/>
        <p:txBody>
          <a:bodyPr/>
          <a:lstStyle/>
          <a:p>
            <a:r>
              <a:rPr lang="en-US" dirty="0"/>
              <a:t>What then?</a:t>
            </a:r>
          </a:p>
        </p:txBody>
      </p:sp>
      <p:sp>
        <p:nvSpPr>
          <p:cNvPr id="3" name="Footer Placeholder 2">
            <a:extLst>
              <a:ext uri="{FF2B5EF4-FFF2-40B4-BE49-F238E27FC236}">
                <a16:creationId xmlns:a16="http://schemas.microsoft.com/office/drawing/2014/main" id="{F3C951B5-D7A6-7B7A-A676-B5980DBCC440}"/>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8BF3F2AB-21CE-B089-A6E6-57788B4673A0}"/>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
        <p:nvSpPr>
          <p:cNvPr id="5" name="Content Placeholder 4">
            <a:extLst>
              <a:ext uri="{FF2B5EF4-FFF2-40B4-BE49-F238E27FC236}">
                <a16:creationId xmlns:a16="http://schemas.microsoft.com/office/drawing/2014/main" id="{9C813AA0-269A-93CA-7C17-E3A5A5CEFBD8}"/>
              </a:ext>
            </a:extLst>
          </p:cNvPr>
          <p:cNvSpPr>
            <a:spLocks noGrp="1"/>
          </p:cNvSpPr>
          <p:nvPr>
            <p:ph sz="half" idx="1"/>
          </p:nvPr>
        </p:nvSpPr>
        <p:spPr>
          <a:xfrm>
            <a:off x="760938" y="2483077"/>
            <a:ext cx="10680192" cy="3641478"/>
          </a:xfrm>
        </p:spPr>
        <p:txBody>
          <a:bodyPr>
            <a:normAutofit/>
          </a:bodyPr>
          <a:lstStyle/>
          <a:p>
            <a:r>
              <a:rPr lang="en-US" dirty="0"/>
              <a:t>If the judge </a:t>
            </a:r>
            <a:r>
              <a:rPr lang="en-US" b="1" dirty="0"/>
              <a:t>issues a DVO/IPO</a:t>
            </a:r>
            <a:r>
              <a:rPr lang="en-US" dirty="0"/>
              <a:t>, the respondent is required to abide by what’s in the order</a:t>
            </a:r>
          </a:p>
          <a:p>
            <a:pPr lvl="1"/>
            <a:r>
              <a:rPr lang="en-US" dirty="0"/>
              <a:t>No contact = no social media, no calls, no texts, no face-to-face, no communicating through another person</a:t>
            </a:r>
          </a:p>
          <a:p>
            <a:pPr lvl="1"/>
            <a:r>
              <a:rPr lang="en-US" dirty="0"/>
              <a:t>No violent contact = no threatening, no property damage, no causing fear of violence</a:t>
            </a:r>
          </a:p>
          <a:p>
            <a:r>
              <a:rPr lang="en-US" dirty="0"/>
              <a:t>If the respondent </a:t>
            </a:r>
            <a:r>
              <a:rPr lang="en-US" b="1" dirty="0"/>
              <a:t>violates the order</a:t>
            </a:r>
            <a:endParaRPr lang="en-US" dirty="0"/>
          </a:p>
          <a:p>
            <a:pPr lvl="1"/>
            <a:r>
              <a:rPr lang="en-US" dirty="0"/>
              <a:t>Call law enforcement</a:t>
            </a:r>
          </a:p>
          <a:p>
            <a:pPr lvl="1"/>
            <a:r>
              <a:rPr lang="en-US" dirty="0"/>
              <a:t>Aggressor may be arrested and charged with a crime</a:t>
            </a:r>
          </a:p>
          <a:p>
            <a:pPr lvl="2"/>
            <a:r>
              <a:rPr lang="en-US" dirty="0"/>
              <a:t>Another hearing before the judge</a:t>
            </a:r>
          </a:p>
          <a:p>
            <a:pPr lvl="2"/>
            <a:r>
              <a:rPr lang="en-US" dirty="0"/>
              <a:t>May be sentenced to time in jail</a:t>
            </a:r>
          </a:p>
          <a:p>
            <a:pPr lvl="1"/>
            <a:r>
              <a:rPr lang="en-US" dirty="0"/>
              <a:t>Or may be charged with a violation of a civil order &amp; held in contempt of court (not a crime)</a:t>
            </a:r>
          </a:p>
          <a:p>
            <a:pPr lvl="2"/>
            <a:r>
              <a:rPr lang="en-US" dirty="0"/>
              <a:t>May still serve jail time, but doesn’t go on offender’s criminal record</a:t>
            </a:r>
          </a:p>
          <a:p>
            <a:pPr lvl="2"/>
            <a:r>
              <a:rPr lang="en-US" dirty="0"/>
              <a:t>A finding within the case, but not a conviction</a:t>
            </a:r>
          </a:p>
          <a:p>
            <a:pPr lvl="1"/>
            <a:endParaRPr lang="en-US" dirty="0"/>
          </a:p>
        </p:txBody>
      </p:sp>
    </p:spTree>
    <p:extLst>
      <p:ext uri="{BB962C8B-B14F-4D97-AF65-F5344CB8AC3E}">
        <p14:creationId xmlns:p14="http://schemas.microsoft.com/office/powerpoint/2010/main" val="4050381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63A4-3EB7-AD48-5B98-9F678E972FE6}"/>
              </a:ext>
            </a:extLst>
          </p:cNvPr>
          <p:cNvSpPr>
            <a:spLocks noGrp="1"/>
          </p:cNvSpPr>
          <p:nvPr>
            <p:ph type="title"/>
          </p:nvPr>
        </p:nvSpPr>
        <p:spPr/>
        <p:txBody>
          <a:bodyPr/>
          <a:lstStyle/>
          <a:p>
            <a:r>
              <a:rPr lang="en-US" dirty="0"/>
              <a:t>What then?</a:t>
            </a:r>
          </a:p>
        </p:txBody>
      </p:sp>
      <p:sp>
        <p:nvSpPr>
          <p:cNvPr id="3" name="Footer Placeholder 2">
            <a:extLst>
              <a:ext uri="{FF2B5EF4-FFF2-40B4-BE49-F238E27FC236}">
                <a16:creationId xmlns:a16="http://schemas.microsoft.com/office/drawing/2014/main" id="{F3C951B5-D7A6-7B7A-A676-B5980DBCC440}"/>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8BF3F2AB-21CE-B089-A6E6-57788B4673A0}"/>
              </a:ext>
            </a:extLst>
          </p:cNvPr>
          <p:cNvSpPr>
            <a:spLocks noGrp="1"/>
          </p:cNvSpPr>
          <p:nvPr>
            <p:ph type="sldNum" sz="quarter" idx="12"/>
          </p:nvPr>
        </p:nvSpPr>
        <p:spPr/>
        <p:txBody>
          <a:bodyPr/>
          <a:lstStyle/>
          <a:p>
            <a:fld id="{48F63A3B-78C7-47BE-AE5E-E10140E04643}" type="slidenum">
              <a:rPr lang="en-US" smtClean="0"/>
              <a:pPr/>
              <a:t>33</a:t>
            </a:fld>
            <a:endParaRPr lang="en-US" dirty="0"/>
          </a:p>
        </p:txBody>
      </p:sp>
      <p:sp>
        <p:nvSpPr>
          <p:cNvPr id="5" name="Content Placeholder 4">
            <a:extLst>
              <a:ext uri="{FF2B5EF4-FFF2-40B4-BE49-F238E27FC236}">
                <a16:creationId xmlns:a16="http://schemas.microsoft.com/office/drawing/2014/main" id="{9C813AA0-269A-93CA-7C17-E3A5A5CEFBD8}"/>
              </a:ext>
            </a:extLst>
          </p:cNvPr>
          <p:cNvSpPr>
            <a:spLocks noGrp="1"/>
          </p:cNvSpPr>
          <p:nvPr>
            <p:ph sz="half" idx="1"/>
          </p:nvPr>
        </p:nvSpPr>
        <p:spPr>
          <a:xfrm>
            <a:off x="760938" y="2483077"/>
            <a:ext cx="10680192" cy="3641478"/>
          </a:xfrm>
        </p:spPr>
        <p:txBody>
          <a:bodyPr vert="horz" lIns="91440" tIns="45720" rIns="91440" bIns="45720" rtlCol="0" anchor="t">
            <a:normAutofit/>
          </a:bodyPr>
          <a:lstStyle/>
          <a:p>
            <a:pPr marL="347345" indent="-347345"/>
            <a:r>
              <a:rPr lang="en-US" dirty="0"/>
              <a:t>If the judge </a:t>
            </a:r>
            <a:r>
              <a:rPr lang="en-US" b="1" dirty="0"/>
              <a:t>continues</a:t>
            </a:r>
            <a:r>
              <a:rPr lang="en-US" dirty="0"/>
              <a:t> </a:t>
            </a:r>
            <a:r>
              <a:rPr lang="en-US" b="1" dirty="0"/>
              <a:t>the hearing</a:t>
            </a:r>
            <a:r>
              <a:rPr lang="en-US" dirty="0"/>
              <a:t>, the temporary protective order remains in place</a:t>
            </a:r>
            <a:endParaRPr lang="en-US"/>
          </a:p>
          <a:p>
            <a:pPr lvl="1" indent="-347345"/>
            <a:r>
              <a:rPr lang="en-US" dirty="0"/>
              <a:t>For up to 6 months or until the hearing</a:t>
            </a:r>
            <a:endParaRPr lang="en-US" dirty="0">
              <a:cs typeface="Sabon Next LT"/>
            </a:endParaRPr>
          </a:p>
          <a:p>
            <a:pPr marL="347345" indent="-347345"/>
            <a:r>
              <a:rPr lang="en-US" dirty="0"/>
              <a:t>Violating a temporary protective order has the same consequences as a permanent one </a:t>
            </a:r>
            <a:endParaRPr lang="en-US" dirty="0">
              <a:cs typeface="Sabon Next LT"/>
            </a:endParaRPr>
          </a:p>
        </p:txBody>
      </p:sp>
    </p:spTree>
    <p:extLst>
      <p:ext uri="{BB962C8B-B14F-4D97-AF65-F5344CB8AC3E}">
        <p14:creationId xmlns:p14="http://schemas.microsoft.com/office/powerpoint/2010/main" val="3904719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63A4-3EB7-AD48-5B98-9F678E972FE6}"/>
              </a:ext>
            </a:extLst>
          </p:cNvPr>
          <p:cNvSpPr>
            <a:spLocks noGrp="1"/>
          </p:cNvSpPr>
          <p:nvPr>
            <p:ph type="title"/>
          </p:nvPr>
        </p:nvSpPr>
        <p:spPr/>
        <p:txBody>
          <a:bodyPr/>
          <a:lstStyle/>
          <a:p>
            <a:r>
              <a:rPr lang="en-US" dirty="0"/>
              <a:t>What then?</a:t>
            </a:r>
          </a:p>
        </p:txBody>
      </p:sp>
      <p:sp>
        <p:nvSpPr>
          <p:cNvPr id="3" name="Footer Placeholder 2">
            <a:extLst>
              <a:ext uri="{FF2B5EF4-FFF2-40B4-BE49-F238E27FC236}">
                <a16:creationId xmlns:a16="http://schemas.microsoft.com/office/drawing/2014/main" id="{F3C951B5-D7A6-7B7A-A676-B5980DBCC440}"/>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8BF3F2AB-21CE-B089-A6E6-57788B4673A0}"/>
              </a:ext>
            </a:extLst>
          </p:cNvPr>
          <p:cNvSpPr>
            <a:spLocks noGrp="1"/>
          </p:cNvSpPr>
          <p:nvPr>
            <p:ph type="sldNum" sz="quarter" idx="12"/>
          </p:nvPr>
        </p:nvSpPr>
        <p:spPr/>
        <p:txBody>
          <a:bodyPr/>
          <a:lstStyle/>
          <a:p>
            <a:fld id="{48F63A3B-78C7-47BE-AE5E-E10140E04643}" type="slidenum">
              <a:rPr lang="en-US" smtClean="0"/>
              <a:pPr/>
              <a:t>34</a:t>
            </a:fld>
            <a:endParaRPr lang="en-US" dirty="0"/>
          </a:p>
        </p:txBody>
      </p:sp>
      <p:sp>
        <p:nvSpPr>
          <p:cNvPr id="5" name="Content Placeholder 4">
            <a:extLst>
              <a:ext uri="{FF2B5EF4-FFF2-40B4-BE49-F238E27FC236}">
                <a16:creationId xmlns:a16="http://schemas.microsoft.com/office/drawing/2014/main" id="{9C813AA0-269A-93CA-7C17-E3A5A5CEFBD8}"/>
              </a:ext>
            </a:extLst>
          </p:cNvPr>
          <p:cNvSpPr>
            <a:spLocks noGrp="1"/>
          </p:cNvSpPr>
          <p:nvPr>
            <p:ph sz="half" idx="1"/>
          </p:nvPr>
        </p:nvSpPr>
        <p:spPr>
          <a:xfrm>
            <a:off x="760938" y="2483077"/>
            <a:ext cx="10680192" cy="3641478"/>
          </a:xfrm>
        </p:spPr>
        <p:txBody>
          <a:bodyPr>
            <a:normAutofit/>
          </a:bodyPr>
          <a:lstStyle/>
          <a:p>
            <a:r>
              <a:rPr lang="en-US" dirty="0"/>
              <a:t>If the judge </a:t>
            </a:r>
            <a:r>
              <a:rPr lang="en-US" b="1" dirty="0"/>
              <a:t>dismisses the petition</a:t>
            </a:r>
            <a:r>
              <a:rPr lang="en-US" dirty="0"/>
              <a:t>, survivors may want to find other means of protection.</a:t>
            </a:r>
          </a:p>
          <a:p>
            <a:pPr lvl="1"/>
            <a:r>
              <a:rPr lang="en-US" dirty="0"/>
              <a:t>Safety planning with the survivor </a:t>
            </a:r>
            <a:r>
              <a:rPr lang="en-US" b="1" dirty="0"/>
              <a:t>prior</a:t>
            </a:r>
            <a:r>
              <a:rPr lang="en-US" dirty="0"/>
              <a:t> to learning the outcome may be useful</a:t>
            </a:r>
          </a:p>
          <a:p>
            <a:pPr lvl="1"/>
            <a:r>
              <a:rPr lang="en-US" dirty="0"/>
              <a:t>Consider referrals to domestic violence shelters and other community organizations </a:t>
            </a:r>
          </a:p>
          <a:p>
            <a:pPr marL="338328" lvl="1" indent="0">
              <a:buNone/>
            </a:pPr>
            <a:endParaRPr lang="en-US" b="1" dirty="0"/>
          </a:p>
          <a:p>
            <a:pPr marL="338328" lvl="1" indent="0">
              <a:buNone/>
            </a:pPr>
            <a:r>
              <a:rPr lang="en-US" b="1" dirty="0"/>
              <a:t>HOMEWORK:</a:t>
            </a:r>
            <a:r>
              <a:rPr lang="en-US" dirty="0"/>
              <a:t> find out which organizations in your community provide shelter and other services to protect survivors</a:t>
            </a:r>
            <a:endParaRPr lang="en-US" b="1" dirty="0"/>
          </a:p>
          <a:p>
            <a:pPr lvl="1"/>
            <a:endParaRPr lang="en-US" dirty="0"/>
          </a:p>
        </p:txBody>
      </p:sp>
    </p:spTree>
    <p:extLst>
      <p:ext uri="{BB962C8B-B14F-4D97-AF65-F5344CB8AC3E}">
        <p14:creationId xmlns:p14="http://schemas.microsoft.com/office/powerpoint/2010/main" val="2997266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BDA4-55CC-D5FE-8EE6-5BB44E317229}"/>
              </a:ext>
            </a:extLst>
          </p:cNvPr>
          <p:cNvSpPr>
            <a:spLocks noGrp="1"/>
          </p:cNvSpPr>
          <p:nvPr>
            <p:ph type="title"/>
          </p:nvPr>
        </p:nvSpPr>
        <p:spPr>
          <a:xfrm>
            <a:off x="4224528" y="815009"/>
            <a:ext cx="6766560" cy="2811462"/>
          </a:xfrm>
        </p:spPr>
        <p:txBody>
          <a:bodyPr anchor="b">
            <a:normAutofit/>
          </a:bodyPr>
          <a:lstStyle/>
          <a:p>
            <a:r>
              <a:rPr lang="en-US" dirty="0"/>
              <a:t>extending a protective order</a:t>
            </a:r>
          </a:p>
        </p:txBody>
      </p:sp>
      <p:sp>
        <p:nvSpPr>
          <p:cNvPr id="8" name="Footer Placeholder 2">
            <a:extLst>
              <a:ext uri="{FF2B5EF4-FFF2-40B4-BE49-F238E27FC236}">
                <a16:creationId xmlns:a16="http://schemas.microsoft.com/office/drawing/2014/main" id="{6B6610F2-44B6-FF7C-C842-E26E0925C91B}"/>
              </a:ext>
            </a:extLst>
          </p:cNvPr>
          <p:cNvSpPr>
            <a:spLocks noGrp="1"/>
          </p:cNvSpPr>
          <p:nvPr>
            <p:ph type="ftr" sz="quarter" idx="11"/>
          </p:nvPr>
        </p:nvSpPr>
        <p:spPr>
          <a:xfrm>
            <a:off x="4224528" y="457200"/>
            <a:ext cx="3200400" cy="274320"/>
          </a:xfrm>
        </p:spPr>
        <p:txBody>
          <a:bodyPr/>
          <a:lstStyle/>
          <a:p>
            <a:pPr>
              <a:spcAft>
                <a:spcPts val="600"/>
              </a:spcAft>
            </a:pPr>
            <a:r>
              <a:rPr lang="en-US"/>
              <a:t>Presentation title</a:t>
            </a:r>
          </a:p>
        </p:txBody>
      </p:sp>
      <p:sp>
        <p:nvSpPr>
          <p:cNvPr id="10" name="Slide Number Placeholder 3">
            <a:extLst>
              <a:ext uri="{FF2B5EF4-FFF2-40B4-BE49-F238E27FC236}">
                <a16:creationId xmlns:a16="http://schemas.microsoft.com/office/drawing/2014/main" id="{01EAA1E1-5A73-D5C3-57BC-1F37C5410211}"/>
              </a:ext>
            </a:extLst>
          </p:cNvPr>
          <p:cNvSpPr>
            <a:spLocks noGrp="1"/>
          </p:cNvSpPr>
          <p:nvPr>
            <p:ph type="sldNum" sz="quarter" idx="12"/>
          </p:nvPr>
        </p:nvSpPr>
        <p:spPr>
          <a:xfrm>
            <a:off x="10003536" y="472108"/>
            <a:ext cx="987552" cy="244503"/>
          </a:xfrm>
        </p:spPr>
        <p:txBody>
          <a:bodyPr/>
          <a:lstStyle/>
          <a:p>
            <a:pPr>
              <a:spcAft>
                <a:spcPts val="600"/>
              </a:spcAft>
            </a:pPr>
            <a:fld id="{48F63A3B-78C7-47BE-AE5E-E10140E04643}" type="slidenum">
              <a:rPr lang="en-US" smtClean="0"/>
              <a:pPr>
                <a:spcAft>
                  <a:spcPts val="600"/>
                </a:spcAft>
              </a:pPr>
              <a:t>35</a:t>
            </a:fld>
            <a:endParaRPr lang="en-US"/>
          </a:p>
        </p:txBody>
      </p:sp>
      <p:sp>
        <p:nvSpPr>
          <p:cNvPr id="3" name="Content Placeholder 2">
            <a:extLst>
              <a:ext uri="{FF2B5EF4-FFF2-40B4-BE49-F238E27FC236}">
                <a16:creationId xmlns:a16="http://schemas.microsoft.com/office/drawing/2014/main" id="{EE9307C0-E995-D6B3-68D0-0A5943228CEB}"/>
              </a:ext>
            </a:extLst>
          </p:cNvPr>
          <p:cNvSpPr>
            <a:spLocks noGrp="1"/>
          </p:cNvSpPr>
          <p:nvPr>
            <p:ph idx="1"/>
          </p:nvPr>
        </p:nvSpPr>
        <p:spPr>
          <a:xfrm>
            <a:off x="4224528" y="3723748"/>
            <a:ext cx="6766560" cy="2447238"/>
          </a:xfrm>
        </p:spPr>
        <p:txBody>
          <a:bodyPr>
            <a:normAutofit lnSpcReduction="10000"/>
          </a:bodyPr>
          <a:lstStyle/>
          <a:p>
            <a:r>
              <a:rPr lang="en-US" dirty="0"/>
              <a:t>Survivors can file to extend their protective orders by filing a motion.</a:t>
            </a:r>
          </a:p>
          <a:p>
            <a:pPr marL="342900" indent="-342900">
              <a:buFont typeface="Arial" panose="020B0604020202020204" pitchFamily="34" charset="0"/>
              <a:buChar char="•"/>
            </a:pPr>
            <a:r>
              <a:rPr lang="en-US" dirty="0"/>
              <a:t>Typically will happen at the same place the original petition is filed</a:t>
            </a:r>
          </a:p>
          <a:p>
            <a:pPr marL="342900" indent="-342900">
              <a:buFont typeface="Arial" panose="020B0604020202020204" pitchFamily="34" charset="0"/>
              <a:buChar char="•"/>
            </a:pPr>
            <a:r>
              <a:rPr lang="en-US" dirty="0"/>
              <a:t>Must file </a:t>
            </a:r>
            <a:r>
              <a:rPr lang="en-US" b="1" dirty="0"/>
              <a:t>prior</a:t>
            </a:r>
            <a:r>
              <a:rPr lang="en-US" dirty="0"/>
              <a:t> to the date the current order is set to expire</a:t>
            </a:r>
          </a:p>
          <a:p>
            <a:pPr marL="342900" indent="-342900">
              <a:buFont typeface="Arial" panose="020B0604020202020204" pitchFamily="34" charset="0"/>
              <a:buChar char="•"/>
            </a:pPr>
            <a:r>
              <a:rPr lang="en-US" dirty="0"/>
              <a:t>Will be a new hearing for judge to consider the motion</a:t>
            </a:r>
          </a:p>
          <a:p>
            <a:pPr marL="342900" indent="-342900">
              <a:buFont typeface="Arial" panose="020B0604020202020204" pitchFamily="34" charset="0"/>
              <a:buChar char="•"/>
            </a:pPr>
            <a:r>
              <a:rPr lang="en-US" dirty="0"/>
              <a:t>Needn’t be a new incident of violence to request an extension, but do need to explain why the order is still needed, i.e. why there is still a danger or fear of harm</a:t>
            </a:r>
          </a:p>
          <a:p>
            <a:endParaRPr lang="en-US" dirty="0"/>
          </a:p>
          <a:p>
            <a:r>
              <a:rPr lang="en-US" dirty="0"/>
              <a:t>Survivors can also file a motion to change </a:t>
            </a:r>
            <a:r>
              <a:rPr lang="en-US"/>
              <a:t>the order.</a:t>
            </a:r>
            <a:endParaRPr lang="en-US" dirty="0"/>
          </a:p>
        </p:txBody>
      </p:sp>
    </p:spTree>
    <p:extLst>
      <p:ext uri="{BB962C8B-B14F-4D97-AF65-F5344CB8AC3E}">
        <p14:creationId xmlns:p14="http://schemas.microsoft.com/office/powerpoint/2010/main" val="3800706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a:xfrm>
            <a:off x="1545336" y="2846832"/>
            <a:ext cx="5306038" cy="2176272"/>
          </a:xfrm>
        </p:spPr>
        <p:txBody>
          <a:bodyPr/>
          <a:lstStyle/>
          <a:p>
            <a:r>
              <a:rPr lang="en-US" dirty="0"/>
              <a:t>Aubrey Girouard </a:t>
            </a:r>
          </a:p>
          <a:p>
            <a:r>
              <a:rPr lang="en-US" dirty="0">
                <a:hlinkClick r:id="rId2"/>
              </a:rPr>
              <a:t>agirouard@thenestlexington.org</a:t>
            </a:r>
            <a:endParaRPr lang="en-US" dirty="0"/>
          </a:p>
          <a:p>
            <a:endParaRPr lang="en-US" dirty="0"/>
          </a:p>
        </p:txBody>
      </p:sp>
    </p:spTree>
    <p:extLst>
      <p:ext uri="{BB962C8B-B14F-4D97-AF65-F5344CB8AC3E}">
        <p14:creationId xmlns:p14="http://schemas.microsoft.com/office/powerpoint/2010/main" val="100396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FA5D-9E49-3CA8-B6A1-0A9BA4331BDA}"/>
              </a:ext>
            </a:extLst>
          </p:cNvPr>
          <p:cNvSpPr>
            <a:spLocks noGrp="1"/>
          </p:cNvSpPr>
          <p:nvPr>
            <p:ph type="title"/>
          </p:nvPr>
        </p:nvSpPr>
        <p:spPr>
          <a:xfrm>
            <a:off x="1522797" y="1319784"/>
            <a:ext cx="7153977" cy="768096"/>
          </a:xfrm>
        </p:spPr>
        <p:txBody>
          <a:bodyPr/>
          <a:lstStyle/>
          <a:p>
            <a:r>
              <a:rPr lang="en-US" dirty="0"/>
              <a:t>Kinds of protective orders</a:t>
            </a:r>
          </a:p>
        </p:txBody>
      </p:sp>
      <p:sp>
        <p:nvSpPr>
          <p:cNvPr id="3" name="Content Placeholder 2">
            <a:extLst>
              <a:ext uri="{FF2B5EF4-FFF2-40B4-BE49-F238E27FC236}">
                <a16:creationId xmlns:a16="http://schemas.microsoft.com/office/drawing/2014/main" id="{A35C218C-535D-20D3-4F08-26B112DB583C}"/>
              </a:ext>
            </a:extLst>
          </p:cNvPr>
          <p:cNvSpPr>
            <a:spLocks noGrp="1"/>
          </p:cNvSpPr>
          <p:nvPr>
            <p:ph idx="1"/>
          </p:nvPr>
        </p:nvSpPr>
        <p:spPr/>
        <p:txBody>
          <a:bodyPr/>
          <a:lstStyle/>
          <a:p>
            <a:r>
              <a:rPr lang="en-US" dirty="0"/>
              <a:t>TIPO = Temporary Interpersonal Protective Order</a:t>
            </a:r>
          </a:p>
          <a:p>
            <a:pPr marL="285750" indent="-285750">
              <a:buFont typeface="Arial" panose="020B0604020202020204" pitchFamily="34" charset="0"/>
              <a:buChar char="•"/>
            </a:pPr>
            <a:r>
              <a:rPr lang="en-US" dirty="0"/>
              <a:t>Sexual assault, stalking, or dating violence</a:t>
            </a:r>
          </a:p>
          <a:p>
            <a:pPr marL="285750" indent="-285750">
              <a:buFont typeface="Arial" panose="020B0604020202020204" pitchFamily="34" charset="0"/>
              <a:buChar char="•"/>
            </a:pPr>
            <a:r>
              <a:rPr lang="en-US" dirty="0"/>
              <a:t>Becomes IPO after hearing</a:t>
            </a:r>
          </a:p>
          <a:p>
            <a:r>
              <a:rPr lang="en-US" dirty="0"/>
              <a:t>EPO = Emergency Protective Order</a:t>
            </a:r>
          </a:p>
          <a:p>
            <a:pPr marL="285750" indent="-285750">
              <a:buFont typeface="Arial" panose="020B0604020202020204" pitchFamily="34" charset="0"/>
              <a:buChar char="•"/>
            </a:pPr>
            <a:r>
              <a:rPr lang="en-US" dirty="0"/>
              <a:t>Domestic violence</a:t>
            </a:r>
          </a:p>
          <a:p>
            <a:pPr marL="285750" indent="-285750">
              <a:buFont typeface="Arial" panose="020B0604020202020204" pitchFamily="34" charset="0"/>
              <a:buChar char="•"/>
            </a:pPr>
            <a:r>
              <a:rPr lang="en-US" dirty="0"/>
              <a:t>Becomes DVO after hearing</a:t>
            </a:r>
          </a:p>
          <a:p>
            <a:r>
              <a:rPr lang="en-US" dirty="0"/>
              <a:t>DVO/IPOs in effect for up to 3 years; can be renewed if requested</a:t>
            </a:r>
          </a:p>
        </p:txBody>
      </p:sp>
      <p:sp>
        <p:nvSpPr>
          <p:cNvPr id="4" name="Slide Number Placeholder 3">
            <a:extLst>
              <a:ext uri="{FF2B5EF4-FFF2-40B4-BE49-F238E27FC236}">
                <a16:creationId xmlns:a16="http://schemas.microsoft.com/office/drawing/2014/main" id="{63F1598C-18C7-D3BD-75CA-85BBBD414771}"/>
              </a:ext>
            </a:extLst>
          </p:cNvPr>
          <p:cNvSpPr>
            <a:spLocks noGrp="1"/>
          </p:cNvSpPr>
          <p:nvPr>
            <p:ph type="sldNum" sz="quarter" idx="12"/>
          </p:nvPr>
        </p:nvSpPr>
        <p:spPr/>
        <p:txBody>
          <a:bodyPr/>
          <a:lstStyle/>
          <a:p>
            <a:fld id="{48F63A3B-78C7-47BE-AE5E-E10140E04643}" type="slidenum">
              <a:rPr lang="en-US" smtClean="0"/>
              <a:t>4</a:t>
            </a:fld>
            <a:endParaRPr lang="en-US" dirty="0"/>
          </a:p>
        </p:txBody>
      </p:sp>
      <p:sp>
        <p:nvSpPr>
          <p:cNvPr id="5" name="Footer Placeholder 4">
            <a:extLst>
              <a:ext uri="{FF2B5EF4-FFF2-40B4-BE49-F238E27FC236}">
                <a16:creationId xmlns:a16="http://schemas.microsoft.com/office/drawing/2014/main" id="{32F9A014-E9F0-774B-9469-B7C9818CD37C}"/>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88749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8E7C-161C-C26F-ABFA-777C2B4D77A5}"/>
              </a:ext>
            </a:extLst>
          </p:cNvPr>
          <p:cNvSpPr>
            <a:spLocks noGrp="1"/>
          </p:cNvSpPr>
          <p:nvPr>
            <p:ph type="title"/>
          </p:nvPr>
        </p:nvSpPr>
        <p:spPr>
          <a:xfrm>
            <a:off x="1499616" y="1450768"/>
            <a:ext cx="5693664" cy="768096"/>
          </a:xfrm>
        </p:spPr>
        <p:txBody>
          <a:bodyPr/>
          <a:lstStyle/>
          <a:p>
            <a:r>
              <a:rPr lang="en-US" dirty="0"/>
              <a:t>Who is protected?</a:t>
            </a:r>
          </a:p>
        </p:txBody>
      </p:sp>
      <p:sp>
        <p:nvSpPr>
          <p:cNvPr id="3" name="Content Placeholder 2">
            <a:extLst>
              <a:ext uri="{FF2B5EF4-FFF2-40B4-BE49-F238E27FC236}">
                <a16:creationId xmlns:a16="http://schemas.microsoft.com/office/drawing/2014/main" id="{23A2D5E2-D85F-BEB6-340F-5894A4F8CF61}"/>
              </a:ext>
            </a:extLst>
          </p:cNvPr>
          <p:cNvSpPr>
            <a:spLocks noGrp="1"/>
          </p:cNvSpPr>
          <p:nvPr>
            <p:ph idx="1"/>
          </p:nvPr>
        </p:nvSpPr>
        <p:spPr/>
        <p:txBody>
          <a:bodyPr/>
          <a:lstStyle/>
          <a:p>
            <a:r>
              <a:rPr lang="en-US" dirty="0"/>
              <a:t>Victim</a:t>
            </a:r>
          </a:p>
          <a:p>
            <a:r>
              <a:rPr lang="en-US" dirty="0"/>
              <a:t>If requested: pets and children (under 18)</a:t>
            </a:r>
          </a:p>
        </p:txBody>
      </p:sp>
    </p:spTree>
    <p:extLst>
      <p:ext uri="{BB962C8B-B14F-4D97-AF65-F5344CB8AC3E}">
        <p14:creationId xmlns:p14="http://schemas.microsoft.com/office/powerpoint/2010/main" val="512629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5542-D540-B766-0FA1-10DE2ED0495C}"/>
              </a:ext>
            </a:extLst>
          </p:cNvPr>
          <p:cNvSpPr>
            <a:spLocks noGrp="1"/>
          </p:cNvSpPr>
          <p:nvPr>
            <p:ph type="title"/>
          </p:nvPr>
        </p:nvSpPr>
        <p:spPr/>
        <p:txBody>
          <a:bodyPr/>
          <a:lstStyle/>
          <a:p>
            <a:r>
              <a:rPr lang="en-US" sz="4400" b="1" dirty="0">
                <a:solidFill>
                  <a:schemeClr val="accent6"/>
                </a:solidFill>
                <a:latin typeface="Arial Black" panose="020B0604020202020204" pitchFamily="34" charset="0"/>
                <a:cs typeface="Arial Black" panose="020B0604020202020204" pitchFamily="34" charset="0"/>
              </a:rPr>
              <a:t>The law </a:t>
            </a:r>
          </a:p>
        </p:txBody>
      </p:sp>
      <p:sp>
        <p:nvSpPr>
          <p:cNvPr id="6" name="Footer Placeholder 5">
            <a:extLst>
              <a:ext uri="{FF2B5EF4-FFF2-40B4-BE49-F238E27FC236}">
                <a16:creationId xmlns:a16="http://schemas.microsoft.com/office/drawing/2014/main" id="{A6DDBB02-9464-CEB2-1790-240E71187667}"/>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12D1D31-1A67-703B-DF69-CA8142BF6A2D}"/>
              </a:ext>
            </a:extLst>
          </p:cNvPr>
          <p:cNvSpPr>
            <a:spLocks noGrp="1"/>
          </p:cNvSpPr>
          <p:nvPr>
            <p:ph type="sldNum" sz="quarter" idx="12"/>
          </p:nvPr>
        </p:nvSpPr>
        <p:spPr/>
        <p:txBody>
          <a:bodyPr/>
          <a:lstStyle/>
          <a:p>
            <a:fld id="{48F63A3B-78C7-47BE-AE5E-E10140E04643}" type="slidenum">
              <a:rPr lang="en-US" smtClean="0"/>
              <a:t>6</a:t>
            </a:fld>
            <a:endParaRPr lang="en-US" dirty="0"/>
          </a:p>
        </p:txBody>
      </p:sp>
      <p:sp>
        <p:nvSpPr>
          <p:cNvPr id="4" name="Content Placeholder 3">
            <a:extLst>
              <a:ext uri="{FF2B5EF4-FFF2-40B4-BE49-F238E27FC236}">
                <a16:creationId xmlns:a16="http://schemas.microsoft.com/office/drawing/2014/main" id="{8BF32CB9-EA4F-A176-B744-CDB818D4677E}"/>
              </a:ext>
            </a:extLst>
          </p:cNvPr>
          <p:cNvSpPr>
            <a:spLocks noGrp="1"/>
          </p:cNvSpPr>
          <p:nvPr>
            <p:ph sz="half" idx="1"/>
          </p:nvPr>
        </p:nvSpPr>
        <p:spPr/>
        <p:txBody>
          <a:bodyPr/>
          <a:lstStyle/>
          <a:p>
            <a:r>
              <a:rPr lang="en-US" sz="3200" dirty="0"/>
              <a:t>KRS 456.030 Petition for interpersonal protective order. (1) A petition for an interpersonal protective order may be filed by: (a) A victim of dating violence and abuse; (b) A victim of stalking; (c) A victim of sexual assault; or (d) An adult on behalf of a victim who is a minor otherwise qualifying for relief under this subsection. </a:t>
            </a:r>
          </a:p>
        </p:txBody>
      </p:sp>
    </p:spTree>
    <p:extLst>
      <p:ext uri="{BB962C8B-B14F-4D97-AF65-F5344CB8AC3E}">
        <p14:creationId xmlns:p14="http://schemas.microsoft.com/office/powerpoint/2010/main" val="290384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8154-A1FD-3295-2065-AAE599ED9072}"/>
              </a:ext>
            </a:extLst>
          </p:cNvPr>
          <p:cNvSpPr>
            <a:spLocks noGrp="1"/>
          </p:cNvSpPr>
          <p:nvPr>
            <p:ph type="title"/>
          </p:nvPr>
        </p:nvSpPr>
        <p:spPr/>
        <p:txBody>
          <a:bodyPr/>
          <a:lstStyle/>
          <a:p>
            <a:r>
              <a:rPr lang="en-US" dirty="0"/>
              <a:t>Cont. </a:t>
            </a:r>
          </a:p>
        </p:txBody>
      </p:sp>
      <p:sp>
        <p:nvSpPr>
          <p:cNvPr id="3" name="Content Placeholder 2">
            <a:extLst>
              <a:ext uri="{FF2B5EF4-FFF2-40B4-BE49-F238E27FC236}">
                <a16:creationId xmlns:a16="http://schemas.microsoft.com/office/drawing/2014/main" id="{6734929B-CCD1-3757-30A7-7B05929552F9}"/>
              </a:ext>
            </a:extLst>
          </p:cNvPr>
          <p:cNvSpPr>
            <a:spLocks noGrp="1"/>
          </p:cNvSpPr>
          <p:nvPr>
            <p:ph sz="half" idx="1"/>
          </p:nvPr>
        </p:nvSpPr>
        <p:spPr/>
        <p:txBody>
          <a:bodyPr/>
          <a:lstStyle/>
          <a:p>
            <a:r>
              <a:rPr lang="en-US" sz="2800" dirty="0"/>
              <a:t>(2) The petition may be filed in the victim's county of residence or a county where the victim has fled to escape dating violence and abuse, stalking, or sexual assault. (3) The petition shall be verified and contain: (a) The name, age, address, occupation, residence, and school or postsecondary institution of the petitioner; (b) The name, age, address, occupation, residence, and school or postsecondary institution of the person or persons who have engaged in the alleged act or acts complained of in the petition; (c) The facts and circumstances which constitute the basis for the petition; and (d) The names, ages, and addresses of the petitioner's minor children, if applicable.</a:t>
            </a:r>
          </a:p>
        </p:txBody>
      </p:sp>
      <p:sp>
        <p:nvSpPr>
          <p:cNvPr id="4" name="Footer Placeholder 3">
            <a:extLst>
              <a:ext uri="{FF2B5EF4-FFF2-40B4-BE49-F238E27FC236}">
                <a16:creationId xmlns:a16="http://schemas.microsoft.com/office/drawing/2014/main" id="{5F4A33AF-8A85-1820-3AD6-B1BC8E91013B}"/>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46DDC91-A870-BB8D-7C8C-F64956E8EA2F}"/>
              </a:ext>
            </a:extLst>
          </p:cNvPr>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371752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p:txBody>
          <a:bodyPr/>
          <a:lstStyle/>
          <a:p>
            <a:r>
              <a:rPr lang="en-US" dirty="0"/>
              <a:t>KRS 456.010 </a:t>
            </a:r>
            <a:r>
              <a:rPr lang="en-US" dirty="0">
                <a:latin typeface="Arial Black" panose="020B0604020202020204" pitchFamily="34" charset="0"/>
                <a:cs typeface="Arial Black" panose="020B0604020202020204" pitchFamily="34" charset="0"/>
              </a:rPr>
              <a:t>Definitions</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7" name="Footer Placeholder 6">
            <a:extLst>
              <a:ext uri="{FF2B5EF4-FFF2-40B4-BE49-F238E27FC236}">
                <a16:creationId xmlns:a16="http://schemas.microsoft.com/office/drawing/2014/main" id="{3A122237-B06F-5E42-B051-D7859FC21D7D}"/>
              </a:ext>
            </a:extLst>
          </p:cNvPr>
          <p:cNvSpPr>
            <a:spLocks noGrp="1"/>
          </p:cNvSpPr>
          <p:nvPr>
            <p:ph type="ftr" sz="quarter" idx="11"/>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8</a:t>
            </a:fld>
            <a:endParaRPr lang="en-US" dirty="0"/>
          </a:p>
        </p:txBody>
      </p:sp>
      <p:sp>
        <p:nvSpPr>
          <p:cNvPr id="4" name="Content Placeholder 3">
            <a:extLst>
              <a:ext uri="{FF2B5EF4-FFF2-40B4-BE49-F238E27FC236}">
                <a16:creationId xmlns:a16="http://schemas.microsoft.com/office/drawing/2014/main" id="{15181023-D593-18CB-FD53-E3F26393008E}"/>
              </a:ext>
            </a:extLst>
          </p:cNvPr>
          <p:cNvSpPr>
            <a:spLocks noGrp="1"/>
          </p:cNvSpPr>
          <p:nvPr>
            <p:ph sz="half" idx="1"/>
          </p:nvPr>
        </p:nvSpPr>
        <p:spPr>
          <a:xfrm>
            <a:off x="755904" y="1984248"/>
            <a:ext cx="10680192" cy="4416552"/>
          </a:xfrm>
        </p:spPr>
        <p:txBody>
          <a:bodyPr/>
          <a:lstStyle/>
          <a:p>
            <a:r>
              <a:rPr lang="en-US" sz="2000" dirty="0"/>
              <a:t>"Dating relationship" means a relationship between individuals who have or have had a relationship of a romantic or intimate nature. It does not include a casual acquaintanceship or ordinary fraternization in a business or social context. The following factors may be considered in addition to any other relevant factors in determining whether the relationship is or was of a romantic or intimate nature: (a) Declarations of romantic interest; (b) The relationship was characterized by the expectation of affection; (c) Attendance at social outings together as a couple; (d) The frequency and type of interaction between the persons, including whether the persons have been involved together over time and on a continuous basis during the course of the relationship; (e) The length and recency of the relationship; and (f) Other indications of a substantial connection that would lead a reasonable person to understand that a dating relationship existed;</a:t>
            </a:r>
          </a:p>
        </p:txBody>
      </p:sp>
    </p:spTree>
    <p:extLst>
      <p:ext uri="{BB962C8B-B14F-4D97-AF65-F5344CB8AC3E}">
        <p14:creationId xmlns:p14="http://schemas.microsoft.com/office/powerpoint/2010/main" val="288647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1FED-0B9F-4AF8-2E92-F186C809A3F5}"/>
              </a:ext>
            </a:extLst>
          </p:cNvPr>
          <p:cNvSpPr>
            <a:spLocks noGrp="1"/>
          </p:cNvSpPr>
          <p:nvPr>
            <p:ph type="title"/>
          </p:nvPr>
        </p:nvSpPr>
        <p:spPr/>
        <p:txBody>
          <a:bodyPr/>
          <a:lstStyle/>
          <a:p>
            <a:r>
              <a:rPr lang="en-US" dirty="0"/>
              <a:t>Definitions cont.</a:t>
            </a:r>
          </a:p>
        </p:txBody>
      </p:sp>
      <p:sp>
        <p:nvSpPr>
          <p:cNvPr id="3" name="Content Placeholder 2">
            <a:extLst>
              <a:ext uri="{FF2B5EF4-FFF2-40B4-BE49-F238E27FC236}">
                <a16:creationId xmlns:a16="http://schemas.microsoft.com/office/drawing/2014/main" id="{08DB4DFE-16DC-6490-04AE-73A7DDF8E4E4}"/>
              </a:ext>
            </a:extLst>
          </p:cNvPr>
          <p:cNvSpPr>
            <a:spLocks noGrp="1"/>
          </p:cNvSpPr>
          <p:nvPr>
            <p:ph sz="half" idx="1"/>
          </p:nvPr>
        </p:nvSpPr>
        <p:spPr>
          <a:xfrm>
            <a:off x="755904" y="1984248"/>
            <a:ext cx="10680192" cy="3675888"/>
          </a:xfrm>
        </p:spPr>
        <p:txBody>
          <a:bodyPr/>
          <a:lstStyle/>
          <a:p>
            <a:r>
              <a:rPr lang="en-US" sz="2400" dirty="0"/>
              <a:t>"Dating violence and abuse" means: (a) Physical injury, serious physical injury, stalking, sexual assault, strangulation, or the infliction of fear of imminent physical injury, serious physical injury, sexual abuse, strangulation, or assault occurring between persons who are or have been in a dating relationship; or (b) Any conduct prohibited by KRS 525.125, 525.130, 525.135, or 525.137, or the infliction of fear of such imminent conduct, taken against a domestic animal when used as a method of coercion, control, punishment, intimidation, or revenge directed against a person with whom the perpetrator is or has been in a dating relationship, when that person has a close bond of affection to the domestic animal;</a:t>
            </a:r>
          </a:p>
        </p:txBody>
      </p:sp>
      <p:sp>
        <p:nvSpPr>
          <p:cNvPr id="4" name="Footer Placeholder 3">
            <a:extLst>
              <a:ext uri="{FF2B5EF4-FFF2-40B4-BE49-F238E27FC236}">
                <a16:creationId xmlns:a16="http://schemas.microsoft.com/office/drawing/2014/main" id="{ACB94383-12AB-761C-4557-C7C99BCC80C4}"/>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C27512A-568A-E30B-0323-D4E0BCDAC974}"/>
              </a:ext>
            </a:extLst>
          </p:cNvPr>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80755660"/>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8406B7043A5442899154FEB19A4548" ma:contentTypeVersion="18" ma:contentTypeDescription="Create a new document." ma:contentTypeScope="" ma:versionID="1aadaabd3c6b48be9a729a388b5288f6">
  <xsd:schema xmlns:xsd="http://www.w3.org/2001/XMLSchema" xmlns:xs="http://www.w3.org/2001/XMLSchema" xmlns:p="http://schemas.microsoft.com/office/2006/metadata/properties" xmlns:ns2="c9783c12-7b10-455b-972c-61030dce2ab1" xmlns:ns3="f9550d2d-d04a-440f-ac5d-a6e748cc7561" targetNamespace="http://schemas.microsoft.com/office/2006/metadata/properties" ma:root="true" ma:fieldsID="21c08c760c86061759ca094e32968a80" ns2:_="" ns3:_="">
    <xsd:import namespace="c9783c12-7b10-455b-972c-61030dce2ab1"/>
    <xsd:import namespace="f9550d2d-d04a-440f-ac5d-a6e748cc756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783c12-7b10-455b-972c-61030dce2a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3c2c3f6-e1e3-4361-a031-e5e084a5cb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550d2d-d04a-440f-ac5d-a6e748cc75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602fd0-050c-4f6c-9cc8-fd4eb5842aa1}" ma:internalName="TaxCatchAll" ma:showField="CatchAllData" ma:web="f9550d2d-d04a-440f-ac5d-a6e748cc75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03C389-C9DC-46E7-A0EB-9901E498E65F}"/>
</file>

<file path=customXml/itemProps2.xml><?xml version="1.0" encoding="utf-8"?>
<ds:datastoreItem xmlns:ds="http://schemas.openxmlformats.org/officeDocument/2006/customXml" ds:itemID="{16325FAE-2B8A-430B-B478-F2951147AF7D}"/>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{D54E453B-37AD-4CF3-97C6-16A345B5EC71}tf78438558_win32</Template>
  <TotalTime>547</TotalTime>
  <Words>2964</Words>
  <Application>Microsoft Office PowerPoint</Application>
  <PresentationFormat>Widescreen</PresentationFormat>
  <Paragraphs>274</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Helvetica Neue</vt:lpstr>
      <vt:lpstr>Sabon Next LT</vt:lpstr>
      <vt:lpstr>Times New Roman</vt:lpstr>
      <vt:lpstr>Office Theme</vt:lpstr>
      <vt:lpstr>Trauma informed legal advocacy for EPO/DVO/TIPO/IPO: overview  </vt:lpstr>
      <vt:lpstr>Introduction</vt:lpstr>
      <vt:lpstr>What is a protective order?</vt:lpstr>
      <vt:lpstr>Kinds of protective orders</vt:lpstr>
      <vt:lpstr>Who is protected?</vt:lpstr>
      <vt:lpstr>The law </vt:lpstr>
      <vt:lpstr>Cont. </vt:lpstr>
      <vt:lpstr>KRS 456.010 Definitions</vt:lpstr>
      <vt:lpstr>Definitions cont.</vt:lpstr>
      <vt:lpstr>PowerPoint Presentation</vt:lpstr>
      <vt:lpstr>Sexual assault  krs:</vt:lpstr>
      <vt:lpstr>Stalking first degree</vt:lpstr>
      <vt:lpstr>Stalking Second degree </vt:lpstr>
      <vt:lpstr>PowerPoint Presentation</vt:lpstr>
      <vt:lpstr>PRIMARY GOALs</vt:lpstr>
      <vt:lpstr>Safety </vt:lpstr>
      <vt:lpstr>Support </vt:lpstr>
      <vt:lpstr>Inform </vt:lpstr>
      <vt:lpstr>Strategy </vt:lpstr>
      <vt:lpstr>PowerPoint Presentation</vt:lpstr>
      <vt:lpstr>Protective orders: process</vt:lpstr>
      <vt:lpstr>How to get a protective order</vt:lpstr>
      <vt:lpstr>Step 1: file a petition</vt:lpstr>
      <vt:lpstr>Filing a petition for an ipo/epo/dvo</vt:lpstr>
      <vt:lpstr>What to include</vt:lpstr>
      <vt:lpstr>Step 2: judge’s review</vt:lpstr>
      <vt:lpstr>Temporary orders</vt:lpstr>
      <vt:lpstr>Step 3: hearing</vt:lpstr>
      <vt:lpstr>Hearing: advocacy tips</vt:lpstr>
      <vt:lpstr>Hearing: advocacy tips</vt:lpstr>
      <vt:lpstr>outcomes</vt:lpstr>
      <vt:lpstr>What then?</vt:lpstr>
      <vt:lpstr>What then?</vt:lpstr>
      <vt:lpstr>What then?</vt:lpstr>
      <vt:lpstr>extending a protective order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advocacy for EPO/DVO/TIPO/IPO</dc:title>
  <dc:subject/>
  <dc:creator>Aubrey McGuire</dc:creator>
  <cp:lastModifiedBy>Ellen Johnson</cp:lastModifiedBy>
  <cp:revision>22</cp:revision>
  <dcterms:created xsi:type="dcterms:W3CDTF">2023-06-19T17:33:58Z</dcterms:created>
  <dcterms:modified xsi:type="dcterms:W3CDTF">2024-10-02T12:14:00Z</dcterms:modified>
</cp:coreProperties>
</file>