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92" r:id="rId3"/>
    <p:sldId id="257" r:id="rId4"/>
    <p:sldId id="258" r:id="rId5"/>
    <p:sldId id="262" r:id="rId6"/>
    <p:sldId id="260" r:id="rId7"/>
    <p:sldId id="261" r:id="rId8"/>
    <p:sldId id="263" r:id="rId9"/>
    <p:sldId id="290" r:id="rId10"/>
    <p:sldId id="264"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8" r:id="rId26"/>
    <p:sldId id="280" r:id="rId27"/>
    <p:sldId id="281" r:id="rId28"/>
    <p:sldId id="282" r:id="rId29"/>
    <p:sldId id="283" r:id="rId30"/>
    <p:sldId id="284" r:id="rId31"/>
    <p:sldId id="286" r:id="rId32"/>
    <p:sldId id="291" r:id="rId33"/>
    <p:sldId id="289" r:id="rId34"/>
    <p:sldId id="293" r:id="rId35"/>
    <p:sldId id="287" r:id="rId36"/>
    <p:sldId id="285" r:id="rId37"/>
    <p:sldId id="266" r:id="rId38"/>
    <p:sldId id="259"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94B594-4D6E-4D4E-B5A2-D0B6AB2E783A}" v="7" dt="2022-08-23T12:16:24.7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6" autoAdjust="0"/>
    <p:restoredTop sz="94660"/>
  </p:normalViewPr>
  <p:slideViewPr>
    <p:cSldViewPr snapToGrid="0">
      <p:cViewPr varScale="1">
        <p:scale>
          <a:sx n="98" d="100"/>
          <a:sy n="98" d="100"/>
        </p:scale>
        <p:origin x="114" y="6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9/11/2025</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9/11/2025</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9/11/2025</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9/11/2025</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9/11/2025</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9/11/2025</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9/11/2025</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9/11/2025</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militaryonesource.mil/leaders-service-providers/child-abuse-and-domestic-abuse/victim-advocate-locator/"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hyperlink" Target="https://www.militaryonesource.mil/family-relationships/family-life/preventing-abuse-neglect/domestic-abuse-military-reporting-option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militaryonesource.mil/family-relationships/family-life/preventing-abuse-neglect/domestic-abuse-military-reporting-option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thehotline.org/"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hyperlink" Target="https://www.everycrsreport.com/reports/R46097.html#_Toc26437775" TargetMode="External"/><Relationship Id="rId2" Type="http://schemas.openxmlformats.org/officeDocument/2006/relationships/hyperlink" Target="https://www.womenslaw.org/laws/federal/domestic-violence-military/all#node-25784"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jsc.defense.gov/Portals/99/Documents/Pages%20from%20NDAA%20FY%2019.pdf?ver=2019-01-02-095911-100"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EFFBE-6559-A59A-B29E-6EB3D7F416D4}"/>
              </a:ext>
            </a:extLst>
          </p:cNvPr>
          <p:cNvSpPr>
            <a:spLocks noGrp="1"/>
          </p:cNvSpPr>
          <p:nvPr>
            <p:ph type="ctrTitle"/>
          </p:nvPr>
        </p:nvSpPr>
        <p:spPr/>
        <p:txBody>
          <a:bodyPr>
            <a:normAutofit fontScale="90000"/>
          </a:bodyPr>
          <a:lstStyle/>
          <a:p>
            <a:r>
              <a:rPr lang="en-US" dirty="0"/>
              <a:t>Domestic Violence, Active Military, Veterans, &amp; Their Families </a:t>
            </a:r>
          </a:p>
        </p:txBody>
      </p:sp>
      <p:sp>
        <p:nvSpPr>
          <p:cNvPr id="3" name="Subtitle 2">
            <a:extLst>
              <a:ext uri="{FF2B5EF4-FFF2-40B4-BE49-F238E27FC236}">
                <a16:creationId xmlns:a16="http://schemas.microsoft.com/office/drawing/2014/main" id="{B8457255-A673-EE52-A574-EF07DDA62A22}"/>
              </a:ext>
            </a:extLst>
          </p:cNvPr>
          <p:cNvSpPr>
            <a:spLocks noGrp="1"/>
          </p:cNvSpPr>
          <p:nvPr>
            <p:ph type="subTitle" idx="1"/>
          </p:nvPr>
        </p:nvSpPr>
        <p:spPr/>
        <p:txBody>
          <a:bodyPr/>
          <a:lstStyle/>
          <a:p>
            <a:r>
              <a:rPr lang="en-US" dirty="0"/>
              <a:t>By: AppalReD Attorney Jennifer Perkins</a:t>
            </a:r>
          </a:p>
        </p:txBody>
      </p:sp>
    </p:spTree>
    <p:extLst>
      <p:ext uri="{BB962C8B-B14F-4D97-AF65-F5344CB8AC3E}">
        <p14:creationId xmlns:p14="http://schemas.microsoft.com/office/powerpoint/2010/main" val="6911908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C1035-8B7F-CA6F-DEAA-B1EA9016F1C5}"/>
              </a:ext>
            </a:extLst>
          </p:cNvPr>
          <p:cNvSpPr>
            <a:spLocks noGrp="1"/>
          </p:cNvSpPr>
          <p:nvPr>
            <p:ph type="title"/>
          </p:nvPr>
        </p:nvSpPr>
        <p:spPr/>
        <p:txBody>
          <a:bodyPr/>
          <a:lstStyle/>
          <a:p>
            <a:r>
              <a:rPr lang="en-US" dirty="0"/>
              <a:t>The Family Advocacy Program</a:t>
            </a:r>
          </a:p>
        </p:txBody>
      </p:sp>
      <p:sp>
        <p:nvSpPr>
          <p:cNvPr id="3" name="Content Placeholder 2">
            <a:extLst>
              <a:ext uri="{FF2B5EF4-FFF2-40B4-BE49-F238E27FC236}">
                <a16:creationId xmlns:a16="http://schemas.microsoft.com/office/drawing/2014/main" id="{B46F4770-7821-7CA6-5F19-73AE0EAD5FD7}"/>
              </a:ext>
            </a:extLst>
          </p:cNvPr>
          <p:cNvSpPr>
            <a:spLocks noGrp="1"/>
          </p:cNvSpPr>
          <p:nvPr>
            <p:ph idx="1"/>
          </p:nvPr>
        </p:nvSpPr>
        <p:spPr/>
        <p:txBody>
          <a:bodyPr/>
          <a:lstStyle/>
          <a:p>
            <a:r>
              <a:rPr lang="en-US" dirty="0"/>
              <a:t>The Family Advocacy Program, or FAP, is the Defense Department’s program designated to address child abuse and neglect, domestic abuse,. FAP is delivered through the military services, which . . .  . The Family </a:t>
            </a:r>
            <a:r>
              <a:rPr lang="en-US" dirty="0" err="1"/>
              <a:t>Advoacy</a:t>
            </a:r>
            <a:r>
              <a:rPr lang="en-US" dirty="0"/>
              <a:t> Program works  in coordination with key military components and civilian agencies to:</a:t>
            </a:r>
          </a:p>
          <a:p>
            <a:pPr>
              <a:buFont typeface="Arial" panose="020B0604020202020204" pitchFamily="34" charset="0"/>
              <a:buChar char="•"/>
            </a:pPr>
            <a:r>
              <a:rPr lang="en-US" dirty="0"/>
              <a:t>Prevent abuse</a:t>
            </a:r>
          </a:p>
          <a:p>
            <a:pPr>
              <a:buFont typeface="Arial" panose="020B0604020202020204" pitchFamily="34" charset="0"/>
              <a:buChar char="•"/>
            </a:pPr>
            <a:r>
              <a:rPr lang="en-US" dirty="0"/>
              <a:t>Encourage early identification and prompt reporting</a:t>
            </a:r>
          </a:p>
          <a:p>
            <a:pPr>
              <a:buFont typeface="Arial" panose="020B0604020202020204" pitchFamily="34" charset="0"/>
              <a:buChar char="•"/>
            </a:pPr>
            <a:r>
              <a:rPr lang="en-US" dirty="0"/>
              <a:t>Promote victim safety and empowerment</a:t>
            </a:r>
          </a:p>
          <a:p>
            <a:pPr>
              <a:buFont typeface="Arial" panose="020B0604020202020204" pitchFamily="34" charset="0"/>
              <a:buChar char="•"/>
            </a:pPr>
            <a:r>
              <a:rPr lang="en-US" dirty="0"/>
              <a:t>Provide appropriate support to service members, their partners and family members</a:t>
            </a:r>
          </a:p>
          <a:p>
            <a:endParaRPr lang="en-US" dirty="0"/>
          </a:p>
        </p:txBody>
      </p:sp>
    </p:spTree>
    <p:extLst>
      <p:ext uri="{BB962C8B-B14F-4D97-AF65-F5344CB8AC3E}">
        <p14:creationId xmlns:p14="http://schemas.microsoft.com/office/powerpoint/2010/main" val="2180562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AA910-C7F4-036D-C97C-D837FF167D7B}"/>
              </a:ext>
            </a:extLst>
          </p:cNvPr>
          <p:cNvSpPr>
            <a:spLocks noGrp="1"/>
          </p:cNvSpPr>
          <p:nvPr>
            <p:ph type="title"/>
          </p:nvPr>
        </p:nvSpPr>
        <p:spPr/>
        <p:txBody>
          <a:bodyPr/>
          <a:lstStyle/>
          <a:p>
            <a:r>
              <a:rPr lang="en-US" dirty="0"/>
              <a:t>The Family Advocacy Program</a:t>
            </a:r>
          </a:p>
        </p:txBody>
      </p:sp>
      <p:sp>
        <p:nvSpPr>
          <p:cNvPr id="3" name="Content Placeholder 2">
            <a:extLst>
              <a:ext uri="{FF2B5EF4-FFF2-40B4-BE49-F238E27FC236}">
                <a16:creationId xmlns:a16="http://schemas.microsoft.com/office/drawing/2014/main" id="{F893623F-73B1-CEAC-39CE-10BE6C3DCEE3}"/>
              </a:ext>
            </a:extLst>
          </p:cNvPr>
          <p:cNvSpPr>
            <a:spLocks noGrp="1"/>
          </p:cNvSpPr>
          <p:nvPr>
            <p:ph idx="1"/>
          </p:nvPr>
        </p:nvSpPr>
        <p:spPr/>
        <p:txBody>
          <a:bodyPr/>
          <a:lstStyle/>
          <a:p>
            <a:r>
              <a:rPr lang="en-US" dirty="0"/>
              <a:t>The Family Advocacy Program directly provides or coordinates a range of services for individuals and families impacted by abuse and neglect. Family Advocacy Program services are designed to:</a:t>
            </a:r>
          </a:p>
          <a:p>
            <a:pPr>
              <a:buFont typeface="Arial" panose="020B0604020202020204" pitchFamily="34" charset="0"/>
              <a:buChar char="•"/>
            </a:pPr>
            <a:r>
              <a:rPr lang="en-US" dirty="0"/>
              <a:t>Identify and build on individual and family strengths</a:t>
            </a:r>
          </a:p>
          <a:p>
            <a:pPr>
              <a:buFont typeface="Arial" panose="020B0604020202020204" pitchFamily="34" charset="0"/>
              <a:buChar char="•"/>
            </a:pPr>
            <a:r>
              <a:rPr lang="en-US" dirty="0"/>
              <a:t>Increase protective factors that have been found to reduce risk</a:t>
            </a:r>
          </a:p>
          <a:p>
            <a:pPr>
              <a:buFont typeface="Arial" panose="020B0604020202020204" pitchFamily="34" charset="0"/>
              <a:buChar char="•"/>
            </a:pPr>
            <a:r>
              <a:rPr lang="en-US" dirty="0"/>
              <a:t>Promote the safety and well-being of service members, their partners and family members</a:t>
            </a:r>
          </a:p>
          <a:p>
            <a:pPr marL="0" indent="0">
              <a:buNone/>
            </a:pPr>
            <a:endParaRPr lang="en-US" dirty="0"/>
          </a:p>
        </p:txBody>
      </p:sp>
    </p:spTree>
    <p:extLst>
      <p:ext uri="{BB962C8B-B14F-4D97-AF65-F5344CB8AC3E}">
        <p14:creationId xmlns:p14="http://schemas.microsoft.com/office/powerpoint/2010/main" val="18580959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D7991-94AF-10C8-718D-743B2B5B825A}"/>
              </a:ext>
            </a:extLst>
          </p:cNvPr>
          <p:cNvSpPr>
            <a:spLocks noGrp="1"/>
          </p:cNvSpPr>
          <p:nvPr>
            <p:ph type="title"/>
          </p:nvPr>
        </p:nvSpPr>
        <p:spPr/>
        <p:txBody>
          <a:bodyPr/>
          <a:lstStyle/>
          <a:p>
            <a:r>
              <a:rPr lang="en-US" dirty="0"/>
              <a:t>The Family Advocacy Program</a:t>
            </a:r>
          </a:p>
        </p:txBody>
      </p:sp>
      <p:sp>
        <p:nvSpPr>
          <p:cNvPr id="3" name="Content Placeholder 2">
            <a:extLst>
              <a:ext uri="{FF2B5EF4-FFF2-40B4-BE49-F238E27FC236}">
                <a16:creationId xmlns:a16="http://schemas.microsoft.com/office/drawing/2014/main" id="{A1DBE146-D874-07F6-B6D6-1E01E5CF77BF}"/>
              </a:ext>
            </a:extLst>
          </p:cNvPr>
          <p:cNvSpPr>
            <a:spLocks noGrp="1"/>
          </p:cNvSpPr>
          <p:nvPr>
            <p:ph idx="1"/>
          </p:nvPr>
        </p:nvSpPr>
        <p:spPr/>
        <p:txBody>
          <a:bodyPr/>
          <a:lstStyle/>
          <a:p>
            <a:r>
              <a:rPr lang="en-US" dirty="0"/>
              <a:t>Services are available for service members, their partners and family members.</a:t>
            </a:r>
          </a:p>
          <a:p>
            <a:r>
              <a:rPr lang="en-US" dirty="0"/>
              <a:t>Provides clinical and non-clinical services to prevent and respond to </a:t>
            </a:r>
          </a:p>
          <a:p>
            <a:endParaRPr lang="en-US" dirty="0"/>
          </a:p>
        </p:txBody>
      </p:sp>
    </p:spTree>
    <p:extLst>
      <p:ext uri="{BB962C8B-B14F-4D97-AF65-F5344CB8AC3E}">
        <p14:creationId xmlns:p14="http://schemas.microsoft.com/office/powerpoint/2010/main" val="25933507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EC04C-0EAF-5737-3DE2-D97D7142F355}"/>
              </a:ext>
            </a:extLst>
          </p:cNvPr>
          <p:cNvSpPr>
            <a:spLocks noGrp="1"/>
          </p:cNvSpPr>
          <p:nvPr>
            <p:ph type="title"/>
          </p:nvPr>
        </p:nvSpPr>
        <p:spPr/>
        <p:txBody>
          <a:bodyPr/>
          <a:lstStyle/>
          <a:p>
            <a:r>
              <a:rPr lang="en-US" dirty="0"/>
              <a:t>The Family Advocacy Program</a:t>
            </a:r>
          </a:p>
        </p:txBody>
      </p:sp>
      <p:sp>
        <p:nvSpPr>
          <p:cNvPr id="3" name="Content Placeholder 2">
            <a:extLst>
              <a:ext uri="{FF2B5EF4-FFF2-40B4-BE49-F238E27FC236}">
                <a16:creationId xmlns:a16="http://schemas.microsoft.com/office/drawing/2014/main" id="{1BD923B9-FBDD-714F-55A0-0D5FD364B7FD}"/>
              </a:ext>
            </a:extLst>
          </p:cNvPr>
          <p:cNvSpPr>
            <a:spLocks noGrp="1"/>
          </p:cNvSpPr>
          <p:nvPr>
            <p:ph idx="1"/>
          </p:nvPr>
        </p:nvSpPr>
        <p:spPr/>
        <p:txBody>
          <a:bodyPr/>
          <a:lstStyle/>
          <a:p>
            <a:r>
              <a:rPr lang="en-US" b="1" dirty="0"/>
              <a:t>Victim advocacy and support.</a:t>
            </a:r>
            <a:r>
              <a:rPr lang="en-US" dirty="0"/>
              <a:t> Whether you are in a crisis and in need of immediate help or are seeking information about counseling for emotional safety and support, domestic abuse victim advocates and clinicians can work with you to develop a plan to address unhealthy patterns of behavior or abuse in a relationship.</a:t>
            </a:r>
          </a:p>
        </p:txBody>
      </p:sp>
    </p:spTree>
    <p:extLst>
      <p:ext uri="{BB962C8B-B14F-4D97-AF65-F5344CB8AC3E}">
        <p14:creationId xmlns:p14="http://schemas.microsoft.com/office/powerpoint/2010/main" val="41811139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E4342-3848-8709-A011-0E7B578FBF63}"/>
              </a:ext>
            </a:extLst>
          </p:cNvPr>
          <p:cNvSpPr>
            <a:spLocks noGrp="1"/>
          </p:cNvSpPr>
          <p:nvPr>
            <p:ph type="title"/>
          </p:nvPr>
        </p:nvSpPr>
        <p:spPr/>
        <p:txBody>
          <a:bodyPr/>
          <a:lstStyle/>
          <a:p>
            <a:r>
              <a:rPr lang="en-US" dirty="0"/>
              <a:t>The Family Advocacy Program</a:t>
            </a:r>
          </a:p>
        </p:txBody>
      </p:sp>
      <p:sp>
        <p:nvSpPr>
          <p:cNvPr id="3" name="Content Placeholder 2">
            <a:extLst>
              <a:ext uri="{FF2B5EF4-FFF2-40B4-BE49-F238E27FC236}">
                <a16:creationId xmlns:a16="http://schemas.microsoft.com/office/drawing/2014/main" id="{0B5F82C6-D91A-2937-68CF-1F21C4BEFDB4}"/>
              </a:ext>
            </a:extLst>
          </p:cNvPr>
          <p:cNvSpPr>
            <a:spLocks noGrp="1"/>
          </p:cNvSpPr>
          <p:nvPr>
            <p:ph idx="1"/>
          </p:nvPr>
        </p:nvSpPr>
        <p:spPr/>
        <p:txBody>
          <a:bodyPr/>
          <a:lstStyle/>
          <a:p>
            <a:r>
              <a:rPr lang="en-US" b="1" dirty="0"/>
              <a:t>Counseling and/or treatment.</a:t>
            </a:r>
            <a:r>
              <a:rPr lang="en-US" dirty="0"/>
              <a:t> Counseling services can be preventative or part of an intervention, if needed. The Family Advocacy Program offers individual, couple, family and group counseling and clinical case management services. Clinical case management refers to the process of ongoing coordination of appropriate services. This includes comprehensive assessment and counseling as well as safety planning for those at risk for abuse and neglect or those currently experiencing it.</a:t>
            </a:r>
          </a:p>
        </p:txBody>
      </p:sp>
    </p:spTree>
    <p:extLst>
      <p:ext uri="{BB962C8B-B14F-4D97-AF65-F5344CB8AC3E}">
        <p14:creationId xmlns:p14="http://schemas.microsoft.com/office/powerpoint/2010/main" val="37654945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A0B96-8D46-2597-7B57-3A66AF2BAD14}"/>
              </a:ext>
            </a:extLst>
          </p:cNvPr>
          <p:cNvSpPr>
            <a:spLocks noGrp="1"/>
          </p:cNvSpPr>
          <p:nvPr>
            <p:ph type="title"/>
          </p:nvPr>
        </p:nvSpPr>
        <p:spPr/>
        <p:txBody>
          <a:bodyPr>
            <a:normAutofit fontScale="90000"/>
          </a:bodyPr>
          <a:lstStyle/>
          <a:p>
            <a:r>
              <a:rPr lang="en-US" dirty="0"/>
              <a:t>How does the Family Advocacy Program handle reports of  domestic abuse?</a:t>
            </a:r>
          </a:p>
        </p:txBody>
      </p:sp>
      <p:sp>
        <p:nvSpPr>
          <p:cNvPr id="3" name="Content Placeholder 2">
            <a:extLst>
              <a:ext uri="{FF2B5EF4-FFF2-40B4-BE49-F238E27FC236}">
                <a16:creationId xmlns:a16="http://schemas.microsoft.com/office/drawing/2014/main" id="{526861EC-F046-6F47-539B-91F0BA8FF98D}"/>
              </a:ext>
            </a:extLst>
          </p:cNvPr>
          <p:cNvSpPr>
            <a:spLocks noGrp="1"/>
          </p:cNvSpPr>
          <p:nvPr>
            <p:ph idx="1"/>
          </p:nvPr>
        </p:nvSpPr>
        <p:spPr/>
        <p:txBody>
          <a:bodyPr>
            <a:normAutofit fontScale="77500" lnSpcReduction="20000"/>
          </a:bodyPr>
          <a:lstStyle/>
          <a:p>
            <a:r>
              <a:rPr lang="en-US" b="1" dirty="0"/>
              <a:t>Reporting</a:t>
            </a:r>
          </a:p>
          <a:p>
            <a:r>
              <a:rPr lang="en-US" dirty="0"/>
              <a:t>There are two types of reports a person can make for domestic/relationship abuse. The response and services available depend on the type of report.</a:t>
            </a:r>
          </a:p>
          <a:p>
            <a:r>
              <a:rPr lang="en-US" b="1" dirty="0"/>
              <a:t>Restricted or confidential reporting: </a:t>
            </a:r>
            <a:r>
              <a:rPr lang="en-US" dirty="0"/>
              <a:t>This allows victims to receive victim advocacy, safety planning and clinical counseling, and sometimes medical care, without notifying the abuser, command or law enforcement. This option has some limitations. It is:</a:t>
            </a:r>
          </a:p>
          <a:p>
            <a:pPr lvl="1">
              <a:buFont typeface="Arial" panose="020B0604020202020204" pitchFamily="34" charset="0"/>
              <a:buChar char="•"/>
            </a:pPr>
            <a:r>
              <a:rPr lang="en-US" dirty="0"/>
              <a:t>Only available to adult victims who are eligible to receive medical care from the Defense Department</a:t>
            </a:r>
          </a:p>
          <a:p>
            <a:pPr lvl="1">
              <a:buFont typeface="Arial" panose="020B0604020202020204" pitchFamily="34" charset="0"/>
              <a:buChar char="•"/>
            </a:pPr>
            <a:r>
              <a:rPr lang="en-US" dirty="0"/>
              <a:t>Not available if there is a grievous injury or the possibility of imminent harm to the victim or other person</a:t>
            </a:r>
          </a:p>
          <a:p>
            <a:pPr lvl="1">
              <a:buFont typeface="Arial" panose="020B0604020202020204" pitchFamily="34" charset="0"/>
              <a:buChar char="•"/>
            </a:pPr>
            <a:r>
              <a:rPr lang="en-US" dirty="0"/>
              <a:t>Not available for situations involving child abuse or neglect</a:t>
            </a:r>
          </a:p>
          <a:p>
            <a:r>
              <a:rPr lang="en-US" b="1" dirty="0"/>
              <a:t>Unrestricted reporting: </a:t>
            </a:r>
            <a:r>
              <a:rPr lang="en-US" dirty="0"/>
              <a:t>This allows victims to receive victim advocacy, safety planning, clinical counseling and medical care. This option:</a:t>
            </a:r>
          </a:p>
          <a:p>
            <a:pPr lvl="1">
              <a:buFont typeface="Arial" panose="020B0604020202020204" pitchFamily="34" charset="0"/>
              <a:buChar char="•"/>
            </a:pPr>
            <a:r>
              <a:rPr lang="en-US" dirty="0"/>
              <a:t>Notifies a service member’s command of the incident</a:t>
            </a:r>
          </a:p>
          <a:p>
            <a:pPr lvl="1">
              <a:buFont typeface="Arial" panose="020B0604020202020204" pitchFamily="34" charset="0"/>
              <a:buChar char="•"/>
            </a:pPr>
            <a:r>
              <a:rPr lang="en-US" dirty="0"/>
              <a:t>Notifies the appropriate law enforcement organizations for potential investigation</a:t>
            </a:r>
          </a:p>
          <a:p>
            <a:pPr lvl="1">
              <a:buFont typeface="Arial" panose="020B0604020202020204" pitchFamily="34" charset="0"/>
              <a:buChar char="•"/>
            </a:pPr>
            <a:r>
              <a:rPr lang="en-US" dirty="0"/>
              <a:t>Allows for the abuser to receive incident assessment and clinical counseling</a:t>
            </a:r>
          </a:p>
          <a:p>
            <a:endParaRPr lang="en-US" dirty="0"/>
          </a:p>
        </p:txBody>
      </p:sp>
    </p:spTree>
    <p:extLst>
      <p:ext uri="{BB962C8B-B14F-4D97-AF65-F5344CB8AC3E}">
        <p14:creationId xmlns:p14="http://schemas.microsoft.com/office/powerpoint/2010/main" val="37047049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D4907E0-DE11-A888-35F4-ABE67D29A547}"/>
              </a:ext>
            </a:extLst>
          </p:cNvPr>
          <p:cNvSpPr txBox="1"/>
          <p:nvPr/>
        </p:nvSpPr>
        <p:spPr>
          <a:xfrm>
            <a:off x="186612" y="718457"/>
            <a:ext cx="11439331" cy="5632311"/>
          </a:xfrm>
          <a:prstGeom prst="rect">
            <a:avLst/>
          </a:prstGeom>
          <a:noFill/>
        </p:spPr>
        <p:txBody>
          <a:bodyPr wrap="square">
            <a:spAutoFit/>
          </a:bodyPr>
          <a:lstStyle/>
          <a:p>
            <a:r>
              <a:rPr lang="en-US" b="1" dirty="0"/>
              <a:t>Services available to individuals involved in domestic/relationship abuse:</a:t>
            </a:r>
          </a:p>
          <a:p>
            <a:endParaRPr lang="en-US" b="1" dirty="0"/>
          </a:p>
          <a:p>
            <a:pPr>
              <a:buFont typeface="Arial" panose="020B0604020202020204" pitchFamily="34" charset="0"/>
              <a:buChar char="•"/>
            </a:pPr>
            <a:r>
              <a:rPr lang="en-US" b="1" dirty="0"/>
              <a:t>Advocacy, crisis intervention and safety planning. </a:t>
            </a:r>
            <a:r>
              <a:rPr lang="en-US" dirty="0"/>
              <a:t>This service is available only to victims. Either a domestic abuse victim advocate or Family Advocacy Program clinician can provide these services. </a:t>
            </a:r>
            <a:r>
              <a:rPr lang="en-US" b="1" dirty="0"/>
              <a:t>If the report identifies you as a victim, a victim advocate will contact you. </a:t>
            </a:r>
            <a:r>
              <a:rPr lang="en-US" dirty="0"/>
              <a:t>They will offer crisis intervention, information and support as needed. You may also contact them by calling your nearest Family Advocacy Program office or using the </a:t>
            </a:r>
            <a:r>
              <a:rPr lang="en-US" dirty="0">
                <a:hlinkClick r:id="rId2"/>
              </a:rPr>
              <a:t>Domestic Abuse Victim Advocate Locator</a:t>
            </a:r>
            <a:r>
              <a:rPr lang="en-US" dirty="0"/>
              <a:t> on Military OneSource. </a:t>
            </a:r>
            <a:r>
              <a:rPr lang="en-US" b="1" dirty="0"/>
              <a:t>Note: </a:t>
            </a:r>
            <a:r>
              <a:rPr lang="en-US" dirty="0"/>
              <a:t>All services are voluntary.</a:t>
            </a:r>
          </a:p>
          <a:p>
            <a:pPr>
              <a:buFont typeface="Arial" panose="020B0604020202020204" pitchFamily="34" charset="0"/>
              <a:buChar char="•"/>
            </a:pPr>
            <a:endParaRPr lang="en-US" dirty="0"/>
          </a:p>
          <a:p>
            <a:pPr>
              <a:buFont typeface="Arial" panose="020B0604020202020204" pitchFamily="34" charset="0"/>
              <a:buChar char="•"/>
            </a:pPr>
            <a:r>
              <a:rPr lang="en-US" b="1" dirty="0"/>
              <a:t>Clinical assessment and interventions</a:t>
            </a:r>
            <a:r>
              <a:rPr lang="en-US" dirty="0"/>
              <a:t>. Family Advocacy Program clinicians offer individual meetings with all involved adults to determine safety needs, assess the severity of the situation and identify clinical or other support services needed. </a:t>
            </a:r>
            <a:r>
              <a:rPr lang="en-US" b="1" dirty="0"/>
              <a:t>Family Advocacy Program clinicians will contact all involved adults to schedule an initial meeting.</a:t>
            </a:r>
          </a:p>
          <a:p>
            <a:pPr>
              <a:buFont typeface="Arial" panose="020B0604020202020204" pitchFamily="34" charset="0"/>
              <a:buChar char="•"/>
            </a:pPr>
            <a:endParaRPr lang="en-US" dirty="0"/>
          </a:p>
          <a:p>
            <a:pPr>
              <a:buFont typeface="Arial" panose="020B0604020202020204" pitchFamily="34" charset="0"/>
              <a:buChar char="•"/>
            </a:pPr>
            <a:r>
              <a:rPr lang="en-US" b="1" dirty="0"/>
              <a:t>Referrals to non-family advocacy program service providers. </a:t>
            </a:r>
            <a:r>
              <a:rPr lang="en-US" dirty="0"/>
              <a:t> Clinicians may offer you referrals to services outside the program. These could be on or off the installation. Examples include medical/behavioral health, financial resources, parent education classes, specialty services and crisis intervention. Intimate partners who are not eligible to receive services from the medical treatment facility may receive initial victim advocate services and will be referred for additional support services in the local community off the installation.</a:t>
            </a:r>
          </a:p>
        </p:txBody>
      </p:sp>
    </p:spTree>
    <p:extLst>
      <p:ext uri="{BB962C8B-B14F-4D97-AF65-F5344CB8AC3E}">
        <p14:creationId xmlns:p14="http://schemas.microsoft.com/office/powerpoint/2010/main" val="27512235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642D5-7234-115E-B8EC-F82515F1F1B8}"/>
              </a:ext>
            </a:extLst>
          </p:cNvPr>
          <p:cNvSpPr>
            <a:spLocks noGrp="1"/>
          </p:cNvSpPr>
          <p:nvPr>
            <p:ph type="title"/>
          </p:nvPr>
        </p:nvSpPr>
        <p:spPr/>
        <p:txBody>
          <a:bodyPr/>
          <a:lstStyle/>
          <a:p>
            <a:r>
              <a:rPr lang="en-US" dirty="0"/>
              <a:t>The Family Advocacy Program</a:t>
            </a:r>
          </a:p>
        </p:txBody>
      </p:sp>
      <p:sp>
        <p:nvSpPr>
          <p:cNvPr id="3" name="Content Placeholder 2">
            <a:extLst>
              <a:ext uri="{FF2B5EF4-FFF2-40B4-BE49-F238E27FC236}">
                <a16:creationId xmlns:a16="http://schemas.microsoft.com/office/drawing/2014/main" id="{E8C31AA9-72C5-41AC-3FEB-AC3D2DF34F1E}"/>
              </a:ext>
            </a:extLst>
          </p:cNvPr>
          <p:cNvSpPr>
            <a:spLocks noGrp="1"/>
          </p:cNvSpPr>
          <p:nvPr>
            <p:ph idx="1"/>
          </p:nvPr>
        </p:nvSpPr>
        <p:spPr/>
        <p:txBody>
          <a:bodyPr/>
          <a:lstStyle/>
          <a:p>
            <a:r>
              <a:rPr lang="en-US" dirty="0"/>
              <a:t>There does not have to be any physical violence for the program to provide help for domestic abuse. If the program receives a report of domestic abuse involving a service member or their partner, will contact the victim to ensure their safety, assess risk for immediate harm and work collaboratively with the victim to determine next steps tailored to their situation.</a:t>
            </a:r>
          </a:p>
          <a:p>
            <a:r>
              <a:rPr lang="en-US" dirty="0">
                <a:hlinkClick r:id="rId2"/>
              </a:rPr>
              <a:t>There are different options for reporting abuse</a:t>
            </a:r>
            <a:r>
              <a:rPr lang="en-US" dirty="0"/>
              <a:t>. Depending on who makes the report of domestic abuse and the reporting option selected, different steps may be taken to notify command, interview the alleged abuser and contact military law enforcement.</a:t>
            </a:r>
          </a:p>
          <a:p>
            <a:endParaRPr lang="en-US" dirty="0"/>
          </a:p>
        </p:txBody>
      </p:sp>
    </p:spTree>
    <p:extLst>
      <p:ext uri="{BB962C8B-B14F-4D97-AF65-F5344CB8AC3E}">
        <p14:creationId xmlns:p14="http://schemas.microsoft.com/office/powerpoint/2010/main" val="9397914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F185B-1FFA-2D69-5AF7-A1C33D6B4A74}"/>
              </a:ext>
            </a:extLst>
          </p:cNvPr>
          <p:cNvSpPr>
            <a:spLocks noGrp="1"/>
          </p:cNvSpPr>
          <p:nvPr>
            <p:ph type="title"/>
          </p:nvPr>
        </p:nvSpPr>
        <p:spPr/>
        <p:txBody>
          <a:bodyPr>
            <a:normAutofit fontScale="90000"/>
          </a:bodyPr>
          <a:lstStyle/>
          <a:p>
            <a:r>
              <a:rPr lang="en-US" dirty="0"/>
              <a:t>4 ways Family Advocacy Program Victim’s Advocates can help victims of DV</a:t>
            </a:r>
          </a:p>
        </p:txBody>
      </p:sp>
      <p:sp>
        <p:nvSpPr>
          <p:cNvPr id="3" name="Content Placeholder 2">
            <a:extLst>
              <a:ext uri="{FF2B5EF4-FFF2-40B4-BE49-F238E27FC236}">
                <a16:creationId xmlns:a16="http://schemas.microsoft.com/office/drawing/2014/main" id="{5A62CC19-88A5-5412-181C-486DECF8D3C9}"/>
              </a:ext>
            </a:extLst>
          </p:cNvPr>
          <p:cNvSpPr>
            <a:spLocks noGrp="1"/>
          </p:cNvSpPr>
          <p:nvPr>
            <p:ph idx="1"/>
          </p:nvPr>
        </p:nvSpPr>
        <p:spPr/>
        <p:txBody>
          <a:bodyPr/>
          <a:lstStyle/>
          <a:p>
            <a:pPr>
              <a:buFont typeface="Arial" panose="020B0604020202020204" pitchFamily="34" charset="0"/>
              <a:buChar char="•"/>
            </a:pPr>
            <a:r>
              <a:rPr lang="en-US" dirty="0"/>
              <a:t>1. </a:t>
            </a:r>
            <a:r>
              <a:rPr lang="en-US" b="1" dirty="0"/>
              <a:t>Help creating a safety plan</a:t>
            </a:r>
            <a:r>
              <a:rPr lang="en-US" dirty="0"/>
              <a:t>. A safety plan is an important tool for managing risk of further harm to individuals experiencing abuse, as well as to their children. The individual experiencing abuse guides the development of the safety plan, so it is tailored to their strengths, needs, risks, abilities, resources and circumstances. Safety plans often cover: </a:t>
            </a:r>
          </a:p>
          <a:p>
            <a:pPr marL="742950" lvl="1" indent="-285750">
              <a:buFont typeface="Arial" panose="020B0604020202020204" pitchFamily="34" charset="0"/>
              <a:buChar char="•"/>
            </a:pPr>
            <a:r>
              <a:rPr lang="en-US" dirty="0"/>
              <a:t>A contingency plan for child care (if applicable)</a:t>
            </a:r>
          </a:p>
          <a:p>
            <a:pPr marL="742950" lvl="1" indent="-285750">
              <a:buFont typeface="Arial" panose="020B0604020202020204" pitchFamily="34" charset="0"/>
              <a:buChar char="•"/>
            </a:pPr>
            <a:r>
              <a:rPr lang="en-US" dirty="0"/>
              <a:t>Emergency shelter</a:t>
            </a:r>
          </a:p>
          <a:p>
            <a:pPr marL="742950" lvl="1" indent="-285750">
              <a:buFont typeface="Arial" panose="020B0604020202020204" pitchFamily="34" charset="0"/>
              <a:buChar char="•"/>
            </a:pPr>
            <a:r>
              <a:rPr lang="en-US" dirty="0"/>
              <a:t>What to have ready to take with them if they leave home</a:t>
            </a:r>
          </a:p>
          <a:p>
            <a:pPr marL="742950" lvl="1" indent="-285750">
              <a:buFont typeface="Arial" panose="020B0604020202020204" pitchFamily="34" charset="0"/>
              <a:buChar char="•"/>
            </a:pPr>
            <a:r>
              <a:rPr lang="en-US" dirty="0"/>
              <a:t>Information on how to stay safe while in contact or living with the person causing harm</a:t>
            </a:r>
          </a:p>
          <a:p>
            <a:endParaRPr lang="en-US" dirty="0"/>
          </a:p>
        </p:txBody>
      </p:sp>
    </p:spTree>
    <p:extLst>
      <p:ext uri="{BB962C8B-B14F-4D97-AF65-F5344CB8AC3E}">
        <p14:creationId xmlns:p14="http://schemas.microsoft.com/office/powerpoint/2010/main" val="10102203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6A4A1-1ABD-C4B5-3897-16150132A8A6}"/>
              </a:ext>
            </a:extLst>
          </p:cNvPr>
          <p:cNvSpPr>
            <a:spLocks noGrp="1"/>
          </p:cNvSpPr>
          <p:nvPr>
            <p:ph type="title"/>
          </p:nvPr>
        </p:nvSpPr>
        <p:spPr/>
        <p:txBody>
          <a:bodyPr>
            <a:normAutofit fontScale="90000"/>
          </a:bodyPr>
          <a:lstStyle/>
          <a:p>
            <a:r>
              <a:rPr lang="en-US" dirty="0"/>
              <a:t>4 ways Family Advocacy Program Victim’s Advocates can help victims of DV</a:t>
            </a:r>
          </a:p>
        </p:txBody>
      </p:sp>
      <p:sp>
        <p:nvSpPr>
          <p:cNvPr id="3" name="Content Placeholder 2">
            <a:extLst>
              <a:ext uri="{FF2B5EF4-FFF2-40B4-BE49-F238E27FC236}">
                <a16:creationId xmlns:a16="http://schemas.microsoft.com/office/drawing/2014/main" id="{4ACB42C4-65AE-E64E-FA40-2F187C0C01F8}"/>
              </a:ext>
            </a:extLst>
          </p:cNvPr>
          <p:cNvSpPr>
            <a:spLocks noGrp="1"/>
          </p:cNvSpPr>
          <p:nvPr>
            <p:ph idx="1"/>
          </p:nvPr>
        </p:nvSpPr>
        <p:spPr>
          <a:xfrm>
            <a:off x="5118447" y="814761"/>
            <a:ext cx="6281873" cy="5248622"/>
          </a:xfrm>
        </p:spPr>
        <p:txBody>
          <a:bodyPr>
            <a:normAutofit lnSpcReduction="10000"/>
          </a:bodyPr>
          <a:lstStyle/>
          <a:p>
            <a:r>
              <a:rPr lang="en-US" b="1" dirty="0"/>
              <a:t>2. Confidential help deciding how to make a report of domestic abuse</a:t>
            </a:r>
            <a:r>
              <a:rPr lang="en-US" dirty="0"/>
              <a:t>. There are options for keeping your </a:t>
            </a:r>
            <a:r>
              <a:rPr lang="en-US" dirty="0">
                <a:hlinkClick r:id="rId2"/>
              </a:rPr>
              <a:t>report of domestic abuse</a:t>
            </a:r>
            <a:r>
              <a:rPr lang="en-US" dirty="0"/>
              <a:t> confidential in the military. One option, a restricted report, allows victims to seek the full range of services and medical care, but does not trigger an investigation by military law enforcement, notify command or involve the abusive spouse/partner in any way. Some state-specific laws may require medical providers to report known or suspected incidents of domestic abuse to law enforcement regardless of a victim’s preferences. Contact your local Family Advocacy Program or Legal Assistance Office to learn more. Another option is an unrestricted report, which offers victims all Family Advocacy Program services, but also includes notification to military law enforcement and command for investigation.</a:t>
            </a:r>
          </a:p>
        </p:txBody>
      </p:sp>
    </p:spTree>
    <p:extLst>
      <p:ext uri="{BB962C8B-B14F-4D97-AF65-F5344CB8AC3E}">
        <p14:creationId xmlns:p14="http://schemas.microsoft.com/office/powerpoint/2010/main" val="1991866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7751B-3E8F-24F5-5220-036EA839C7A3}"/>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DCFDB3CF-E8F5-BFAA-A2C1-85EF6D1C6AD5}"/>
              </a:ext>
            </a:extLst>
          </p:cNvPr>
          <p:cNvSpPr>
            <a:spLocks noGrp="1"/>
          </p:cNvSpPr>
          <p:nvPr>
            <p:ph idx="1"/>
          </p:nvPr>
        </p:nvSpPr>
        <p:spPr/>
        <p:txBody>
          <a:bodyPr/>
          <a:lstStyle/>
          <a:p>
            <a:r>
              <a:rPr lang="en-US" dirty="0"/>
              <a:t>I am a Victim’s Of Crime Act attorney with AppalReD Legal Aid, I’ve been with AppalReD for almost 6 years</a:t>
            </a:r>
          </a:p>
          <a:p>
            <a:r>
              <a:rPr lang="en-US" dirty="0"/>
              <a:t>Before working with AppalReD, I was a public defense attorney for 10 years</a:t>
            </a:r>
          </a:p>
          <a:p>
            <a:r>
              <a:rPr lang="en-US" dirty="0"/>
              <a:t>Born in Kentucky, life long resident of eastern Kentucky, went to college at the University of Pikeville and Appalachian School of Law </a:t>
            </a:r>
          </a:p>
        </p:txBody>
      </p:sp>
    </p:spTree>
    <p:extLst>
      <p:ext uri="{BB962C8B-B14F-4D97-AF65-F5344CB8AC3E}">
        <p14:creationId xmlns:p14="http://schemas.microsoft.com/office/powerpoint/2010/main" val="2259673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A0278-CE84-126F-1BC9-BE598749D63B}"/>
              </a:ext>
            </a:extLst>
          </p:cNvPr>
          <p:cNvSpPr>
            <a:spLocks noGrp="1"/>
          </p:cNvSpPr>
          <p:nvPr>
            <p:ph type="title"/>
          </p:nvPr>
        </p:nvSpPr>
        <p:spPr/>
        <p:txBody>
          <a:bodyPr>
            <a:normAutofit fontScale="90000"/>
          </a:bodyPr>
          <a:lstStyle/>
          <a:p>
            <a:r>
              <a:rPr lang="en-US" dirty="0"/>
              <a:t>4 ways Family Advocacy Program Victim’s Advocates can help victims of DV</a:t>
            </a:r>
          </a:p>
        </p:txBody>
      </p:sp>
      <p:sp>
        <p:nvSpPr>
          <p:cNvPr id="3" name="Content Placeholder 2">
            <a:extLst>
              <a:ext uri="{FF2B5EF4-FFF2-40B4-BE49-F238E27FC236}">
                <a16:creationId xmlns:a16="http://schemas.microsoft.com/office/drawing/2014/main" id="{9658B49C-BE02-ECC1-80C2-5C774AB03C29}"/>
              </a:ext>
            </a:extLst>
          </p:cNvPr>
          <p:cNvSpPr>
            <a:spLocks noGrp="1"/>
          </p:cNvSpPr>
          <p:nvPr>
            <p:ph idx="1"/>
          </p:nvPr>
        </p:nvSpPr>
        <p:spPr/>
        <p:txBody>
          <a:bodyPr/>
          <a:lstStyle/>
          <a:p>
            <a:r>
              <a:rPr lang="en-US" b="1" dirty="0"/>
              <a:t>3. Help getting a Military Protection Order</a:t>
            </a:r>
            <a:r>
              <a:rPr lang="en-US" dirty="0"/>
              <a:t>. An MPO is issued by a military commander and may order the service member to stay away from the victim, as well as refrain from all contact. Commanders can tailor their orders to meet the specific needs of the victim. It is important to remember that neither a restraining order nor an MPO will prevent the abuser from returning home or entering the victim’s workplace, but it does make it illegal for them to do so. </a:t>
            </a:r>
          </a:p>
        </p:txBody>
      </p:sp>
    </p:spTree>
    <p:extLst>
      <p:ext uri="{BB962C8B-B14F-4D97-AF65-F5344CB8AC3E}">
        <p14:creationId xmlns:p14="http://schemas.microsoft.com/office/powerpoint/2010/main" val="34355275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3C6A3-CFEE-9B47-EEB6-2A3A109B0B7C}"/>
              </a:ext>
            </a:extLst>
          </p:cNvPr>
          <p:cNvSpPr>
            <a:spLocks noGrp="1"/>
          </p:cNvSpPr>
          <p:nvPr>
            <p:ph type="title"/>
          </p:nvPr>
        </p:nvSpPr>
        <p:spPr/>
        <p:txBody>
          <a:bodyPr>
            <a:normAutofit fontScale="90000"/>
          </a:bodyPr>
          <a:lstStyle/>
          <a:p>
            <a:r>
              <a:rPr lang="en-US" dirty="0"/>
              <a:t>4 ways Family Advocacy Program Victim’s Advocates can help victims of DV</a:t>
            </a:r>
          </a:p>
        </p:txBody>
      </p:sp>
      <p:sp>
        <p:nvSpPr>
          <p:cNvPr id="3" name="Content Placeholder 2">
            <a:extLst>
              <a:ext uri="{FF2B5EF4-FFF2-40B4-BE49-F238E27FC236}">
                <a16:creationId xmlns:a16="http://schemas.microsoft.com/office/drawing/2014/main" id="{8B4A156E-2488-F53E-4E77-07DC298CA5A1}"/>
              </a:ext>
            </a:extLst>
          </p:cNvPr>
          <p:cNvSpPr>
            <a:spLocks noGrp="1"/>
          </p:cNvSpPr>
          <p:nvPr>
            <p:ph idx="1"/>
          </p:nvPr>
        </p:nvSpPr>
        <p:spPr/>
        <p:txBody>
          <a:bodyPr/>
          <a:lstStyle/>
          <a:p>
            <a:r>
              <a:rPr lang="en-US" dirty="0"/>
              <a:t>4. </a:t>
            </a:r>
            <a:r>
              <a:rPr lang="en-US" b="1" dirty="0"/>
              <a:t>Help connecting to civilian resources</a:t>
            </a:r>
            <a:r>
              <a:rPr lang="en-US" dirty="0"/>
              <a:t>. You may decide to seek help for domestic abuse, including legal services, transitional housing or filing for a civil protection order. Domestic abuse victim advocates can assist you with referrals to trusted community partners. Contact the </a:t>
            </a:r>
            <a:r>
              <a:rPr lang="en-US" dirty="0">
                <a:hlinkClick r:id="rId2"/>
              </a:rPr>
              <a:t>National Domestic Violence Hotline</a:t>
            </a:r>
            <a:r>
              <a:rPr lang="en-US" dirty="0"/>
              <a:t> at 800-799-7233 for immediate help on civilian, community-based resources for domestic violence in your area.</a:t>
            </a:r>
          </a:p>
          <a:p>
            <a:r>
              <a:rPr lang="en-US" dirty="0"/>
              <a:t>AppalReD is one such civilian resource </a:t>
            </a:r>
          </a:p>
        </p:txBody>
      </p:sp>
    </p:spTree>
    <p:extLst>
      <p:ext uri="{BB962C8B-B14F-4D97-AF65-F5344CB8AC3E}">
        <p14:creationId xmlns:p14="http://schemas.microsoft.com/office/powerpoint/2010/main" val="8809903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88FA1-10FC-C597-5A67-3FA7F44A0926}"/>
              </a:ext>
            </a:extLst>
          </p:cNvPr>
          <p:cNvSpPr>
            <a:spLocks noGrp="1"/>
          </p:cNvSpPr>
          <p:nvPr>
            <p:ph type="title"/>
          </p:nvPr>
        </p:nvSpPr>
        <p:spPr>
          <a:xfrm>
            <a:off x="3344216" y="2074730"/>
            <a:ext cx="5490224" cy="1154607"/>
          </a:xfrm>
        </p:spPr>
        <p:txBody>
          <a:bodyPr/>
          <a:lstStyle/>
          <a:p>
            <a:r>
              <a:rPr lang="en-US" dirty="0"/>
              <a:t>Important Note:</a:t>
            </a:r>
          </a:p>
        </p:txBody>
      </p:sp>
      <p:sp>
        <p:nvSpPr>
          <p:cNvPr id="3" name="Text Placeholder 2">
            <a:extLst>
              <a:ext uri="{FF2B5EF4-FFF2-40B4-BE49-F238E27FC236}">
                <a16:creationId xmlns:a16="http://schemas.microsoft.com/office/drawing/2014/main" id="{7431FDAC-28C9-FFA1-152D-F3FADE4344A8}"/>
              </a:ext>
            </a:extLst>
          </p:cNvPr>
          <p:cNvSpPr>
            <a:spLocks noGrp="1"/>
          </p:cNvSpPr>
          <p:nvPr>
            <p:ph type="body" idx="1"/>
          </p:nvPr>
        </p:nvSpPr>
        <p:spPr/>
        <p:txBody>
          <a:bodyPr>
            <a:normAutofit fontScale="77500" lnSpcReduction="20000"/>
          </a:bodyPr>
          <a:lstStyle/>
          <a:p>
            <a:r>
              <a:rPr lang="en-US" dirty="0"/>
              <a:t>The Family Advocacy Program and Uniform Code of Military Justice are two separate entities.  There may be substantiation of abuse or DV in by the Family Advocacy Program, but not enough evidence to pursue a conviction under the UCMJ.  However, even then, it’s possible for a commander to  issue non judicial punishment. </a:t>
            </a:r>
          </a:p>
        </p:txBody>
      </p:sp>
    </p:spTree>
    <p:extLst>
      <p:ext uri="{BB962C8B-B14F-4D97-AF65-F5344CB8AC3E}">
        <p14:creationId xmlns:p14="http://schemas.microsoft.com/office/powerpoint/2010/main" val="21339684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6CB8D-F7CA-E9DB-7461-026473BA10F9}"/>
              </a:ext>
            </a:extLst>
          </p:cNvPr>
          <p:cNvSpPr>
            <a:spLocks noGrp="1"/>
          </p:cNvSpPr>
          <p:nvPr>
            <p:ph type="title"/>
          </p:nvPr>
        </p:nvSpPr>
        <p:spPr/>
        <p:txBody>
          <a:bodyPr/>
          <a:lstStyle/>
          <a:p>
            <a:r>
              <a:rPr lang="en-US" dirty="0"/>
              <a:t>Offender Profile from 2018 information </a:t>
            </a:r>
          </a:p>
        </p:txBody>
      </p:sp>
      <p:sp>
        <p:nvSpPr>
          <p:cNvPr id="3" name="Content Placeholder 2">
            <a:extLst>
              <a:ext uri="{FF2B5EF4-FFF2-40B4-BE49-F238E27FC236}">
                <a16:creationId xmlns:a16="http://schemas.microsoft.com/office/drawing/2014/main" id="{92DD0DD3-0BED-836C-2D99-2822BA3E3723}"/>
              </a:ext>
            </a:extLst>
          </p:cNvPr>
          <p:cNvSpPr>
            <a:spLocks noGrp="1"/>
          </p:cNvSpPr>
          <p:nvPr>
            <p:ph idx="1"/>
          </p:nvPr>
        </p:nvSpPr>
        <p:spPr/>
        <p:txBody>
          <a:bodyPr/>
          <a:lstStyle/>
          <a:p>
            <a:r>
              <a:rPr lang="en-US" dirty="0"/>
              <a:t>In 2018, 57% of spouse abuser offenders were service members.</a:t>
            </a:r>
          </a:p>
          <a:p>
            <a:r>
              <a:rPr lang="en-US" dirty="0"/>
              <a:t>Female offenders were more likely to be civilians, and were the perpetrators in 40% of physical spouse incidents (higher than general populations). </a:t>
            </a:r>
          </a:p>
          <a:p>
            <a:endParaRPr lang="en-US" dirty="0"/>
          </a:p>
        </p:txBody>
      </p:sp>
    </p:spTree>
    <p:extLst>
      <p:ext uri="{BB962C8B-B14F-4D97-AF65-F5344CB8AC3E}">
        <p14:creationId xmlns:p14="http://schemas.microsoft.com/office/powerpoint/2010/main" val="27339903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79C37-55F2-57E2-5D3C-3616B098B6AD}"/>
              </a:ext>
            </a:extLst>
          </p:cNvPr>
          <p:cNvSpPr>
            <a:spLocks noGrp="1"/>
          </p:cNvSpPr>
          <p:nvPr>
            <p:ph type="title"/>
          </p:nvPr>
        </p:nvSpPr>
        <p:spPr/>
        <p:txBody>
          <a:bodyPr>
            <a:normAutofit fontScale="90000"/>
          </a:bodyPr>
          <a:lstStyle/>
          <a:p>
            <a:r>
              <a:rPr lang="en-US" dirty="0"/>
              <a:t>What happens if abuser is the civilian in a DV incident </a:t>
            </a:r>
          </a:p>
        </p:txBody>
      </p:sp>
      <p:sp>
        <p:nvSpPr>
          <p:cNvPr id="3" name="Content Placeholder 2">
            <a:extLst>
              <a:ext uri="{FF2B5EF4-FFF2-40B4-BE49-F238E27FC236}">
                <a16:creationId xmlns:a16="http://schemas.microsoft.com/office/drawing/2014/main" id="{F728CF1C-ABB4-BC1D-6885-6BA196BAEECA}"/>
              </a:ext>
            </a:extLst>
          </p:cNvPr>
          <p:cNvSpPr>
            <a:spLocks noGrp="1"/>
          </p:cNvSpPr>
          <p:nvPr>
            <p:ph idx="1"/>
          </p:nvPr>
        </p:nvSpPr>
        <p:spPr>
          <a:xfrm>
            <a:off x="5153172" y="803186"/>
            <a:ext cx="6281873" cy="5248622"/>
          </a:xfrm>
        </p:spPr>
        <p:txBody>
          <a:bodyPr/>
          <a:lstStyle/>
          <a:p>
            <a:r>
              <a:rPr lang="en-US" dirty="0"/>
              <a:t>Military has no jurisdiction.</a:t>
            </a:r>
          </a:p>
          <a:p>
            <a:r>
              <a:rPr lang="en-US" dirty="0"/>
              <a:t>Military may choose to notify local civilian authorities</a:t>
            </a:r>
          </a:p>
          <a:p>
            <a:r>
              <a:rPr lang="en-US" dirty="0"/>
              <a:t>Base commanders have the power to bar civilians from having access to military installations and will often bar an abusive spouse to protect the military servicemembers when necessary. </a:t>
            </a:r>
          </a:p>
          <a:p>
            <a:r>
              <a:rPr lang="en-US" dirty="0"/>
              <a:t>Also will sometimes order service member to stay on base when concerned about safety  </a:t>
            </a:r>
          </a:p>
          <a:p>
            <a:endParaRPr lang="en-US" dirty="0"/>
          </a:p>
        </p:txBody>
      </p:sp>
    </p:spTree>
    <p:extLst>
      <p:ext uri="{BB962C8B-B14F-4D97-AF65-F5344CB8AC3E}">
        <p14:creationId xmlns:p14="http://schemas.microsoft.com/office/powerpoint/2010/main" val="4421135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95AC1-D8FB-7768-01A7-75185B35CD55}"/>
              </a:ext>
            </a:extLst>
          </p:cNvPr>
          <p:cNvSpPr>
            <a:spLocks noGrp="1"/>
          </p:cNvSpPr>
          <p:nvPr>
            <p:ph type="title"/>
          </p:nvPr>
        </p:nvSpPr>
        <p:spPr/>
        <p:txBody>
          <a:bodyPr/>
          <a:lstStyle/>
          <a:p>
            <a:r>
              <a:rPr lang="en-US" dirty="0"/>
              <a:t>Note About First Sergeant</a:t>
            </a:r>
          </a:p>
        </p:txBody>
      </p:sp>
      <p:sp>
        <p:nvSpPr>
          <p:cNvPr id="3" name="Content Placeholder 2">
            <a:extLst>
              <a:ext uri="{FF2B5EF4-FFF2-40B4-BE49-F238E27FC236}">
                <a16:creationId xmlns:a16="http://schemas.microsoft.com/office/drawing/2014/main" id="{9E2D835A-7F02-CBB1-9EA6-85DC267FAE83}"/>
              </a:ext>
            </a:extLst>
          </p:cNvPr>
          <p:cNvSpPr>
            <a:spLocks noGrp="1"/>
          </p:cNvSpPr>
          <p:nvPr>
            <p:ph idx="1"/>
          </p:nvPr>
        </p:nvSpPr>
        <p:spPr/>
        <p:txBody>
          <a:bodyPr/>
          <a:lstStyle/>
          <a:p>
            <a:r>
              <a:rPr lang="en-US" dirty="0"/>
              <a:t>In preparing for this, I spoke to a few Veterans anonymously</a:t>
            </a:r>
          </a:p>
          <a:p>
            <a:r>
              <a:rPr lang="en-US" dirty="0"/>
              <a:t>They thought I should mention, that in situations where you are aware that you have a supportive command structure you may want to reach out to your First Sergeant or enlisted support personnel for guidance on how to proceed.</a:t>
            </a:r>
          </a:p>
          <a:p>
            <a:r>
              <a:rPr lang="en-US" dirty="0"/>
              <a:t>Valuable resource for difficult situations and can help you navigate </a:t>
            </a:r>
          </a:p>
        </p:txBody>
      </p:sp>
    </p:spTree>
    <p:extLst>
      <p:ext uri="{BB962C8B-B14F-4D97-AF65-F5344CB8AC3E}">
        <p14:creationId xmlns:p14="http://schemas.microsoft.com/office/powerpoint/2010/main" val="12636645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5B315-C783-A340-5ECA-E1A7FF789241}"/>
              </a:ext>
            </a:extLst>
          </p:cNvPr>
          <p:cNvSpPr>
            <a:spLocks noGrp="1"/>
          </p:cNvSpPr>
          <p:nvPr>
            <p:ph type="title"/>
          </p:nvPr>
        </p:nvSpPr>
        <p:spPr/>
        <p:txBody>
          <a:bodyPr/>
          <a:lstStyle/>
          <a:p>
            <a:r>
              <a:rPr lang="en-US" dirty="0"/>
              <a:t>Veterans and IPVAP</a:t>
            </a:r>
          </a:p>
        </p:txBody>
      </p:sp>
      <p:sp>
        <p:nvSpPr>
          <p:cNvPr id="3" name="Content Placeholder 2">
            <a:extLst>
              <a:ext uri="{FF2B5EF4-FFF2-40B4-BE49-F238E27FC236}">
                <a16:creationId xmlns:a16="http://schemas.microsoft.com/office/drawing/2014/main" id="{D4BF8C8C-5A2A-8573-163D-44A7605B27B3}"/>
              </a:ext>
            </a:extLst>
          </p:cNvPr>
          <p:cNvSpPr>
            <a:spLocks noGrp="1"/>
          </p:cNvSpPr>
          <p:nvPr>
            <p:ph idx="1"/>
          </p:nvPr>
        </p:nvSpPr>
        <p:spPr/>
        <p:txBody>
          <a:bodyPr/>
          <a:lstStyle/>
          <a:p>
            <a:r>
              <a:rPr lang="en-US" dirty="0"/>
              <a:t>Intimate Partner Violence Assistance Program</a:t>
            </a:r>
          </a:p>
          <a:p>
            <a:r>
              <a:rPr lang="en-US" dirty="0"/>
              <a:t>Committed to helping Veterans, their partners, and VA staff who are impacted by IPV.</a:t>
            </a:r>
          </a:p>
          <a:p>
            <a:endParaRPr lang="en-US" dirty="0"/>
          </a:p>
          <a:p>
            <a:endParaRPr lang="en-US" dirty="0"/>
          </a:p>
        </p:txBody>
      </p:sp>
    </p:spTree>
    <p:extLst>
      <p:ext uri="{BB962C8B-B14F-4D97-AF65-F5344CB8AC3E}">
        <p14:creationId xmlns:p14="http://schemas.microsoft.com/office/powerpoint/2010/main" val="17459975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64182B4-3345-74D6-B47A-F0D2DD45D614}"/>
              </a:ext>
            </a:extLst>
          </p:cNvPr>
          <p:cNvSpPr txBox="1"/>
          <p:nvPr/>
        </p:nvSpPr>
        <p:spPr>
          <a:xfrm>
            <a:off x="261257" y="615820"/>
            <a:ext cx="11122089" cy="5355312"/>
          </a:xfrm>
          <a:prstGeom prst="rect">
            <a:avLst/>
          </a:prstGeom>
          <a:noFill/>
        </p:spPr>
        <p:txBody>
          <a:bodyPr wrap="square">
            <a:spAutoFit/>
          </a:bodyPr>
          <a:lstStyle/>
          <a:p>
            <a:r>
              <a:rPr lang="en-US" dirty="0">
                <a:effectLst/>
                <a:latin typeface="Arial" panose="020B0604020202020204" pitchFamily="34" charset="0"/>
              </a:rPr>
              <a:t>Program Implementation Timeline</a:t>
            </a:r>
          </a:p>
          <a:p>
            <a:br>
              <a:rPr lang="en-US" dirty="0"/>
            </a:br>
            <a:r>
              <a:rPr lang="en-US" dirty="0">
                <a:effectLst/>
                <a:latin typeface="Arial" panose="020B0604020202020204" pitchFamily="34" charset="0"/>
              </a:rPr>
              <a:t>• June 2012 The Department of Veterans Affairs (VA) convened the Domestic</a:t>
            </a:r>
            <a:br>
              <a:rPr lang="en-US" dirty="0"/>
            </a:br>
            <a:r>
              <a:rPr lang="en-US" dirty="0">
                <a:effectLst/>
                <a:latin typeface="Arial" panose="020B0604020202020204" pitchFamily="34" charset="0"/>
              </a:rPr>
              <a:t>Violence/Intimate Partner Violence (DV/IPV) Task Force. The Task Force provided</a:t>
            </a:r>
            <a:br>
              <a:rPr lang="en-US" dirty="0"/>
            </a:br>
            <a:r>
              <a:rPr lang="en-US" dirty="0">
                <a:effectLst/>
                <a:latin typeface="Arial" panose="020B0604020202020204" pitchFamily="34" charset="0"/>
              </a:rPr>
              <a:t>14 key recommendations for the implementation of a comprehensive, integrated</a:t>
            </a:r>
            <a:br>
              <a:rPr lang="en-US" dirty="0"/>
            </a:br>
            <a:r>
              <a:rPr lang="en-US" dirty="0">
                <a:effectLst/>
                <a:latin typeface="Arial" panose="020B0604020202020204" pitchFamily="34" charset="0"/>
              </a:rPr>
              <a:t>program aimed at addressing the unique needs of Veterans, their partners and VA</a:t>
            </a:r>
            <a:br>
              <a:rPr lang="en-US" dirty="0"/>
            </a:br>
            <a:r>
              <a:rPr lang="en-US" dirty="0">
                <a:effectLst/>
                <a:latin typeface="Arial" panose="020B0604020202020204" pitchFamily="34" charset="0"/>
              </a:rPr>
              <a:t>staff impacted by IPV.</a:t>
            </a:r>
          </a:p>
          <a:p>
            <a:br>
              <a:rPr lang="en-US" dirty="0"/>
            </a:br>
            <a:r>
              <a:rPr lang="en-US" dirty="0">
                <a:effectLst/>
                <a:latin typeface="Arial" panose="020B0604020202020204" pitchFamily="34" charset="0"/>
              </a:rPr>
              <a:t>• From 2015- 2017 the IPVAP identified 6 pilot sites to begin implementation of the</a:t>
            </a:r>
            <a:br>
              <a:rPr lang="en-US" dirty="0"/>
            </a:br>
            <a:r>
              <a:rPr lang="en-US" dirty="0">
                <a:effectLst/>
                <a:latin typeface="Arial" panose="020B0604020202020204" pitchFamily="34" charset="0"/>
              </a:rPr>
              <a:t>Task Force’s recommendations. By the end of the pilot period in 2017, there were</a:t>
            </a:r>
            <a:br>
              <a:rPr lang="en-US" dirty="0"/>
            </a:br>
            <a:r>
              <a:rPr lang="en-US" dirty="0">
                <a:effectLst/>
                <a:latin typeface="Arial" panose="020B0604020202020204" pitchFamily="34" charset="0"/>
              </a:rPr>
              <a:t>110 Coordinators and a wealth of best practices were identified across the country.</a:t>
            </a:r>
          </a:p>
          <a:p>
            <a:br>
              <a:rPr lang="en-US" dirty="0"/>
            </a:br>
            <a:r>
              <a:rPr lang="en-US" dirty="0">
                <a:effectLst/>
                <a:latin typeface="Arial" panose="020B0604020202020204" pitchFamily="34" charset="0"/>
              </a:rPr>
              <a:t>• March 2018, funding was received for full implementation (Senate Report 115-130).</a:t>
            </a:r>
          </a:p>
          <a:p>
            <a:br>
              <a:rPr lang="en-US" dirty="0"/>
            </a:br>
            <a:r>
              <a:rPr lang="en-US" dirty="0">
                <a:effectLst/>
                <a:latin typeface="Arial" panose="020B0604020202020204" pitchFamily="34" charset="0"/>
              </a:rPr>
              <a:t>• January 2019 VHA Directive 1198, Intimate Partner Violence Assistance Program</a:t>
            </a:r>
            <a:br>
              <a:rPr lang="en-US" dirty="0"/>
            </a:br>
            <a:r>
              <a:rPr lang="en-US" dirty="0">
                <a:effectLst/>
                <a:latin typeface="Arial" panose="020B0604020202020204" pitchFamily="34" charset="0"/>
              </a:rPr>
              <a:t>was published. The policy marks the first in VA history to specifically address needs</a:t>
            </a:r>
            <a:br>
              <a:rPr lang="en-US" dirty="0"/>
            </a:br>
            <a:r>
              <a:rPr lang="en-US" dirty="0">
                <a:effectLst/>
                <a:latin typeface="Arial" panose="020B0604020202020204" pitchFamily="34" charset="0"/>
              </a:rPr>
              <a:t>related to experiencing or using IPV by establishing policy, roles, and responsibilities</a:t>
            </a:r>
            <a:br>
              <a:rPr lang="en-US" dirty="0"/>
            </a:br>
            <a:r>
              <a:rPr lang="en-US" dirty="0">
                <a:effectLst/>
                <a:latin typeface="Arial" panose="020B0604020202020204" pitchFamily="34" charset="0"/>
              </a:rPr>
              <a:t>for the implementation and sustainment of the enterprise-wide Intimate Partner</a:t>
            </a:r>
            <a:br>
              <a:rPr lang="en-US" dirty="0"/>
            </a:br>
            <a:r>
              <a:rPr lang="en-US" dirty="0">
                <a:effectLst/>
                <a:latin typeface="Arial" panose="020B0604020202020204" pitchFamily="34" charset="0"/>
              </a:rPr>
              <a:t>Violence Assistance Program (IPVAP).</a:t>
            </a:r>
            <a:endParaRPr lang="en-US" dirty="0"/>
          </a:p>
        </p:txBody>
      </p:sp>
    </p:spTree>
    <p:extLst>
      <p:ext uri="{BB962C8B-B14F-4D97-AF65-F5344CB8AC3E}">
        <p14:creationId xmlns:p14="http://schemas.microsoft.com/office/powerpoint/2010/main" val="40164595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8AF8E-F43F-B524-C554-04B451B5A5A1}"/>
              </a:ext>
            </a:extLst>
          </p:cNvPr>
          <p:cNvSpPr>
            <a:spLocks noGrp="1"/>
          </p:cNvSpPr>
          <p:nvPr>
            <p:ph type="title"/>
          </p:nvPr>
        </p:nvSpPr>
        <p:spPr/>
        <p:txBody>
          <a:bodyPr/>
          <a:lstStyle/>
          <a:p>
            <a:r>
              <a:rPr lang="en-US" dirty="0"/>
              <a:t>IPVAP works with other VA programs</a:t>
            </a:r>
          </a:p>
        </p:txBody>
      </p:sp>
      <p:sp>
        <p:nvSpPr>
          <p:cNvPr id="3" name="Content Placeholder 2">
            <a:extLst>
              <a:ext uri="{FF2B5EF4-FFF2-40B4-BE49-F238E27FC236}">
                <a16:creationId xmlns:a16="http://schemas.microsoft.com/office/drawing/2014/main" id="{1BE3996B-49DC-14B1-E116-4A7727DF33A4}"/>
              </a:ext>
            </a:extLst>
          </p:cNvPr>
          <p:cNvSpPr>
            <a:spLocks noGrp="1"/>
          </p:cNvSpPr>
          <p:nvPr>
            <p:ph idx="1"/>
          </p:nvPr>
        </p:nvSpPr>
        <p:spPr/>
        <p:txBody>
          <a:bodyPr/>
          <a:lstStyle/>
          <a:p>
            <a:r>
              <a:rPr lang="en-US" dirty="0">
                <a:effectLst/>
                <a:latin typeface="Arial" panose="020B0604020202020204" pitchFamily="34" charset="0"/>
              </a:rPr>
              <a:t>The IPVAP Leadership Council is made up of</a:t>
            </a:r>
            <a:br>
              <a:rPr lang="en-US" dirty="0"/>
            </a:br>
            <a:r>
              <a:rPr lang="en-US" dirty="0">
                <a:effectLst/>
                <a:latin typeface="Arial" panose="020B0604020202020204" pitchFamily="34" charset="0"/>
              </a:rPr>
              <a:t>program leads and subject matter experts from a</a:t>
            </a:r>
            <a:br>
              <a:rPr lang="en-US" dirty="0"/>
            </a:br>
            <a:r>
              <a:rPr lang="en-US" dirty="0">
                <a:effectLst/>
                <a:latin typeface="Arial" panose="020B0604020202020204" pitchFamily="34" charset="0"/>
              </a:rPr>
              <a:t>variety of VA programs that intersect with, and</a:t>
            </a:r>
            <a:br>
              <a:rPr lang="en-US" dirty="0"/>
            </a:br>
            <a:r>
              <a:rPr lang="en-US" dirty="0">
                <a:effectLst/>
                <a:latin typeface="Arial" panose="020B0604020202020204" pitchFamily="34" charset="0"/>
              </a:rPr>
              <a:t>support, IPVAP programming and implementation.</a:t>
            </a:r>
            <a:br>
              <a:rPr lang="en-US" dirty="0"/>
            </a:br>
            <a:r>
              <a:rPr lang="en-US" dirty="0">
                <a:effectLst/>
                <a:latin typeface="Arial" panose="020B0604020202020204" pitchFamily="34" charset="0"/>
              </a:rPr>
              <a:t>Offices and programs represented include:</a:t>
            </a:r>
            <a:br>
              <a:rPr lang="en-US" dirty="0"/>
            </a:br>
            <a:r>
              <a:rPr lang="en-US" dirty="0">
                <a:effectLst/>
                <a:latin typeface="Arial" panose="020B0604020202020204" pitchFamily="34" charset="0"/>
              </a:rPr>
              <a:t> Caregiver Support Program</a:t>
            </a:r>
            <a:br>
              <a:rPr lang="en-US" dirty="0"/>
            </a:br>
            <a:r>
              <a:rPr lang="en-US" dirty="0">
                <a:effectLst/>
                <a:latin typeface="Arial" panose="020B0604020202020204" pitchFamily="34" charset="0"/>
              </a:rPr>
              <a:t> Transitional Care Management</a:t>
            </a:r>
            <a:br>
              <a:rPr lang="en-US" dirty="0"/>
            </a:br>
            <a:r>
              <a:rPr lang="en-US" dirty="0">
                <a:effectLst/>
                <a:latin typeface="Arial" panose="020B0604020202020204" pitchFamily="34" charset="0"/>
              </a:rPr>
              <a:t> Women’s Health</a:t>
            </a:r>
            <a:br>
              <a:rPr lang="en-US" dirty="0"/>
            </a:br>
            <a:r>
              <a:rPr lang="en-US" dirty="0">
                <a:effectLst/>
                <a:latin typeface="Arial" panose="020B0604020202020204" pitchFamily="34" charset="0"/>
              </a:rPr>
              <a:t> Homeless Veteran Program</a:t>
            </a:r>
            <a:br>
              <a:rPr lang="en-US" dirty="0"/>
            </a:br>
            <a:r>
              <a:rPr lang="en-US" dirty="0">
                <a:effectLst/>
                <a:latin typeface="Arial" panose="020B0604020202020204" pitchFamily="34" charset="0"/>
              </a:rPr>
              <a:t> Suicide Prevention</a:t>
            </a:r>
            <a:br>
              <a:rPr lang="en-US" dirty="0"/>
            </a:br>
            <a:r>
              <a:rPr lang="en-US" dirty="0">
                <a:effectLst/>
                <a:latin typeface="Arial" panose="020B0604020202020204" pitchFamily="34" charset="0"/>
              </a:rPr>
              <a:t> Chaplain Services</a:t>
            </a:r>
            <a:br>
              <a:rPr lang="en-US" dirty="0"/>
            </a:br>
            <a:r>
              <a:rPr lang="en-US" dirty="0">
                <a:effectLst/>
                <a:latin typeface="Arial" panose="020B0604020202020204" pitchFamily="34" charset="0"/>
              </a:rPr>
              <a:t> Community Engagement</a:t>
            </a:r>
            <a:br>
              <a:rPr lang="en-US" dirty="0"/>
            </a:br>
            <a:r>
              <a:rPr lang="en-US" dirty="0">
                <a:effectLst/>
                <a:latin typeface="Arial" panose="020B0604020202020204" pitchFamily="34" charset="0"/>
              </a:rPr>
              <a:t> Primary Care</a:t>
            </a:r>
            <a:br>
              <a:rPr lang="en-US" dirty="0"/>
            </a:br>
            <a:r>
              <a:rPr lang="en-US" dirty="0">
                <a:effectLst/>
                <a:latin typeface="Arial" panose="020B0604020202020204" pitchFamily="34" charset="0"/>
              </a:rPr>
              <a:t> VA Voluntary Services</a:t>
            </a:r>
            <a:endParaRPr lang="en-US" dirty="0"/>
          </a:p>
        </p:txBody>
      </p:sp>
    </p:spTree>
    <p:extLst>
      <p:ext uri="{BB962C8B-B14F-4D97-AF65-F5344CB8AC3E}">
        <p14:creationId xmlns:p14="http://schemas.microsoft.com/office/powerpoint/2010/main" val="26241412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DD4CF-01FB-346B-7B5F-CE7DCB0EDC00}"/>
              </a:ext>
            </a:extLst>
          </p:cNvPr>
          <p:cNvSpPr>
            <a:spLocks noGrp="1"/>
          </p:cNvSpPr>
          <p:nvPr>
            <p:ph type="title"/>
          </p:nvPr>
        </p:nvSpPr>
        <p:spPr/>
        <p:txBody>
          <a:bodyPr/>
          <a:lstStyle/>
          <a:p>
            <a:r>
              <a:rPr lang="en-US" dirty="0"/>
              <a:t>VA Strength at Home Program</a:t>
            </a:r>
          </a:p>
        </p:txBody>
      </p:sp>
      <p:sp>
        <p:nvSpPr>
          <p:cNvPr id="3" name="Content Placeholder 2">
            <a:extLst>
              <a:ext uri="{FF2B5EF4-FFF2-40B4-BE49-F238E27FC236}">
                <a16:creationId xmlns:a16="http://schemas.microsoft.com/office/drawing/2014/main" id="{9E76461D-2DE6-B1D2-4981-77F424343894}"/>
              </a:ext>
            </a:extLst>
          </p:cNvPr>
          <p:cNvSpPr>
            <a:spLocks noGrp="1"/>
          </p:cNvSpPr>
          <p:nvPr>
            <p:ph idx="1"/>
          </p:nvPr>
        </p:nvSpPr>
        <p:spPr/>
        <p:txBody>
          <a:bodyPr>
            <a:normAutofit fontScale="77500" lnSpcReduction="20000"/>
          </a:bodyPr>
          <a:lstStyle/>
          <a:p>
            <a:r>
              <a:rPr lang="en-US" dirty="0"/>
              <a:t>What we do in the group: This is a comprehensive program to address abusive behaviors with the goal of decreasing and improving relationships. </a:t>
            </a:r>
          </a:p>
          <a:p>
            <a:r>
              <a:rPr lang="en-US" dirty="0"/>
              <a:t>Who the group is for: Veterans struggling with aggression in intimate relationships. </a:t>
            </a:r>
          </a:p>
          <a:p>
            <a:r>
              <a:rPr lang="en-US" dirty="0"/>
              <a:t>Who the group is not for: Veterans wanting education/treatment for basic anger management issues. Veterans not currently (or within the last 12 months) in an intimate relationship. </a:t>
            </a:r>
          </a:p>
          <a:p>
            <a:r>
              <a:rPr lang="en-US" dirty="0"/>
              <a:t>Sessions focus on: </a:t>
            </a:r>
          </a:p>
          <a:p>
            <a:pPr lvl="1"/>
            <a:r>
              <a:rPr lang="en-US" dirty="0"/>
              <a:t> Understanding abusive behavior and taking responsibility for abuse </a:t>
            </a:r>
          </a:p>
          <a:p>
            <a:pPr lvl="1"/>
            <a:r>
              <a:rPr lang="en-US" dirty="0"/>
              <a:t> Understanding and exploring core themes that underlie trauma and abusive behavior (the roots of abusiveness) such as power and control issues and difficulties trusting others </a:t>
            </a:r>
          </a:p>
          <a:p>
            <a:pPr lvl="1"/>
            <a:r>
              <a:rPr lang="en-US" dirty="0"/>
              <a:t> Learning ways to deescalate situations that may lead to conflict and aggression </a:t>
            </a:r>
          </a:p>
          <a:p>
            <a:pPr lvl="1"/>
            <a:r>
              <a:rPr lang="en-US" dirty="0"/>
              <a:t> Learning how to view situations in a less hostile or threatening manner </a:t>
            </a:r>
          </a:p>
          <a:p>
            <a:pPr lvl="1"/>
            <a:r>
              <a:rPr lang="en-US" dirty="0"/>
              <a:t> Managing stress more effectively  Communicating in more assertive ways</a:t>
            </a:r>
          </a:p>
          <a:p>
            <a:pPr lvl="1"/>
            <a:r>
              <a:rPr lang="en-US" dirty="0"/>
              <a:t>  Emotional expression</a:t>
            </a:r>
          </a:p>
        </p:txBody>
      </p:sp>
    </p:spTree>
    <p:extLst>
      <p:ext uri="{BB962C8B-B14F-4D97-AF65-F5344CB8AC3E}">
        <p14:creationId xmlns:p14="http://schemas.microsoft.com/office/powerpoint/2010/main" val="3480365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1B9F1-7A25-9C1E-2A15-6C3EF809C8A3}"/>
              </a:ext>
            </a:extLst>
          </p:cNvPr>
          <p:cNvSpPr>
            <a:spLocks noGrp="1"/>
          </p:cNvSpPr>
          <p:nvPr>
            <p:ph type="title"/>
          </p:nvPr>
        </p:nvSpPr>
        <p:spPr/>
        <p:txBody>
          <a:bodyPr/>
          <a:lstStyle/>
          <a:p>
            <a:r>
              <a:rPr lang="en-US" dirty="0"/>
              <a:t>What we will be discussing today…</a:t>
            </a:r>
          </a:p>
        </p:txBody>
      </p:sp>
      <p:sp>
        <p:nvSpPr>
          <p:cNvPr id="3" name="Content Placeholder 2">
            <a:extLst>
              <a:ext uri="{FF2B5EF4-FFF2-40B4-BE49-F238E27FC236}">
                <a16:creationId xmlns:a16="http://schemas.microsoft.com/office/drawing/2014/main" id="{DA06BDE9-706F-FBA7-C88A-2DDE73F39F6A}"/>
              </a:ext>
            </a:extLst>
          </p:cNvPr>
          <p:cNvSpPr>
            <a:spLocks noGrp="1"/>
          </p:cNvSpPr>
          <p:nvPr>
            <p:ph idx="1"/>
          </p:nvPr>
        </p:nvSpPr>
        <p:spPr/>
        <p:txBody>
          <a:bodyPr/>
          <a:lstStyle/>
          <a:p>
            <a:r>
              <a:rPr lang="en-US" dirty="0"/>
              <a:t>How often Domestic Violence &amp; Intimate Partner Violence occurs in situations involving active military service members and veterans </a:t>
            </a:r>
          </a:p>
          <a:p>
            <a:r>
              <a:rPr lang="en-US" dirty="0"/>
              <a:t>What is considered Domestic Violence and Intimate Partner Violence in the military arena</a:t>
            </a:r>
          </a:p>
          <a:p>
            <a:r>
              <a:rPr lang="en-US" dirty="0"/>
              <a:t>Resources and services available </a:t>
            </a:r>
          </a:p>
          <a:p>
            <a:r>
              <a:rPr lang="en-US" dirty="0"/>
              <a:t>The Legal Process in the military arena and civil arena</a:t>
            </a:r>
          </a:p>
          <a:p>
            <a:r>
              <a:rPr lang="en-US" dirty="0"/>
              <a:t>How AppalReD Legal Aid can help veterans</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40031100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8A02D-99CD-7906-1D41-6120D4C7447D}"/>
              </a:ext>
            </a:extLst>
          </p:cNvPr>
          <p:cNvSpPr>
            <a:spLocks noGrp="1"/>
          </p:cNvSpPr>
          <p:nvPr>
            <p:ph type="title"/>
          </p:nvPr>
        </p:nvSpPr>
        <p:spPr/>
        <p:txBody>
          <a:bodyPr/>
          <a:lstStyle/>
          <a:p>
            <a:r>
              <a:rPr lang="en-US" dirty="0"/>
              <a:t>Veteran Strength at Home Program</a:t>
            </a:r>
          </a:p>
        </p:txBody>
      </p:sp>
      <p:sp>
        <p:nvSpPr>
          <p:cNvPr id="3" name="Content Placeholder 2">
            <a:extLst>
              <a:ext uri="{FF2B5EF4-FFF2-40B4-BE49-F238E27FC236}">
                <a16:creationId xmlns:a16="http://schemas.microsoft.com/office/drawing/2014/main" id="{3EA06650-5148-95AD-E634-332DB81B82A2}"/>
              </a:ext>
            </a:extLst>
          </p:cNvPr>
          <p:cNvSpPr>
            <a:spLocks noGrp="1"/>
          </p:cNvSpPr>
          <p:nvPr>
            <p:ph idx="1"/>
          </p:nvPr>
        </p:nvSpPr>
        <p:spPr/>
        <p:txBody>
          <a:bodyPr>
            <a:normAutofit fontScale="85000" lnSpcReduction="10000"/>
          </a:bodyPr>
          <a:lstStyle/>
          <a:p>
            <a:r>
              <a:rPr lang="en-US" dirty="0"/>
              <a:t>Group is two hours a week for 12 weeks, comprised of 5-7 Veterans. </a:t>
            </a:r>
          </a:p>
          <a:p>
            <a:r>
              <a:rPr lang="en-US" dirty="0"/>
              <a:t>Groups will be offered quarterly and will be run by VA clinicians who have been trained by the team who developed this intervention.</a:t>
            </a:r>
          </a:p>
          <a:p>
            <a:r>
              <a:rPr lang="en-US" dirty="0"/>
              <a:t>Groups are intensive and therapy-based, meaning all group members actively participate in group discussions.</a:t>
            </a:r>
          </a:p>
          <a:p>
            <a:r>
              <a:rPr lang="en-US" dirty="0"/>
              <a:t>Interested Veterans will complete an intake assessment to determine interest in the group and ensure the group will meet the Veteran’s needs. </a:t>
            </a:r>
          </a:p>
          <a:p>
            <a:r>
              <a:rPr lang="en-US" dirty="0"/>
              <a:t>Veterans may have co-occurring disorders, including substance use disorders. Motivation for treatment of other disorders will be assessed during initial intake. </a:t>
            </a:r>
          </a:p>
          <a:p>
            <a:r>
              <a:rPr lang="en-US" dirty="0"/>
              <a:t>There is no participation of intimate partner in therapy groups. However, with Veteran’s consent, program providers will attempt to make contact with identified partner to provide safety planning, resource referrals, as well as to assess for frequency and severity of relationship violence.</a:t>
            </a:r>
          </a:p>
        </p:txBody>
      </p:sp>
    </p:spTree>
    <p:extLst>
      <p:ext uri="{BB962C8B-B14F-4D97-AF65-F5344CB8AC3E}">
        <p14:creationId xmlns:p14="http://schemas.microsoft.com/office/powerpoint/2010/main" val="22299036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258DF-BC6E-ECA7-C79C-795D53EDCF2F}"/>
              </a:ext>
            </a:extLst>
          </p:cNvPr>
          <p:cNvSpPr>
            <a:spLocks noGrp="1"/>
          </p:cNvSpPr>
          <p:nvPr>
            <p:ph type="title"/>
          </p:nvPr>
        </p:nvSpPr>
        <p:spPr/>
        <p:txBody>
          <a:bodyPr/>
          <a:lstStyle/>
          <a:p>
            <a:r>
              <a:rPr lang="en-US" dirty="0"/>
              <a:t>Veteran DV</a:t>
            </a:r>
          </a:p>
        </p:txBody>
      </p:sp>
      <p:sp>
        <p:nvSpPr>
          <p:cNvPr id="3" name="Content Placeholder 2">
            <a:extLst>
              <a:ext uri="{FF2B5EF4-FFF2-40B4-BE49-F238E27FC236}">
                <a16:creationId xmlns:a16="http://schemas.microsoft.com/office/drawing/2014/main" id="{9C9C1199-201C-A454-9330-9C75C9437F45}"/>
              </a:ext>
            </a:extLst>
          </p:cNvPr>
          <p:cNvSpPr>
            <a:spLocks noGrp="1"/>
          </p:cNvSpPr>
          <p:nvPr>
            <p:ph idx="1"/>
          </p:nvPr>
        </p:nvSpPr>
        <p:spPr/>
        <p:txBody>
          <a:bodyPr/>
          <a:lstStyle/>
          <a:p>
            <a:r>
              <a:rPr lang="en-US" dirty="0"/>
              <a:t>No military involvement in reporting</a:t>
            </a:r>
          </a:p>
          <a:p>
            <a:r>
              <a:rPr lang="en-US" dirty="0"/>
              <a:t>File for emergency protective order at local police, state police, or the circuit Court Clerk’s Office</a:t>
            </a:r>
          </a:p>
          <a:p>
            <a:r>
              <a:rPr lang="en-US" dirty="0"/>
              <a:t>Victim’s can apply for services at local Legal Aid Organizations for representation in the pursuit or defense of an emergency protective order or domestic violence order (AppalReD Legal Aid is one such service)</a:t>
            </a:r>
          </a:p>
          <a:p>
            <a:r>
              <a:rPr lang="en-US" dirty="0"/>
              <a:t>IPVAP can also direct to local community resources</a:t>
            </a:r>
          </a:p>
          <a:p>
            <a:endParaRPr lang="en-US" dirty="0"/>
          </a:p>
        </p:txBody>
      </p:sp>
    </p:spTree>
    <p:extLst>
      <p:ext uri="{BB962C8B-B14F-4D97-AF65-F5344CB8AC3E}">
        <p14:creationId xmlns:p14="http://schemas.microsoft.com/office/powerpoint/2010/main" val="1133437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91B13-C988-F09F-1583-ED91A12EC034}"/>
              </a:ext>
            </a:extLst>
          </p:cNvPr>
          <p:cNvSpPr>
            <a:spLocks noGrp="1"/>
          </p:cNvSpPr>
          <p:nvPr>
            <p:ph type="title"/>
          </p:nvPr>
        </p:nvSpPr>
        <p:spPr/>
        <p:txBody>
          <a:bodyPr/>
          <a:lstStyle/>
          <a:p>
            <a:r>
              <a:rPr lang="en-US" dirty="0"/>
              <a:t>What is AppalReD Legal Aid</a:t>
            </a:r>
          </a:p>
        </p:txBody>
      </p:sp>
      <p:sp>
        <p:nvSpPr>
          <p:cNvPr id="3" name="Content Placeholder 2">
            <a:extLst>
              <a:ext uri="{FF2B5EF4-FFF2-40B4-BE49-F238E27FC236}">
                <a16:creationId xmlns:a16="http://schemas.microsoft.com/office/drawing/2014/main" id="{DE62882E-9A28-91FE-D562-48F2AA69B99C}"/>
              </a:ext>
            </a:extLst>
          </p:cNvPr>
          <p:cNvSpPr>
            <a:spLocks noGrp="1"/>
          </p:cNvSpPr>
          <p:nvPr>
            <p:ph idx="1"/>
          </p:nvPr>
        </p:nvSpPr>
        <p:spPr/>
        <p:txBody>
          <a:bodyPr/>
          <a:lstStyle/>
          <a:p>
            <a:r>
              <a:rPr lang="en-US" dirty="0"/>
              <a:t>A non-profit organization that provides free legal services to the low income and vulnerable in eastern and south central Kentucky. </a:t>
            </a:r>
          </a:p>
        </p:txBody>
      </p:sp>
    </p:spTree>
    <p:extLst>
      <p:ext uri="{BB962C8B-B14F-4D97-AF65-F5344CB8AC3E}">
        <p14:creationId xmlns:p14="http://schemas.microsoft.com/office/powerpoint/2010/main" val="31981489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702E6-BCF9-64A6-894F-F150DBF54590}"/>
              </a:ext>
            </a:extLst>
          </p:cNvPr>
          <p:cNvSpPr>
            <a:spLocks noGrp="1"/>
          </p:cNvSpPr>
          <p:nvPr>
            <p:ph type="title"/>
          </p:nvPr>
        </p:nvSpPr>
        <p:spPr/>
        <p:txBody>
          <a:bodyPr>
            <a:normAutofit fontScale="90000"/>
          </a:bodyPr>
          <a:lstStyle/>
          <a:p>
            <a:r>
              <a:rPr lang="en-US" dirty="0"/>
              <a:t>How AppalReD Can Help Veterans Who Experience DV or IPV</a:t>
            </a:r>
          </a:p>
        </p:txBody>
      </p:sp>
      <p:sp>
        <p:nvSpPr>
          <p:cNvPr id="3" name="Content Placeholder 2">
            <a:extLst>
              <a:ext uri="{FF2B5EF4-FFF2-40B4-BE49-F238E27FC236}">
                <a16:creationId xmlns:a16="http://schemas.microsoft.com/office/drawing/2014/main" id="{2274D28A-04E6-9843-EDB3-2E3121670D67}"/>
              </a:ext>
            </a:extLst>
          </p:cNvPr>
          <p:cNvSpPr>
            <a:spLocks noGrp="1"/>
          </p:cNvSpPr>
          <p:nvPr>
            <p:ph idx="1"/>
          </p:nvPr>
        </p:nvSpPr>
        <p:spPr>
          <a:xfrm>
            <a:off x="5118447" y="252919"/>
            <a:ext cx="6281873" cy="6322979"/>
          </a:xfrm>
        </p:spPr>
        <p:txBody>
          <a:bodyPr/>
          <a:lstStyle/>
          <a:p>
            <a:r>
              <a:rPr lang="en-US" dirty="0" err="1"/>
              <a:t>AppalRed</a:t>
            </a:r>
            <a:r>
              <a:rPr lang="en-US" dirty="0"/>
              <a:t> Legal Aid can provide assistance to Veterans who experience Domestic Violence or Intimate Partner Violence</a:t>
            </a:r>
          </a:p>
          <a:p>
            <a:r>
              <a:rPr lang="en-US" dirty="0"/>
              <a:t>We can help you and explain how to obtain an emergency protective order and a domestic violence order</a:t>
            </a:r>
          </a:p>
          <a:p>
            <a:r>
              <a:rPr lang="en-US" dirty="0"/>
              <a:t>The military recognizes EPOs, DVOs, or IPOs issued by civilian courts </a:t>
            </a:r>
          </a:p>
          <a:p>
            <a:r>
              <a:rPr lang="en-US" dirty="0"/>
              <a:t>We can also assist in helping veteran’s, when leaving their abusers, with divorce cases and custody cases</a:t>
            </a:r>
          </a:p>
          <a:p>
            <a:r>
              <a:rPr lang="en-US" dirty="0"/>
              <a:t>In situations where Veteran’s have experienced financial abuse, we can help you fight civil debt cases and even file for bankruptcy </a:t>
            </a:r>
          </a:p>
          <a:p>
            <a:r>
              <a:rPr lang="en-US" dirty="0"/>
              <a:t>There is a wide range of civil legal issues, and if you would like to apply for serves you can call our central intake line at 1-866-277-5733 or apply online at www.ardfky.org</a:t>
            </a:r>
          </a:p>
        </p:txBody>
      </p:sp>
    </p:spTree>
    <p:extLst>
      <p:ext uri="{BB962C8B-B14F-4D97-AF65-F5344CB8AC3E}">
        <p14:creationId xmlns:p14="http://schemas.microsoft.com/office/powerpoint/2010/main" val="22144306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DF780-D6B6-61E8-EE17-60F2C3FD85D5}"/>
              </a:ext>
            </a:extLst>
          </p:cNvPr>
          <p:cNvSpPr>
            <a:spLocks noGrp="1"/>
          </p:cNvSpPr>
          <p:nvPr>
            <p:ph type="title"/>
          </p:nvPr>
        </p:nvSpPr>
        <p:spPr/>
        <p:txBody>
          <a:bodyPr>
            <a:normAutofit fontScale="90000"/>
          </a:bodyPr>
          <a:lstStyle/>
          <a:p>
            <a:r>
              <a:rPr lang="en-US" dirty="0"/>
              <a:t>Civil Legal Process for Protective orders</a:t>
            </a:r>
          </a:p>
        </p:txBody>
      </p:sp>
      <p:sp>
        <p:nvSpPr>
          <p:cNvPr id="3" name="Content Placeholder 2">
            <a:extLst>
              <a:ext uri="{FF2B5EF4-FFF2-40B4-BE49-F238E27FC236}">
                <a16:creationId xmlns:a16="http://schemas.microsoft.com/office/drawing/2014/main" id="{51EBC096-C373-C82A-BC25-701066576A85}"/>
              </a:ext>
            </a:extLst>
          </p:cNvPr>
          <p:cNvSpPr>
            <a:spLocks noGrp="1"/>
          </p:cNvSpPr>
          <p:nvPr>
            <p:ph idx="1"/>
          </p:nvPr>
        </p:nvSpPr>
        <p:spPr/>
        <p:txBody>
          <a:bodyPr/>
          <a:lstStyle/>
          <a:p>
            <a:r>
              <a:rPr lang="en-US" dirty="0"/>
              <a:t>You can apply for an EPO/DVO/IPO at any clerk’s office, or at any city, state, or county police office. </a:t>
            </a:r>
          </a:p>
          <a:p>
            <a:r>
              <a:rPr lang="en-US" dirty="0"/>
              <a:t>The abuser has to be served with the protective order</a:t>
            </a:r>
          </a:p>
          <a:p>
            <a:r>
              <a:rPr lang="en-US" dirty="0"/>
              <a:t>A hearing is held where a Judge determines if domestic violence occurred and is likely to occur again</a:t>
            </a:r>
          </a:p>
          <a:p>
            <a:r>
              <a:rPr lang="en-US" dirty="0"/>
              <a:t>A Judge can enter a protective order from 1-3 years</a:t>
            </a:r>
          </a:p>
          <a:p>
            <a:r>
              <a:rPr lang="en-US" dirty="0"/>
              <a:t>If an abuser violates the order, you can apply for a forthwith at the clerk’s office (basically saying the person has violated the court’s order and the court should take action.)</a:t>
            </a:r>
          </a:p>
          <a:p>
            <a:r>
              <a:rPr lang="en-US" dirty="0"/>
              <a:t>Also, court in a circuit case can order a civil restraining order which is different from an EPO/DVO/IPO</a:t>
            </a:r>
          </a:p>
        </p:txBody>
      </p:sp>
    </p:spTree>
    <p:extLst>
      <p:ext uri="{BB962C8B-B14F-4D97-AF65-F5344CB8AC3E}">
        <p14:creationId xmlns:p14="http://schemas.microsoft.com/office/powerpoint/2010/main" val="1021146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56BE2-2988-9040-27C7-55E5229E9319}"/>
              </a:ext>
            </a:extLst>
          </p:cNvPr>
          <p:cNvSpPr>
            <a:spLocks noGrp="1"/>
          </p:cNvSpPr>
          <p:nvPr>
            <p:ph type="title"/>
          </p:nvPr>
        </p:nvSpPr>
        <p:spPr/>
        <p:txBody>
          <a:bodyPr/>
          <a:lstStyle/>
          <a:p>
            <a:r>
              <a:rPr lang="en-US" dirty="0"/>
              <a:t>IPVAP Coordinators in Kentucky </a:t>
            </a:r>
          </a:p>
        </p:txBody>
      </p:sp>
      <p:graphicFrame>
        <p:nvGraphicFramePr>
          <p:cNvPr id="4" name="Content Placeholder 3">
            <a:extLst>
              <a:ext uri="{FF2B5EF4-FFF2-40B4-BE49-F238E27FC236}">
                <a16:creationId xmlns:a16="http://schemas.microsoft.com/office/drawing/2014/main" id="{403C7C79-C0AC-53D6-9AD5-8CBA30B9AC92}"/>
              </a:ext>
            </a:extLst>
          </p:cNvPr>
          <p:cNvGraphicFramePr>
            <a:graphicFrameLocks noGrp="1"/>
          </p:cNvGraphicFramePr>
          <p:nvPr>
            <p:ph idx="1"/>
          </p:nvPr>
        </p:nvGraphicFramePr>
        <p:xfrm>
          <a:off x="5283994" y="1964372"/>
          <a:ext cx="5949950" cy="2926080"/>
        </p:xfrm>
        <a:graphic>
          <a:graphicData uri="http://schemas.openxmlformats.org/drawingml/2006/table">
            <a:tbl>
              <a:tblPr/>
              <a:tblGrid>
                <a:gridCol w="2974975">
                  <a:extLst>
                    <a:ext uri="{9D8B030D-6E8A-4147-A177-3AD203B41FA5}">
                      <a16:colId xmlns:a16="http://schemas.microsoft.com/office/drawing/2014/main" val="2539502850"/>
                    </a:ext>
                  </a:extLst>
                </a:gridCol>
                <a:gridCol w="2974975">
                  <a:extLst>
                    <a:ext uri="{9D8B030D-6E8A-4147-A177-3AD203B41FA5}">
                      <a16:colId xmlns:a16="http://schemas.microsoft.com/office/drawing/2014/main" val="2407709930"/>
                    </a:ext>
                  </a:extLst>
                </a:gridCol>
              </a:tblGrid>
              <a:tr h="0">
                <a:tc>
                  <a:txBody>
                    <a:bodyPr/>
                    <a:lstStyle/>
                    <a:p>
                      <a:pPr algn="l"/>
                      <a:r>
                        <a:rPr lang="en-US" b="1"/>
                        <a:t>Lexington VA Medical Center</a:t>
                      </a:r>
                      <a:br>
                        <a:rPr lang="en-US" b="1"/>
                      </a:br>
                      <a:r>
                        <a:rPr lang="en-US"/>
                        <a:t>2250 Leestown Rd.</a:t>
                      </a:r>
                      <a:br>
                        <a:rPr lang="en-US"/>
                      </a:br>
                      <a:r>
                        <a:rPr lang="en-US"/>
                        <a:t>Lexington, KY 40511</a:t>
                      </a:r>
                      <a:br>
                        <a:rPr lang="en-US"/>
                      </a:br>
                      <a:r>
                        <a:rPr lang="en-US"/>
                        <a:t>859-233-4511</a:t>
                      </a:r>
                    </a:p>
                  </a:txBody>
                  <a:tcPr>
                    <a:lnL>
                      <a:noFill/>
                    </a:lnL>
                    <a:lnR>
                      <a:noFill/>
                    </a:lnR>
                    <a:lnT>
                      <a:noFill/>
                    </a:lnT>
                    <a:lnB>
                      <a:noFill/>
                    </a:lnB>
                  </a:tcPr>
                </a:tc>
                <a:tc>
                  <a:txBody>
                    <a:bodyPr/>
                    <a:lstStyle/>
                    <a:p>
                      <a:pPr algn="l"/>
                      <a:br>
                        <a:rPr lang="en-US"/>
                      </a:br>
                      <a:r>
                        <a:rPr lang="en-US"/>
                        <a:t>(859)-233-4511</a:t>
                      </a:r>
                    </a:p>
                  </a:txBody>
                  <a:tcPr>
                    <a:lnL>
                      <a:noFill/>
                    </a:lnL>
                    <a:lnR>
                      <a:noFill/>
                    </a:lnR>
                    <a:lnT>
                      <a:noFill/>
                    </a:lnT>
                    <a:lnB>
                      <a:noFill/>
                    </a:lnB>
                  </a:tcPr>
                </a:tc>
                <a:extLst>
                  <a:ext uri="{0D108BD9-81ED-4DB2-BD59-A6C34878D82A}">
                    <a16:rowId xmlns:a16="http://schemas.microsoft.com/office/drawing/2014/main" val="2952490306"/>
                  </a:ext>
                </a:extLst>
              </a:tr>
              <a:tr h="0">
                <a:tc>
                  <a:txBody>
                    <a:bodyPr/>
                    <a:lstStyle/>
                    <a:p>
                      <a:pPr algn="l"/>
                      <a:r>
                        <a:rPr lang="fr-FR" b="1"/>
                        <a:t>Louisville VA Medical Center</a:t>
                      </a:r>
                      <a:br>
                        <a:rPr lang="fr-FR" b="1"/>
                      </a:br>
                      <a:r>
                        <a:rPr lang="fr-FR"/>
                        <a:t>800 Zorn Avenue</a:t>
                      </a:r>
                      <a:br>
                        <a:rPr lang="fr-FR"/>
                      </a:br>
                      <a:r>
                        <a:rPr lang="fr-FR"/>
                        <a:t>Louisville, KY 40206</a:t>
                      </a:r>
                      <a:br>
                        <a:rPr lang="fr-FR"/>
                      </a:br>
                      <a:r>
                        <a:rPr lang="fr-FR"/>
                        <a:t>502-287-4000</a:t>
                      </a:r>
                    </a:p>
                  </a:txBody>
                  <a:tcPr>
                    <a:lnL>
                      <a:noFill/>
                    </a:lnL>
                    <a:lnR>
                      <a:noFill/>
                    </a:lnR>
                    <a:lnT>
                      <a:noFill/>
                    </a:lnT>
                    <a:lnB>
                      <a:noFill/>
                    </a:lnB>
                  </a:tcPr>
                </a:tc>
                <a:tc>
                  <a:txBody>
                    <a:bodyPr/>
                    <a:lstStyle/>
                    <a:p>
                      <a:pPr algn="l"/>
                      <a:br>
                        <a:rPr lang="en-US" dirty="0"/>
                      </a:br>
                      <a:r>
                        <a:rPr lang="en-US" dirty="0"/>
                        <a:t>(502) 709-2942</a:t>
                      </a:r>
                    </a:p>
                  </a:txBody>
                  <a:tcPr>
                    <a:lnL>
                      <a:noFill/>
                    </a:lnL>
                    <a:lnR>
                      <a:noFill/>
                    </a:lnR>
                    <a:lnT>
                      <a:noFill/>
                    </a:lnT>
                    <a:lnB>
                      <a:noFill/>
                    </a:lnB>
                  </a:tcPr>
                </a:tc>
                <a:extLst>
                  <a:ext uri="{0D108BD9-81ED-4DB2-BD59-A6C34878D82A}">
                    <a16:rowId xmlns:a16="http://schemas.microsoft.com/office/drawing/2014/main" val="452097404"/>
                  </a:ext>
                </a:extLst>
              </a:tr>
            </a:tbl>
          </a:graphicData>
        </a:graphic>
      </p:graphicFrame>
    </p:spTree>
    <p:extLst>
      <p:ext uri="{BB962C8B-B14F-4D97-AF65-F5344CB8AC3E}">
        <p14:creationId xmlns:p14="http://schemas.microsoft.com/office/powerpoint/2010/main" val="33175828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B203D-451B-689E-383C-2E8863EBABF3}"/>
              </a:ext>
            </a:extLst>
          </p:cNvPr>
          <p:cNvSpPr>
            <a:spLocks noGrp="1"/>
          </p:cNvSpPr>
          <p:nvPr>
            <p:ph type="title"/>
          </p:nvPr>
        </p:nvSpPr>
        <p:spPr/>
        <p:txBody>
          <a:bodyPr/>
          <a:lstStyle/>
          <a:p>
            <a:r>
              <a:rPr lang="en-US" dirty="0"/>
              <a:t>Veteran Specific Resources</a:t>
            </a:r>
          </a:p>
        </p:txBody>
      </p:sp>
      <p:sp>
        <p:nvSpPr>
          <p:cNvPr id="3" name="Content Placeholder 2">
            <a:extLst>
              <a:ext uri="{FF2B5EF4-FFF2-40B4-BE49-F238E27FC236}">
                <a16:creationId xmlns:a16="http://schemas.microsoft.com/office/drawing/2014/main" id="{2EC10002-EAE2-FD3A-994D-EC36731B881A}"/>
              </a:ext>
            </a:extLst>
          </p:cNvPr>
          <p:cNvSpPr>
            <a:spLocks noGrp="1"/>
          </p:cNvSpPr>
          <p:nvPr>
            <p:ph idx="1"/>
          </p:nvPr>
        </p:nvSpPr>
        <p:spPr/>
        <p:txBody>
          <a:bodyPr>
            <a:normAutofit fontScale="77500" lnSpcReduction="20000"/>
          </a:bodyPr>
          <a:lstStyle/>
          <a:p>
            <a:r>
              <a:rPr lang="en-US" dirty="0"/>
              <a:t>1. National Archives – to obtain copies of DD 214, service personnel records and medical records. Online: http://www.archives.gov/veterans/military-service-records/ Questions: 314-801-0800 </a:t>
            </a:r>
          </a:p>
          <a:p>
            <a:r>
              <a:rPr lang="en-US" dirty="0"/>
              <a:t>2. VA benefits – apply for benefits and compensation. Online: www.benefits.va.gov Questions: 1-800-827-1000 </a:t>
            </a:r>
          </a:p>
          <a:p>
            <a:r>
              <a:rPr lang="en-US" dirty="0"/>
              <a:t>3. E-Benefits – access and manage your VA and DOD benefits and claim information anytime. Online: www.ebenefits.va.gov Questions: 1-800-983-0937 </a:t>
            </a:r>
          </a:p>
          <a:p>
            <a:r>
              <a:rPr lang="en-US" dirty="0"/>
              <a:t>4. Directory of Veterans Service Organizations Online: http://www.va.gov/vso/ </a:t>
            </a:r>
          </a:p>
          <a:p>
            <a:r>
              <a:rPr lang="en-US" dirty="0"/>
              <a:t>5. VA Women’s Health – resources for women Veterans. Online: www.womenshealth.va.gov Hotline: 1-855-VA-WOMEN (1-855-829-6636) </a:t>
            </a:r>
          </a:p>
          <a:p>
            <a:r>
              <a:rPr lang="en-US" dirty="0"/>
              <a:t>6. Caregiver Support Program – Resources for caregivers of post-9/11 Veterans Online: www.caregiver.va.gov Hotline: 1-855-260-3274 </a:t>
            </a:r>
          </a:p>
          <a:p>
            <a:r>
              <a:rPr lang="en-US" dirty="0"/>
              <a:t>7. National Center for PTSD – Information and resources about post-traumatic stress disorder. Online: www.ptsd.va.gov </a:t>
            </a:r>
          </a:p>
          <a:p>
            <a:r>
              <a:rPr lang="en-US" dirty="0"/>
              <a:t>8. Veterans Crisis Line – Help for Veterans in crisis. 1-800-273-TALK (1-800-273-8255)</a:t>
            </a:r>
          </a:p>
        </p:txBody>
      </p:sp>
    </p:spTree>
    <p:extLst>
      <p:ext uri="{BB962C8B-B14F-4D97-AF65-F5344CB8AC3E}">
        <p14:creationId xmlns:p14="http://schemas.microsoft.com/office/powerpoint/2010/main" val="17820322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DBDD48-571B-28C0-F40C-D4F7D734A1C0}"/>
              </a:ext>
            </a:extLst>
          </p:cNvPr>
          <p:cNvSpPr>
            <a:spLocks noGrp="1"/>
          </p:cNvSpPr>
          <p:nvPr>
            <p:ph type="ctrTitle"/>
          </p:nvPr>
        </p:nvSpPr>
        <p:spPr/>
        <p:txBody>
          <a:bodyPr>
            <a:normAutofit fontScale="90000"/>
          </a:bodyPr>
          <a:lstStyle/>
          <a:p>
            <a:r>
              <a:rPr lang="en-US" dirty="0"/>
              <a:t> National Domestic Violence Hotline</a:t>
            </a:r>
            <a:br>
              <a:rPr lang="en-US" dirty="0"/>
            </a:br>
            <a:r>
              <a:rPr lang="en-US" dirty="0"/>
              <a:t>at 800-799-7233</a:t>
            </a:r>
          </a:p>
        </p:txBody>
      </p:sp>
      <p:sp>
        <p:nvSpPr>
          <p:cNvPr id="3" name="Subtitle 2">
            <a:extLst>
              <a:ext uri="{FF2B5EF4-FFF2-40B4-BE49-F238E27FC236}">
                <a16:creationId xmlns:a16="http://schemas.microsoft.com/office/drawing/2014/main" id="{E79F92AF-49E6-A522-6A81-4689B284778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8382504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D0D1D-28DE-5FF8-E020-D20A16B5078B}"/>
              </a:ext>
            </a:extLst>
          </p:cNvPr>
          <p:cNvSpPr>
            <a:spLocks noGrp="1"/>
          </p:cNvSpPr>
          <p:nvPr>
            <p:ph type="title"/>
          </p:nvPr>
        </p:nvSpPr>
        <p:spPr/>
        <p:txBody>
          <a:bodyPr/>
          <a:lstStyle/>
          <a:p>
            <a:r>
              <a:rPr lang="en-US" dirty="0"/>
              <a:t>Sources </a:t>
            </a:r>
          </a:p>
        </p:txBody>
      </p:sp>
      <p:sp>
        <p:nvSpPr>
          <p:cNvPr id="3" name="Content Placeholder 2">
            <a:extLst>
              <a:ext uri="{FF2B5EF4-FFF2-40B4-BE49-F238E27FC236}">
                <a16:creationId xmlns:a16="http://schemas.microsoft.com/office/drawing/2014/main" id="{F2182259-16B4-5281-7A81-80DF82A9A968}"/>
              </a:ext>
            </a:extLst>
          </p:cNvPr>
          <p:cNvSpPr>
            <a:spLocks noGrp="1"/>
          </p:cNvSpPr>
          <p:nvPr>
            <p:ph idx="1"/>
          </p:nvPr>
        </p:nvSpPr>
        <p:spPr/>
        <p:txBody>
          <a:bodyPr/>
          <a:lstStyle/>
          <a:p>
            <a:r>
              <a:rPr lang="en-US" dirty="0">
                <a:hlinkClick r:id="rId2"/>
              </a:rPr>
              <a:t>https://www.womenslaw.org/laws/federal/domestic-violence-military/all#node-25784</a:t>
            </a:r>
            <a:endParaRPr lang="en-US" dirty="0"/>
          </a:p>
          <a:p>
            <a:r>
              <a:rPr lang="en-US" b="1" dirty="0"/>
              <a:t>Military Families and Intimate Partner Violence: Background and Issues for Congress </a:t>
            </a:r>
            <a:r>
              <a:rPr lang="en-US" dirty="0">
                <a:hlinkClick r:id="rId3"/>
              </a:rPr>
              <a:t>https://www.everycrsreport.com/reports/R46097.html#_Toc26437775</a:t>
            </a:r>
            <a:endParaRPr lang="en-US" dirty="0"/>
          </a:p>
          <a:p>
            <a:r>
              <a:rPr lang="en-US" dirty="0"/>
              <a:t>Government Accountability Office, Gao.gov,</a:t>
            </a:r>
          </a:p>
          <a:p>
            <a:r>
              <a:rPr lang="en-US" dirty="0"/>
              <a:t>Military.com</a:t>
            </a:r>
          </a:p>
        </p:txBody>
      </p:sp>
    </p:spTree>
    <p:extLst>
      <p:ext uri="{BB962C8B-B14F-4D97-AF65-F5344CB8AC3E}">
        <p14:creationId xmlns:p14="http://schemas.microsoft.com/office/powerpoint/2010/main" val="1457458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6043D-5499-1BA9-1DDA-64A99777A1FD}"/>
              </a:ext>
            </a:extLst>
          </p:cNvPr>
          <p:cNvSpPr>
            <a:spLocks noGrp="1"/>
          </p:cNvSpPr>
          <p:nvPr>
            <p:ph type="title"/>
          </p:nvPr>
        </p:nvSpPr>
        <p:spPr/>
        <p:txBody>
          <a:bodyPr/>
          <a:lstStyle/>
          <a:p>
            <a:r>
              <a:rPr lang="en-US" dirty="0"/>
              <a:t>What is Domestic Violence</a:t>
            </a:r>
          </a:p>
        </p:txBody>
      </p:sp>
      <p:sp>
        <p:nvSpPr>
          <p:cNvPr id="3" name="Content Placeholder 2">
            <a:extLst>
              <a:ext uri="{FF2B5EF4-FFF2-40B4-BE49-F238E27FC236}">
                <a16:creationId xmlns:a16="http://schemas.microsoft.com/office/drawing/2014/main" id="{C15CF588-22BF-7064-3342-7FE5542F6411}"/>
              </a:ext>
            </a:extLst>
          </p:cNvPr>
          <p:cNvSpPr>
            <a:spLocks noGrp="1"/>
          </p:cNvSpPr>
          <p:nvPr>
            <p:ph idx="1"/>
          </p:nvPr>
        </p:nvSpPr>
        <p:spPr/>
        <p:txBody>
          <a:bodyPr/>
          <a:lstStyle/>
          <a:p>
            <a:r>
              <a:rPr lang="en-US" b="1" dirty="0"/>
              <a:t>Domestic violence</a:t>
            </a:r>
            <a:r>
              <a:rPr lang="en-US" dirty="0"/>
              <a:t> is used by the military to specifically name the offense under the United States Code, the </a:t>
            </a:r>
            <a:r>
              <a:rPr lang="en-US" dirty="0">
                <a:hlinkClick r:id="rId2"/>
              </a:rPr>
              <a:t>Uniform Code of Military Justice</a:t>
            </a:r>
            <a:r>
              <a:rPr lang="en-US" dirty="0"/>
              <a:t> (UCMJ), or state law that:</a:t>
            </a:r>
          </a:p>
          <a:p>
            <a:pPr>
              <a:buFont typeface="Arial" panose="020B0604020202020204" pitchFamily="34" charset="0"/>
              <a:buChar char="•"/>
            </a:pPr>
            <a:r>
              <a:rPr lang="en-US" dirty="0"/>
              <a:t>involves the use, attempted use, or threatened use of force or violence against a current or former spouse or intimate partner; or</a:t>
            </a:r>
          </a:p>
          <a:p>
            <a:pPr>
              <a:buFont typeface="Arial" panose="020B0604020202020204" pitchFamily="34" charset="0"/>
              <a:buChar char="•"/>
            </a:pPr>
            <a:r>
              <a:rPr lang="en-US" dirty="0"/>
              <a:t>is a violation of a lawful order, such as a military protective order (MPO) or a civil protection order (CPO) that was issued for the protection of a current or former spouse or intimate partner.</a:t>
            </a:r>
            <a:r>
              <a:rPr lang="en-US" baseline="30000" dirty="0"/>
              <a:t>1</a:t>
            </a:r>
            <a:endParaRPr lang="en-US" dirty="0"/>
          </a:p>
          <a:p>
            <a:r>
              <a:rPr lang="en-US" dirty="0"/>
              <a:t>In 2019, the UCMJ was updated to include domestic violence as a specific crime for which the accused can be prosecuted by court martial. </a:t>
            </a:r>
          </a:p>
          <a:p>
            <a:endParaRPr lang="en-US" dirty="0"/>
          </a:p>
        </p:txBody>
      </p:sp>
    </p:spTree>
    <p:extLst>
      <p:ext uri="{BB962C8B-B14F-4D97-AF65-F5344CB8AC3E}">
        <p14:creationId xmlns:p14="http://schemas.microsoft.com/office/powerpoint/2010/main" val="2891135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D9728-F22A-43B9-6042-8E01F1D26492}"/>
              </a:ext>
            </a:extLst>
          </p:cNvPr>
          <p:cNvSpPr>
            <a:spLocks noGrp="1"/>
          </p:cNvSpPr>
          <p:nvPr>
            <p:ph type="title"/>
          </p:nvPr>
        </p:nvSpPr>
        <p:spPr/>
        <p:txBody>
          <a:bodyPr>
            <a:normAutofit fontScale="90000"/>
          </a:bodyPr>
          <a:lstStyle/>
          <a:p>
            <a:r>
              <a:rPr lang="en-US" dirty="0"/>
              <a:t>Pentagon defines domestic abuse as</a:t>
            </a:r>
          </a:p>
        </p:txBody>
      </p:sp>
      <p:sp>
        <p:nvSpPr>
          <p:cNvPr id="3" name="Content Placeholder 2">
            <a:extLst>
              <a:ext uri="{FF2B5EF4-FFF2-40B4-BE49-F238E27FC236}">
                <a16:creationId xmlns:a16="http://schemas.microsoft.com/office/drawing/2014/main" id="{8460DC33-ABEC-2275-52E4-F4B62DD4D20D}"/>
              </a:ext>
            </a:extLst>
          </p:cNvPr>
          <p:cNvSpPr>
            <a:spLocks noGrp="1"/>
          </p:cNvSpPr>
          <p:nvPr>
            <p:ph idx="1"/>
          </p:nvPr>
        </p:nvSpPr>
        <p:spPr/>
        <p:txBody>
          <a:bodyPr/>
          <a:lstStyle/>
          <a:p>
            <a:r>
              <a:rPr lang="en-US" dirty="0"/>
              <a:t>“…a pattern of behavior resulting in emotional or psychological abuse, economic control, or interference with personal liberty that is directed toward a current or former spouse, a person with whom the abuser shares a child in common, or a current of former partner with whom the abuse shares or has shared a common domicile.” </a:t>
            </a:r>
            <a:r>
              <a:rPr lang="en-US" i="1" dirty="0"/>
              <a:t>Military.com</a:t>
            </a:r>
            <a:endParaRPr lang="en-US" dirty="0"/>
          </a:p>
        </p:txBody>
      </p:sp>
    </p:spTree>
    <p:extLst>
      <p:ext uri="{BB962C8B-B14F-4D97-AF65-F5344CB8AC3E}">
        <p14:creationId xmlns:p14="http://schemas.microsoft.com/office/powerpoint/2010/main" val="2215919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FD037-0726-907A-1E86-373A43D38415}"/>
              </a:ext>
            </a:extLst>
          </p:cNvPr>
          <p:cNvSpPr>
            <a:spLocks noGrp="1"/>
          </p:cNvSpPr>
          <p:nvPr>
            <p:ph type="title"/>
          </p:nvPr>
        </p:nvSpPr>
        <p:spPr/>
        <p:txBody>
          <a:bodyPr/>
          <a:lstStyle/>
          <a:p>
            <a:r>
              <a:rPr lang="en-US" dirty="0"/>
              <a:t>What is Intimate Partner Violence</a:t>
            </a:r>
          </a:p>
        </p:txBody>
      </p:sp>
      <p:sp>
        <p:nvSpPr>
          <p:cNvPr id="3" name="Content Placeholder 2">
            <a:extLst>
              <a:ext uri="{FF2B5EF4-FFF2-40B4-BE49-F238E27FC236}">
                <a16:creationId xmlns:a16="http://schemas.microsoft.com/office/drawing/2014/main" id="{13FAC1D9-B8B7-9785-7866-9607C56CE5F8}"/>
              </a:ext>
            </a:extLst>
          </p:cNvPr>
          <p:cNvSpPr>
            <a:spLocks noGrp="1"/>
          </p:cNvSpPr>
          <p:nvPr>
            <p:ph idx="1"/>
          </p:nvPr>
        </p:nvSpPr>
        <p:spPr/>
        <p:txBody>
          <a:bodyPr/>
          <a:lstStyle/>
          <a:p>
            <a:r>
              <a:rPr lang="en-US" i="1" dirty="0"/>
              <a:t>Intimate partner violence (IPV)</a:t>
            </a:r>
            <a:r>
              <a:rPr lang="en-US" dirty="0"/>
              <a:t> is a subset of domestic violence that is committed against a spouse, or current or former dating partner</a:t>
            </a:r>
          </a:p>
          <a:p>
            <a:r>
              <a:rPr lang="en-US" dirty="0"/>
              <a:t>You will often see Domestic Violence and Intimate Partner Violence referenced as interchangeable, but they have different definitions, a lot of the information today applies to both DV and IPV</a:t>
            </a:r>
          </a:p>
        </p:txBody>
      </p:sp>
    </p:spTree>
    <p:extLst>
      <p:ext uri="{BB962C8B-B14F-4D97-AF65-F5344CB8AC3E}">
        <p14:creationId xmlns:p14="http://schemas.microsoft.com/office/powerpoint/2010/main" val="2470583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303F6-5D07-F85D-153F-E95E68A0CDF6}"/>
              </a:ext>
            </a:extLst>
          </p:cNvPr>
          <p:cNvSpPr>
            <a:spLocks noGrp="1"/>
          </p:cNvSpPr>
          <p:nvPr>
            <p:ph type="title"/>
          </p:nvPr>
        </p:nvSpPr>
        <p:spPr/>
        <p:txBody>
          <a:bodyPr>
            <a:normAutofit fontScale="90000"/>
          </a:bodyPr>
          <a:lstStyle/>
          <a:p>
            <a:r>
              <a:rPr lang="en-US" dirty="0"/>
              <a:t>How often does DV occur in families of active servicemember families </a:t>
            </a:r>
          </a:p>
        </p:txBody>
      </p:sp>
      <p:sp>
        <p:nvSpPr>
          <p:cNvPr id="3" name="Content Placeholder 2">
            <a:extLst>
              <a:ext uri="{FF2B5EF4-FFF2-40B4-BE49-F238E27FC236}">
                <a16:creationId xmlns:a16="http://schemas.microsoft.com/office/drawing/2014/main" id="{D0C853BC-2198-0A5B-2A2B-05833ABDF4CB}"/>
              </a:ext>
            </a:extLst>
          </p:cNvPr>
          <p:cNvSpPr>
            <a:spLocks noGrp="1"/>
          </p:cNvSpPr>
          <p:nvPr>
            <p:ph idx="1"/>
          </p:nvPr>
        </p:nvSpPr>
        <p:spPr/>
        <p:txBody>
          <a:bodyPr>
            <a:normAutofit fontScale="92500" lnSpcReduction="20000"/>
          </a:bodyPr>
          <a:lstStyle/>
          <a:p>
            <a:r>
              <a:rPr lang="en-US" dirty="0"/>
              <a:t>From 2015-2019 the Department of Defense recorded more than 42,000 incidents of domestic violence in its populations.  74% involved physical abuse, 22% emotional abuse, 4% sexual abuse, 1% neglect </a:t>
            </a:r>
          </a:p>
          <a:p>
            <a:r>
              <a:rPr lang="en-US" dirty="0"/>
              <a:t>Real number is likely higher as the data provided was incomplete due to a failure to collect information on all domestic abuse allegations and the failure to substantiate many complaints. </a:t>
            </a:r>
            <a:r>
              <a:rPr lang="en-US" i="1" dirty="0"/>
              <a:t> </a:t>
            </a:r>
            <a:r>
              <a:rPr lang="en-US" sz="1200" i="1" dirty="0"/>
              <a:t>Government Accountability Office, Report to Congressional Committee, Domestic Abuse, Actions Needed to Enhance DOD’s Prevention, Response, and Oversight </a:t>
            </a:r>
          </a:p>
          <a:p>
            <a:r>
              <a:rPr lang="en-US" sz="1700" dirty="0"/>
              <a:t>Interviewed victims said a major challenge is they weren’t aware of the resources available for making a report that could result in either a formal investigation or a private report </a:t>
            </a:r>
          </a:p>
          <a:p>
            <a:r>
              <a:rPr lang="en-US" sz="1700" i="1" dirty="0"/>
              <a:t>By Branch Between 2015-2019</a:t>
            </a:r>
          </a:p>
          <a:p>
            <a:pPr lvl="1"/>
            <a:r>
              <a:rPr lang="en-US" sz="1500" i="1" dirty="0"/>
              <a:t>Army- 17,289 recorded incidents of DV</a:t>
            </a:r>
          </a:p>
          <a:p>
            <a:pPr lvl="1"/>
            <a:r>
              <a:rPr lang="en-US" sz="1500" i="1" dirty="0"/>
              <a:t>Air Force- 10, 871 recorded incidents of DV</a:t>
            </a:r>
          </a:p>
          <a:p>
            <a:pPr lvl="1"/>
            <a:r>
              <a:rPr lang="en-US" sz="1500" i="1" dirty="0"/>
              <a:t>Navy- 8,614 recorded incidents of DV</a:t>
            </a:r>
          </a:p>
          <a:p>
            <a:pPr lvl="1"/>
            <a:r>
              <a:rPr lang="en-US" sz="1500" i="1" dirty="0"/>
              <a:t>Marine Corps- 5,381 recorded incidents of DV  </a:t>
            </a:r>
          </a:p>
          <a:p>
            <a:endParaRPr lang="en-US" sz="1700" dirty="0"/>
          </a:p>
        </p:txBody>
      </p:sp>
    </p:spTree>
    <p:extLst>
      <p:ext uri="{BB962C8B-B14F-4D97-AF65-F5344CB8AC3E}">
        <p14:creationId xmlns:p14="http://schemas.microsoft.com/office/powerpoint/2010/main" val="2994039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EC771-59F4-F04B-2BC5-D8933F4F177E}"/>
              </a:ext>
            </a:extLst>
          </p:cNvPr>
          <p:cNvSpPr>
            <a:spLocks noGrp="1"/>
          </p:cNvSpPr>
          <p:nvPr>
            <p:ph type="title"/>
          </p:nvPr>
        </p:nvSpPr>
        <p:spPr/>
        <p:txBody>
          <a:bodyPr/>
          <a:lstStyle/>
          <a:p>
            <a:r>
              <a:rPr lang="en-US" dirty="0"/>
              <a:t>History of DV in the military legal world</a:t>
            </a:r>
          </a:p>
        </p:txBody>
      </p:sp>
      <p:sp>
        <p:nvSpPr>
          <p:cNvPr id="3" name="Content Placeholder 2">
            <a:extLst>
              <a:ext uri="{FF2B5EF4-FFF2-40B4-BE49-F238E27FC236}">
                <a16:creationId xmlns:a16="http://schemas.microsoft.com/office/drawing/2014/main" id="{5F84DCB6-412B-D6A8-CF37-E73D6E5BAEFF}"/>
              </a:ext>
            </a:extLst>
          </p:cNvPr>
          <p:cNvSpPr>
            <a:spLocks noGrp="1"/>
          </p:cNvSpPr>
          <p:nvPr>
            <p:ph idx="1"/>
          </p:nvPr>
        </p:nvSpPr>
        <p:spPr/>
        <p:txBody>
          <a:bodyPr>
            <a:normAutofit/>
          </a:bodyPr>
          <a:lstStyle/>
          <a:p>
            <a:r>
              <a:rPr lang="en-US" dirty="0"/>
              <a:t>In 1981 Congress first appropriated funds for DOD family violence prevention.</a:t>
            </a:r>
          </a:p>
          <a:p>
            <a:r>
              <a:rPr lang="en-US" dirty="0"/>
              <a:t>In the 80s and 90s several measures were taken to consolidate family issues within one area of the DOD.</a:t>
            </a:r>
          </a:p>
          <a:p>
            <a:r>
              <a:rPr lang="en-US" dirty="0"/>
              <a:t>Eventually, the Family Advocacy Program was born and designated program within the DOD to address, “domestic abuse, child abuse and neglect…” through prevention, awareness, treatment, and rehabilitation services.</a:t>
            </a:r>
          </a:p>
          <a:p>
            <a:r>
              <a:rPr lang="en-US" dirty="0"/>
              <a:t>In 2002, Congress required Civilian Protection Orders to have full force and effect on military installations.</a:t>
            </a:r>
          </a:p>
          <a:p>
            <a:r>
              <a:rPr lang="en-US" dirty="0"/>
              <a:t>Only in 2018 did DV become a crime in the UCMJ, prior to this it was charged under general assault  </a:t>
            </a:r>
          </a:p>
        </p:txBody>
      </p:sp>
    </p:spTree>
    <p:extLst>
      <p:ext uri="{BB962C8B-B14F-4D97-AF65-F5344CB8AC3E}">
        <p14:creationId xmlns:p14="http://schemas.microsoft.com/office/powerpoint/2010/main" val="34835598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0B1F7-E24F-381B-B1DE-412BFBF11D63}"/>
              </a:ext>
            </a:extLst>
          </p:cNvPr>
          <p:cNvSpPr>
            <a:spLocks noGrp="1"/>
          </p:cNvSpPr>
          <p:nvPr>
            <p:ph type="title"/>
          </p:nvPr>
        </p:nvSpPr>
        <p:spPr/>
        <p:txBody>
          <a:bodyPr>
            <a:noAutofit/>
          </a:bodyPr>
          <a:lstStyle/>
          <a:p>
            <a:r>
              <a:rPr lang="en-US" sz="3200" dirty="0"/>
              <a:t>Military Domestic Violence Convictions Skyrocketed After Commanders Were Removed from the Process</a:t>
            </a:r>
          </a:p>
        </p:txBody>
      </p:sp>
      <p:sp>
        <p:nvSpPr>
          <p:cNvPr id="3" name="Content Placeholder 2">
            <a:extLst>
              <a:ext uri="{FF2B5EF4-FFF2-40B4-BE49-F238E27FC236}">
                <a16:creationId xmlns:a16="http://schemas.microsoft.com/office/drawing/2014/main" id="{3A30B46C-E0B5-E2BA-650B-003EB233074C}"/>
              </a:ext>
            </a:extLst>
          </p:cNvPr>
          <p:cNvSpPr>
            <a:spLocks noGrp="1"/>
          </p:cNvSpPr>
          <p:nvPr>
            <p:ph sz="half" idx="1"/>
          </p:nvPr>
        </p:nvSpPr>
        <p:spPr>
          <a:xfrm>
            <a:off x="4533090" y="803187"/>
            <a:ext cx="7529208" cy="3379707"/>
          </a:xfrm>
        </p:spPr>
        <p:txBody>
          <a:bodyPr>
            <a:normAutofit fontScale="92500" lnSpcReduction="20000"/>
          </a:bodyPr>
          <a:lstStyle/>
          <a:p>
            <a:pPr marL="0" indent="0">
              <a:buNone/>
            </a:pPr>
            <a:r>
              <a:rPr lang="en-US" sz="1700" dirty="0"/>
              <a:t>“After years of fights in Congress, with advocates insisting crimes were being overlooked…culminating in a revamping of the system passed by lawmakers as a part of an annual defense policy bill in 2022.”</a:t>
            </a:r>
          </a:p>
          <a:p>
            <a:pPr marL="0" indent="0">
              <a:buNone/>
            </a:pPr>
            <a:r>
              <a:rPr lang="en-US" sz="1700" dirty="0"/>
              <a:t>In 2021, 43 soldiers in the army were convicted for domestic violence charges</a:t>
            </a:r>
          </a:p>
          <a:p>
            <a:pPr marL="0" indent="0">
              <a:buNone/>
            </a:pPr>
            <a:r>
              <a:rPr lang="en-US" sz="1700" dirty="0"/>
              <a:t>In 2024, the number nearly doubled to 101 convictions in the army </a:t>
            </a:r>
          </a:p>
          <a:p>
            <a:pPr marL="0" indent="0">
              <a:buNone/>
            </a:pPr>
            <a:r>
              <a:rPr lang="en-US" sz="1700" dirty="0"/>
              <a:t>The Marine Corps saw roughly 24 convictions in 2024, double the total number from 2019 through 2021</a:t>
            </a:r>
          </a:p>
          <a:p>
            <a:pPr marL="0" indent="0">
              <a:buNone/>
            </a:pPr>
            <a:r>
              <a:rPr lang="en-US" sz="1700" dirty="0"/>
              <a:t>The Navy, had 3 convictions in 2021 and 2022, and 16 in 2024</a:t>
            </a:r>
          </a:p>
          <a:p>
            <a:pPr marL="0" indent="0">
              <a:buNone/>
            </a:pPr>
            <a:r>
              <a:rPr lang="en-US" sz="1700" dirty="0"/>
              <a:t>The Air Force had 10 convictions in 2021 and 21 in 2024</a:t>
            </a:r>
          </a:p>
          <a:p>
            <a:pPr marL="0" indent="0">
              <a:buNone/>
            </a:pPr>
            <a:endParaRPr lang="en-US" dirty="0"/>
          </a:p>
        </p:txBody>
      </p:sp>
      <p:sp>
        <p:nvSpPr>
          <p:cNvPr id="4" name="Content Placeholder 3">
            <a:extLst>
              <a:ext uri="{FF2B5EF4-FFF2-40B4-BE49-F238E27FC236}">
                <a16:creationId xmlns:a16="http://schemas.microsoft.com/office/drawing/2014/main" id="{565922F8-5858-D9F9-CDC6-A797CC333153}"/>
              </a:ext>
            </a:extLst>
          </p:cNvPr>
          <p:cNvSpPr>
            <a:spLocks noGrp="1"/>
          </p:cNvSpPr>
          <p:nvPr>
            <p:ph sz="half" idx="2"/>
          </p:nvPr>
        </p:nvSpPr>
        <p:spPr>
          <a:xfrm>
            <a:off x="5120878" y="4294732"/>
            <a:ext cx="6272022" cy="2383586"/>
          </a:xfrm>
        </p:spPr>
        <p:txBody>
          <a:bodyPr>
            <a:normAutofit fontScale="92500" lnSpcReduction="20000"/>
          </a:bodyPr>
          <a:lstStyle/>
          <a:p>
            <a:r>
              <a:rPr lang="en-US" dirty="0"/>
              <a:t>The new legal system removed commanders from decisions on prosecuting and handed authority to the services’ independent Offices of Special Trial Counsel</a:t>
            </a:r>
          </a:p>
          <a:p>
            <a:r>
              <a:rPr lang="en-US" dirty="0"/>
              <a:t>A woman and former Air Force wife, testified before the House Armed Services subcommittee in 2019  on her experience seeking justice for domestic violence, said the special trial counsels provide hope when previously there had been absolute silence </a:t>
            </a:r>
          </a:p>
        </p:txBody>
      </p:sp>
    </p:spTree>
    <p:extLst>
      <p:ext uri="{BB962C8B-B14F-4D97-AF65-F5344CB8AC3E}">
        <p14:creationId xmlns:p14="http://schemas.microsoft.com/office/powerpoint/2010/main" val="208248123"/>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TM16401371[[fn=Atlas]]</Template>
  <TotalTime>1263</TotalTime>
  <Words>3695</Words>
  <Application>Microsoft Office PowerPoint</Application>
  <PresentationFormat>Widescreen</PresentationFormat>
  <Paragraphs>183</Paragraphs>
  <Slides>38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Arial</vt:lpstr>
      <vt:lpstr>Calibri Light</vt:lpstr>
      <vt:lpstr>Rockwell</vt:lpstr>
      <vt:lpstr>Wingdings</vt:lpstr>
      <vt:lpstr>Atlas</vt:lpstr>
      <vt:lpstr>Domestic Violence, Active Military, Veterans, &amp; Their Families </vt:lpstr>
      <vt:lpstr>Introduction</vt:lpstr>
      <vt:lpstr>What we will be discussing today…</vt:lpstr>
      <vt:lpstr>What is Domestic Violence</vt:lpstr>
      <vt:lpstr>Pentagon defines domestic abuse as</vt:lpstr>
      <vt:lpstr>What is Intimate Partner Violence</vt:lpstr>
      <vt:lpstr>How often does DV occur in families of active servicemember families </vt:lpstr>
      <vt:lpstr>History of DV in the military legal world</vt:lpstr>
      <vt:lpstr>Military Domestic Violence Convictions Skyrocketed After Commanders Were Removed from the Process</vt:lpstr>
      <vt:lpstr>The Family Advocacy Program</vt:lpstr>
      <vt:lpstr>The Family Advocacy Program</vt:lpstr>
      <vt:lpstr>The Family Advocacy Program</vt:lpstr>
      <vt:lpstr>The Family Advocacy Program</vt:lpstr>
      <vt:lpstr>The Family Advocacy Program</vt:lpstr>
      <vt:lpstr>How does the Family Advocacy Program handle reports of  domestic abuse?</vt:lpstr>
      <vt:lpstr>PowerPoint Presentation</vt:lpstr>
      <vt:lpstr>The Family Advocacy Program</vt:lpstr>
      <vt:lpstr>4 ways Family Advocacy Program Victim’s Advocates can help victims of DV</vt:lpstr>
      <vt:lpstr>4 ways Family Advocacy Program Victim’s Advocates can help victims of DV</vt:lpstr>
      <vt:lpstr>4 ways Family Advocacy Program Victim’s Advocates can help victims of DV</vt:lpstr>
      <vt:lpstr>4 ways Family Advocacy Program Victim’s Advocates can help victims of DV</vt:lpstr>
      <vt:lpstr>Important Note:</vt:lpstr>
      <vt:lpstr>Offender Profile from 2018 information </vt:lpstr>
      <vt:lpstr>What happens if abuser is the civilian in a DV incident </vt:lpstr>
      <vt:lpstr>Note About First Sergeant</vt:lpstr>
      <vt:lpstr>Veterans and IPVAP</vt:lpstr>
      <vt:lpstr>PowerPoint Presentation</vt:lpstr>
      <vt:lpstr>IPVAP works with other VA programs</vt:lpstr>
      <vt:lpstr>VA Strength at Home Program</vt:lpstr>
      <vt:lpstr>Veteran Strength at Home Program</vt:lpstr>
      <vt:lpstr>Veteran DV</vt:lpstr>
      <vt:lpstr>What is AppalReD Legal Aid</vt:lpstr>
      <vt:lpstr>How AppalReD Can Help Veterans Who Experience DV or IPV</vt:lpstr>
      <vt:lpstr>Civil Legal Process for Protective orders</vt:lpstr>
      <vt:lpstr>IPVAP Coordinators in Kentucky </vt:lpstr>
      <vt:lpstr>Veteran Specific Resources</vt:lpstr>
      <vt:lpstr> National Domestic Violence Hotline at 800-799-7233</vt:lpstr>
      <vt:lpstr>Sources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Domestic Violence, Active Military, Veterans, &amp; Their Families</dc:title>
  <dc:creator>Jennifer J. Perkins</dc:creator>
  <cp:lastModifiedBy>Jennifer J. Perkins</cp:lastModifiedBy>
  <cp:revision>2</cp:revision>
  <dcterms:created xsi:type="dcterms:W3CDTF">2022-08-22T16:21:40Z</dcterms:created>
  <dcterms:modified xsi:type="dcterms:W3CDTF">2025-09-11T16:50:32Z</dcterms:modified>
</cp:coreProperties>
</file>