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sldIdLst>
    <p:sldId id="256" r:id="rId4"/>
    <p:sldId id="257" r:id="rId5"/>
    <p:sldId id="258" r:id="rId6"/>
    <p:sldId id="260" r:id="rId7"/>
    <p:sldId id="261" r:id="rId8"/>
    <p:sldId id="259" r:id="rId9"/>
    <p:sldId id="262" r:id="rId10"/>
    <p:sldId id="263" r:id="rId11"/>
    <p:sldId id="264" r:id="rId12"/>
    <p:sldId id="265" r:id="rId13"/>
    <p:sldId id="268" r:id="rId14"/>
    <p:sldId id="266" r:id="rId15"/>
    <p:sldId id="267" r:id="rId16"/>
    <p:sldId id="269"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6"/>
    <p:restoredTop sz="94674"/>
  </p:normalViewPr>
  <p:slideViewPr>
    <p:cSldViewPr snapToGrid="0">
      <p:cViewPr varScale="1">
        <p:scale>
          <a:sx n="81" d="100"/>
          <a:sy n="81" d="100"/>
        </p:scale>
        <p:origin x="82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1.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E0D69-2A41-47A7-CBBC-292DA0CBD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840A23-0CA5-0DAD-9E2E-7722EAEB6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6CD41B-FC48-C24D-58D8-C42C93D3CAAB}"/>
              </a:ext>
            </a:extLst>
          </p:cNvPr>
          <p:cNvSpPr>
            <a:spLocks noGrp="1"/>
          </p:cNvSpPr>
          <p:nvPr>
            <p:ph type="dt" sz="half" idx="10"/>
          </p:nvPr>
        </p:nvSpPr>
        <p:spPr/>
        <p:txBody>
          <a:bodyPr/>
          <a:lstStyle/>
          <a:p>
            <a:fld id="{74C89834-03C1-054A-8C56-94B6B0DE941E}" type="datetimeFigureOut">
              <a:rPr lang="en-US" smtClean="0"/>
              <a:t>9/12/2024</a:t>
            </a:fld>
            <a:endParaRPr lang="en-US"/>
          </a:p>
        </p:txBody>
      </p:sp>
      <p:sp>
        <p:nvSpPr>
          <p:cNvPr id="5" name="Footer Placeholder 4">
            <a:extLst>
              <a:ext uri="{FF2B5EF4-FFF2-40B4-BE49-F238E27FC236}">
                <a16:creationId xmlns:a16="http://schemas.microsoft.com/office/drawing/2014/main" id="{40DCE5C9-D19B-35D1-C1B7-D850951EC2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0BDB74-5136-B7D7-A7DD-695A12E5CA8B}"/>
              </a:ext>
            </a:extLst>
          </p:cNvPr>
          <p:cNvSpPr>
            <a:spLocks noGrp="1"/>
          </p:cNvSpPr>
          <p:nvPr>
            <p:ph type="sldNum" sz="quarter" idx="12"/>
          </p:nvPr>
        </p:nvSpPr>
        <p:spPr/>
        <p:txBody>
          <a:bodyPr/>
          <a:lstStyle/>
          <a:p>
            <a:fld id="{2040B696-7659-024E-8B9C-A507D50A6AB7}" type="slidenum">
              <a:rPr lang="en-US" smtClean="0"/>
              <a:t>‹#›</a:t>
            </a:fld>
            <a:endParaRPr lang="en-US"/>
          </a:p>
        </p:txBody>
      </p:sp>
    </p:spTree>
    <p:extLst>
      <p:ext uri="{BB962C8B-B14F-4D97-AF65-F5344CB8AC3E}">
        <p14:creationId xmlns:p14="http://schemas.microsoft.com/office/powerpoint/2010/main" val="838508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E015D-2965-7263-04B3-2DF9CE73B4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D3CEE3-F6D8-C8FD-AC89-F8C8C13429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A0961B-290B-40F2-67C6-0269CD8654EA}"/>
              </a:ext>
            </a:extLst>
          </p:cNvPr>
          <p:cNvSpPr>
            <a:spLocks noGrp="1"/>
          </p:cNvSpPr>
          <p:nvPr>
            <p:ph type="dt" sz="half" idx="10"/>
          </p:nvPr>
        </p:nvSpPr>
        <p:spPr/>
        <p:txBody>
          <a:bodyPr/>
          <a:lstStyle/>
          <a:p>
            <a:fld id="{74C89834-03C1-054A-8C56-94B6B0DE941E}" type="datetimeFigureOut">
              <a:rPr lang="en-US" smtClean="0"/>
              <a:t>9/12/2024</a:t>
            </a:fld>
            <a:endParaRPr lang="en-US"/>
          </a:p>
        </p:txBody>
      </p:sp>
      <p:sp>
        <p:nvSpPr>
          <p:cNvPr id="5" name="Footer Placeholder 4">
            <a:extLst>
              <a:ext uri="{FF2B5EF4-FFF2-40B4-BE49-F238E27FC236}">
                <a16:creationId xmlns:a16="http://schemas.microsoft.com/office/drawing/2014/main" id="{6BB11A6E-79E5-8E62-F86B-2D89AEC73D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C9A2E5-2151-B568-7A69-EA5F663ACA73}"/>
              </a:ext>
            </a:extLst>
          </p:cNvPr>
          <p:cNvSpPr>
            <a:spLocks noGrp="1"/>
          </p:cNvSpPr>
          <p:nvPr>
            <p:ph type="sldNum" sz="quarter" idx="12"/>
          </p:nvPr>
        </p:nvSpPr>
        <p:spPr/>
        <p:txBody>
          <a:bodyPr/>
          <a:lstStyle/>
          <a:p>
            <a:fld id="{2040B696-7659-024E-8B9C-A507D50A6AB7}" type="slidenum">
              <a:rPr lang="en-US" smtClean="0"/>
              <a:t>‹#›</a:t>
            </a:fld>
            <a:endParaRPr lang="en-US"/>
          </a:p>
        </p:txBody>
      </p:sp>
    </p:spTree>
    <p:extLst>
      <p:ext uri="{BB962C8B-B14F-4D97-AF65-F5344CB8AC3E}">
        <p14:creationId xmlns:p14="http://schemas.microsoft.com/office/powerpoint/2010/main" val="4135992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323250-5238-CDB4-2762-BEB38F60AE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62701B-EB41-6F0E-418C-903B8A9CC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4256DC-57FF-FEE5-B1F8-481C7C8870AE}"/>
              </a:ext>
            </a:extLst>
          </p:cNvPr>
          <p:cNvSpPr>
            <a:spLocks noGrp="1"/>
          </p:cNvSpPr>
          <p:nvPr>
            <p:ph type="dt" sz="half" idx="10"/>
          </p:nvPr>
        </p:nvSpPr>
        <p:spPr/>
        <p:txBody>
          <a:bodyPr/>
          <a:lstStyle/>
          <a:p>
            <a:fld id="{74C89834-03C1-054A-8C56-94B6B0DE941E}" type="datetimeFigureOut">
              <a:rPr lang="en-US" smtClean="0"/>
              <a:t>9/12/2024</a:t>
            </a:fld>
            <a:endParaRPr lang="en-US"/>
          </a:p>
        </p:txBody>
      </p:sp>
      <p:sp>
        <p:nvSpPr>
          <p:cNvPr id="5" name="Footer Placeholder 4">
            <a:extLst>
              <a:ext uri="{FF2B5EF4-FFF2-40B4-BE49-F238E27FC236}">
                <a16:creationId xmlns:a16="http://schemas.microsoft.com/office/drawing/2014/main" id="{5180E822-330E-A3DB-D09A-5ED97EC87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84E706-70A6-527C-F39C-463F328E4EBA}"/>
              </a:ext>
            </a:extLst>
          </p:cNvPr>
          <p:cNvSpPr>
            <a:spLocks noGrp="1"/>
          </p:cNvSpPr>
          <p:nvPr>
            <p:ph type="sldNum" sz="quarter" idx="12"/>
          </p:nvPr>
        </p:nvSpPr>
        <p:spPr/>
        <p:txBody>
          <a:bodyPr/>
          <a:lstStyle/>
          <a:p>
            <a:fld id="{2040B696-7659-024E-8B9C-A507D50A6AB7}" type="slidenum">
              <a:rPr lang="en-US" smtClean="0"/>
              <a:t>‹#›</a:t>
            </a:fld>
            <a:endParaRPr lang="en-US"/>
          </a:p>
        </p:txBody>
      </p:sp>
    </p:spTree>
    <p:extLst>
      <p:ext uri="{BB962C8B-B14F-4D97-AF65-F5344CB8AC3E}">
        <p14:creationId xmlns:p14="http://schemas.microsoft.com/office/powerpoint/2010/main" val="2942308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1A918-E2DB-E6E9-0239-AE3069F6AF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25F370-F7F1-F58F-B2CB-DD3EA7D545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968069-F6A7-D26D-CA82-A0485FDE1BE3}"/>
              </a:ext>
            </a:extLst>
          </p:cNvPr>
          <p:cNvSpPr>
            <a:spLocks noGrp="1"/>
          </p:cNvSpPr>
          <p:nvPr>
            <p:ph type="dt" sz="half" idx="10"/>
          </p:nvPr>
        </p:nvSpPr>
        <p:spPr/>
        <p:txBody>
          <a:bodyPr/>
          <a:lstStyle/>
          <a:p>
            <a:fld id="{74C89834-03C1-054A-8C56-94B6B0DE941E}" type="datetimeFigureOut">
              <a:rPr lang="en-US" smtClean="0"/>
              <a:t>9/12/2024</a:t>
            </a:fld>
            <a:endParaRPr lang="en-US"/>
          </a:p>
        </p:txBody>
      </p:sp>
      <p:sp>
        <p:nvSpPr>
          <p:cNvPr id="5" name="Footer Placeholder 4">
            <a:extLst>
              <a:ext uri="{FF2B5EF4-FFF2-40B4-BE49-F238E27FC236}">
                <a16:creationId xmlns:a16="http://schemas.microsoft.com/office/drawing/2014/main" id="{05C46678-1A63-0AFC-1A21-6CE71284DC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8B39BD-5266-F956-1A2A-2B4DE3F8D8AD}"/>
              </a:ext>
            </a:extLst>
          </p:cNvPr>
          <p:cNvSpPr>
            <a:spLocks noGrp="1"/>
          </p:cNvSpPr>
          <p:nvPr>
            <p:ph type="sldNum" sz="quarter" idx="12"/>
          </p:nvPr>
        </p:nvSpPr>
        <p:spPr/>
        <p:txBody>
          <a:bodyPr/>
          <a:lstStyle/>
          <a:p>
            <a:fld id="{2040B696-7659-024E-8B9C-A507D50A6AB7}" type="slidenum">
              <a:rPr lang="en-US" smtClean="0"/>
              <a:t>‹#›</a:t>
            </a:fld>
            <a:endParaRPr lang="en-US"/>
          </a:p>
        </p:txBody>
      </p:sp>
    </p:spTree>
    <p:extLst>
      <p:ext uri="{BB962C8B-B14F-4D97-AF65-F5344CB8AC3E}">
        <p14:creationId xmlns:p14="http://schemas.microsoft.com/office/powerpoint/2010/main" val="2420675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DE999-AAE6-6BBA-F88F-D9D933BC24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506135-3C10-F0D1-F65E-2B327891D8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96330F-0CB3-CCD7-D2F1-D385D2C745EA}"/>
              </a:ext>
            </a:extLst>
          </p:cNvPr>
          <p:cNvSpPr>
            <a:spLocks noGrp="1"/>
          </p:cNvSpPr>
          <p:nvPr>
            <p:ph type="dt" sz="half" idx="10"/>
          </p:nvPr>
        </p:nvSpPr>
        <p:spPr/>
        <p:txBody>
          <a:bodyPr/>
          <a:lstStyle/>
          <a:p>
            <a:fld id="{74C89834-03C1-054A-8C56-94B6B0DE941E}" type="datetimeFigureOut">
              <a:rPr lang="en-US" smtClean="0"/>
              <a:t>9/12/2024</a:t>
            </a:fld>
            <a:endParaRPr lang="en-US"/>
          </a:p>
        </p:txBody>
      </p:sp>
      <p:sp>
        <p:nvSpPr>
          <p:cNvPr id="5" name="Footer Placeholder 4">
            <a:extLst>
              <a:ext uri="{FF2B5EF4-FFF2-40B4-BE49-F238E27FC236}">
                <a16:creationId xmlns:a16="http://schemas.microsoft.com/office/drawing/2014/main" id="{9E73A34B-CEC8-7C6D-3106-EC131FFDB2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C6E122-FDCC-FBFE-885D-608DF3022159}"/>
              </a:ext>
            </a:extLst>
          </p:cNvPr>
          <p:cNvSpPr>
            <a:spLocks noGrp="1"/>
          </p:cNvSpPr>
          <p:nvPr>
            <p:ph type="sldNum" sz="quarter" idx="12"/>
          </p:nvPr>
        </p:nvSpPr>
        <p:spPr/>
        <p:txBody>
          <a:bodyPr/>
          <a:lstStyle/>
          <a:p>
            <a:fld id="{2040B696-7659-024E-8B9C-A507D50A6AB7}" type="slidenum">
              <a:rPr lang="en-US" smtClean="0"/>
              <a:t>‹#›</a:t>
            </a:fld>
            <a:endParaRPr lang="en-US"/>
          </a:p>
        </p:txBody>
      </p:sp>
    </p:spTree>
    <p:extLst>
      <p:ext uri="{BB962C8B-B14F-4D97-AF65-F5344CB8AC3E}">
        <p14:creationId xmlns:p14="http://schemas.microsoft.com/office/powerpoint/2010/main" val="1678673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FE916-5E67-B75A-D80D-389C23ED0B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5720C5-416F-33C6-4E13-8BFC2DCC5F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4E571D-649F-0290-2C48-63399363F9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CAD12A-3E07-7B15-943B-A3B32B32EE01}"/>
              </a:ext>
            </a:extLst>
          </p:cNvPr>
          <p:cNvSpPr>
            <a:spLocks noGrp="1"/>
          </p:cNvSpPr>
          <p:nvPr>
            <p:ph type="dt" sz="half" idx="10"/>
          </p:nvPr>
        </p:nvSpPr>
        <p:spPr/>
        <p:txBody>
          <a:bodyPr/>
          <a:lstStyle/>
          <a:p>
            <a:fld id="{74C89834-03C1-054A-8C56-94B6B0DE941E}" type="datetimeFigureOut">
              <a:rPr lang="en-US" smtClean="0"/>
              <a:t>9/12/2024</a:t>
            </a:fld>
            <a:endParaRPr lang="en-US"/>
          </a:p>
        </p:txBody>
      </p:sp>
      <p:sp>
        <p:nvSpPr>
          <p:cNvPr id="6" name="Footer Placeholder 5">
            <a:extLst>
              <a:ext uri="{FF2B5EF4-FFF2-40B4-BE49-F238E27FC236}">
                <a16:creationId xmlns:a16="http://schemas.microsoft.com/office/drawing/2014/main" id="{442B4A7A-71E9-C01D-FD42-24655E2F60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C08BAC-6CF4-3961-B3EB-EB5B253988BD}"/>
              </a:ext>
            </a:extLst>
          </p:cNvPr>
          <p:cNvSpPr>
            <a:spLocks noGrp="1"/>
          </p:cNvSpPr>
          <p:nvPr>
            <p:ph type="sldNum" sz="quarter" idx="12"/>
          </p:nvPr>
        </p:nvSpPr>
        <p:spPr/>
        <p:txBody>
          <a:bodyPr/>
          <a:lstStyle/>
          <a:p>
            <a:fld id="{2040B696-7659-024E-8B9C-A507D50A6AB7}" type="slidenum">
              <a:rPr lang="en-US" smtClean="0"/>
              <a:t>‹#›</a:t>
            </a:fld>
            <a:endParaRPr lang="en-US"/>
          </a:p>
        </p:txBody>
      </p:sp>
    </p:spTree>
    <p:extLst>
      <p:ext uri="{BB962C8B-B14F-4D97-AF65-F5344CB8AC3E}">
        <p14:creationId xmlns:p14="http://schemas.microsoft.com/office/powerpoint/2010/main" val="423745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D5E65-292A-2E08-08DE-E2C076DE43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85D8C2-AA7D-31EA-DA0C-5E3C4F04EF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FD01E5-2E02-A28F-B7AE-70ABCA5FAC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A3008AD-291C-947C-A6BB-D3136CBDF1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0EE42B-98BB-D216-F928-CB373F1080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A2D5AA-AD37-EF8A-90FC-12E31F45CDC2}"/>
              </a:ext>
            </a:extLst>
          </p:cNvPr>
          <p:cNvSpPr>
            <a:spLocks noGrp="1"/>
          </p:cNvSpPr>
          <p:nvPr>
            <p:ph type="dt" sz="half" idx="10"/>
          </p:nvPr>
        </p:nvSpPr>
        <p:spPr/>
        <p:txBody>
          <a:bodyPr/>
          <a:lstStyle/>
          <a:p>
            <a:fld id="{74C89834-03C1-054A-8C56-94B6B0DE941E}" type="datetimeFigureOut">
              <a:rPr lang="en-US" smtClean="0"/>
              <a:t>9/12/2024</a:t>
            </a:fld>
            <a:endParaRPr lang="en-US"/>
          </a:p>
        </p:txBody>
      </p:sp>
      <p:sp>
        <p:nvSpPr>
          <p:cNvPr id="8" name="Footer Placeholder 7">
            <a:extLst>
              <a:ext uri="{FF2B5EF4-FFF2-40B4-BE49-F238E27FC236}">
                <a16:creationId xmlns:a16="http://schemas.microsoft.com/office/drawing/2014/main" id="{CF2405E8-F3F9-9533-7768-3D83BD351A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15A93F9-0F01-FF7B-63FC-7CAD1AAA9EF5}"/>
              </a:ext>
            </a:extLst>
          </p:cNvPr>
          <p:cNvSpPr>
            <a:spLocks noGrp="1"/>
          </p:cNvSpPr>
          <p:nvPr>
            <p:ph type="sldNum" sz="quarter" idx="12"/>
          </p:nvPr>
        </p:nvSpPr>
        <p:spPr/>
        <p:txBody>
          <a:bodyPr/>
          <a:lstStyle/>
          <a:p>
            <a:fld id="{2040B696-7659-024E-8B9C-A507D50A6AB7}" type="slidenum">
              <a:rPr lang="en-US" smtClean="0"/>
              <a:t>‹#›</a:t>
            </a:fld>
            <a:endParaRPr lang="en-US"/>
          </a:p>
        </p:txBody>
      </p:sp>
    </p:spTree>
    <p:extLst>
      <p:ext uri="{BB962C8B-B14F-4D97-AF65-F5344CB8AC3E}">
        <p14:creationId xmlns:p14="http://schemas.microsoft.com/office/powerpoint/2010/main" val="2202674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368AD-9FD1-71CD-1990-5CD4FDCF80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3C5206-68A5-8BCB-092A-CB8785F81A54}"/>
              </a:ext>
            </a:extLst>
          </p:cNvPr>
          <p:cNvSpPr>
            <a:spLocks noGrp="1"/>
          </p:cNvSpPr>
          <p:nvPr>
            <p:ph type="dt" sz="half" idx="10"/>
          </p:nvPr>
        </p:nvSpPr>
        <p:spPr/>
        <p:txBody>
          <a:bodyPr/>
          <a:lstStyle/>
          <a:p>
            <a:fld id="{74C89834-03C1-054A-8C56-94B6B0DE941E}" type="datetimeFigureOut">
              <a:rPr lang="en-US" smtClean="0"/>
              <a:t>9/12/2024</a:t>
            </a:fld>
            <a:endParaRPr lang="en-US"/>
          </a:p>
        </p:txBody>
      </p:sp>
      <p:sp>
        <p:nvSpPr>
          <p:cNvPr id="4" name="Footer Placeholder 3">
            <a:extLst>
              <a:ext uri="{FF2B5EF4-FFF2-40B4-BE49-F238E27FC236}">
                <a16:creationId xmlns:a16="http://schemas.microsoft.com/office/drawing/2014/main" id="{31E73F82-DB0E-B2B7-E1D7-7BC368413F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BC444B-D88A-4BB3-DC4B-0622840137B0}"/>
              </a:ext>
            </a:extLst>
          </p:cNvPr>
          <p:cNvSpPr>
            <a:spLocks noGrp="1"/>
          </p:cNvSpPr>
          <p:nvPr>
            <p:ph type="sldNum" sz="quarter" idx="12"/>
          </p:nvPr>
        </p:nvSpPr>
        <p:spPr/>
        <p:txBody>
          <a:bodyPr/>
          <a:lstStyle/>
          <a:p>
            <a:fld id="{2040B696-7659-024E-8B9C-A507D50A6AB7}" type="slidenum">
              <a:rPr lang="en-US" smtClean="0"/>
              <a:t>‹#›</a:t>
            </a:fld>
            <a:endParaRPr lang="en-US"/>
          </a:p>
        </p:txBody>
      </p:sp>
    </p:spTree>
    <p:extLst>
      <p:ext uri="{BB962C8B-B14F-4D97-AF65-F5344CB8AC3E}">
        <p14:creationId xmlns:p14="http://schemas.microsoft.com/office/powerpoint/2010/main" val="3030016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18AC7C-61D6-5A79-19E0-3710F5705612}"/>
              </a:ext>
            </a:extLst>
          </p:cNvPr>
          <p:cNvSpPr>
            <a:spLocks noGrp="1"/>
          </p:cNvSpPr>
          <p:nvPr>
            <p:ph type="dt" sz="half" idx="10"/>
          </p:nvPr>
        </p:nvSpPr>
        <p:spPr/>
        <p:txBody>
          <a:bodyPr/>
          <a:lstStyle/>
          <a:p>
            <a:fld id="{74C89834-03C1-054A-8C56-94B6B0DE941E}" type="datetimeFigureOut">
              <a:rPr lang="en-US" smtClean="0"/>
              <a:t>9/12/2024</a:t>
            </a:fld>
            <a:endParaRPr lang="en-US"/>
          </a:p>
        </p:txBody>
      </p:sp>
      <p:sp>
        <p:nvSpPr>
          <p:cNvPr id="3" name="Footer Placeholder 2">
            <a:extLst>
              <a:ext uri="{FF2B5EF4-FFF2-40B4-BE49-F238E27FC236}">
                <a16:creationId xmlns:a16="http://schemas.microsoft.com/office/drawing/2014/main" id="{CA53B712-DF15-B3EA-FADA-5599B0196C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ECC001-A322-834B-478D-454F4631D4CF}"/>
              </a:ext>
            </a:extLst>
          </p:cNvPr>
          <p:cNvSpPr>
            <a:spLocks noGrp="1"/>
          </p:cNvSpPr>
          <p:nvPr>
            <p:ph type="sldNum" sz="quarter" idx="12"/>
          </p:nvPr>
        </p:nvSpPr>
        <p:spPr/>
        <p:txBody>
          <a:bodyPr/>
          <a:lstStyle/>
          <a:p>
            <a:fld id="{2040B696-7659-024E-8B9C-A507D50A6AB7}" type="slidenum">
              <a:rPr lang="en-US" smtClean="0"/>
              <a:t>‹#›</a:t>
            </a:fld>
            <a:endParaRPr lang="en-US"/>
          </a:p>
        </p:txBody>
      </p:sp>
    </p:spTree>
    <p:extLst>
      <p:ext uri="{BB962C8B-B14F-4D97-AF65-F5344CB8AC3E}">
        <p14:creationId xmlns:p14="http://schemas.microsoft.com/office/powerpoint/2010/main" val="1738718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673D0-CBA9-45DB-E8DC-55FBC4D261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11CB4D-464A-9A14-70DA-7B2753EEF1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F8D370-8E70-E2F5-0FC8-8EDD40F448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EF1A83-363F-7294-DA07-798AC06469BE}"/>
              </a:ext>
            </a:extLst>
          </p:cNvPr>
          <p:cNvSpPr>
            <a:spLocks noGrp="1"/>
          </p:cNvSpPr>
          <p:nvPr>
            <p:ph type="dt" sz="half" idx="10"/>
          </p:nvPr>
        </p:nvSpPr>
        <p:spPr/>
        <p:txBody>
          <a:bodyPr/>
          <a:lstStyle/>
          <a:p>
            <a:fld id="{74C89834-03C1-054A-8C56-94B6B0DE941E}" type="datetimeFigureOut">
              <a:rPr lang="en-US" smtClean="0"/>
              <a:t>9/12/2024</a:t>
            </a:fld>
            <a:endParaRPr lang="en-US"/>
          </a:p>
        </p:txBody>
      </p:sp>
      <p:sp>
        <p:nvSpPr>
          <p:cNvPr id="6" name="Footer Placeholder 5">
            <a:extLst>
              <a:ext uri="{FF2B5EF4-FFF2-40B4-BE49-F238E27FC236}">
                <a16:creationId xmlns:a16="http://schemas.microsoft.com/office/drawing/2014/main" id="{990ED7B2-C701-A197-BE43-792CFD9504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F18946-B0E6-E4D8-8319-4AA11A451717}"/>
              </a:ext>
            </a:extLst>
          </p:cNvPr>
          <p:cNvSpPr>
            <a:spLocks noGrp="1"/>
          </p:cNvSpPr>
          <p:nvPr>
            <p:ph type="sldNum" sz="quarter" idx="12"/>
          </p:nvPr>
        </p:nvSpPr>
        <p:spPr/>
        <p:txBody>
          <a:bodyPr/>
          <a:lstStyle/>
          <a:p>
            <a:fld id="{2040B696-7659-024E-8B9C-A507D50A6AB7}" type="slidenum">
              <a:rPr lang="en-US" smtClean="0"/>
              <a:t>‹#›</a:t>
            </a:fld>
            <a:endParaRPr lang="en-US"/>
          </a:p>
        </p:txBody>
      </p:sp>
    </p:spTree>
    <p:extLst>
      <p:ext uri="{BB962C8B-B14F-4D97-AF65-F5344CB8AC3E}">
        <p14:creationId xmlns:p14="http://schemas.microsoft.com/office/powerpoint/2010/main" val="1199587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68BCF-E8FF-E953-C59F-1A18222637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72998DE-A237-33DA-AD0F-D5BBB4760D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17515A7-07C6-615C-3988-76A2D4DDE9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B347FE-6041-EDA4-8D2E-F74D295D6E8E}"/>
              </a:ext>
            </a:extLst>
          </p:cNvPr>
          <p:cNvSpPr>
            <a:spLocks noGrp="1"/>
          </p:cNvSpPr>
          <p:nvPr>
            <p:ph type="dt" sz="half" idx="10"/>
          </p:nvPr>
        </p:nvSpPr>
        <p:spPr/>
        <p:txBody>
          <a:bodyPr/>
          <a:lstStyle/>
          <a:p>
            <a:fld id="{74C89834-03C1-054A-8C56-94B6B0DE941E}" type="datetimeFigureOut">
              <a:rPr lang="en-US" smtClean="0"/>
              <a:t>9/12/2024</a:t>
            </a:fld>
            <a:endParaRPr lang="en-US"/>
          </a:p>
        </p:txBody>
      </p:sp>
      <p:sp>
        <p:nvSpPr>
          <p:cNvPr id="6" name="Footer Placeholder 5">
            <a:extLst>
              <a:ext uri="{FF2B5EF4-FFF2-40B4-BE49-F238E27FC236}">
                <a16:creationId xmlns:a16="http://schemas.microsoft.com/office/drawing/2014/main" id="{9660BFA0-46AA-81CD-9178-6B357CCF98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AA5DE3-E2E3-B740-337E-4A93043A7BAD}"/>
              </a:ext>
            </a:extLst>
          </p:cNvPr>
          <p:cNvSpPr>
            <a:spLocks noGrp="1"/>
          </p:cNvSpPr>
          <p:nvPr>
            <p:ph type="sldNum" sz="quarter" idx="12"/>
          </p:nvPr>
        </p:nvSpPr>
        <p:spPr/>
        <p:txBody>
          <a:bodyPr/>
          <a:lstStyle/>
          <a:p>
            <a:fld id="{2040B696-7659-024E-8B9C-A507D50A6AB7}" type="slidenum">
              <a:rPr lang="en-US" smtClean="0"/>
              <a:t>‹#›</a:t>
            </a:fld>
            <a:endParaRPr lang="en-US"/>
          </a:p>
        </p:txBody>
      </p:sp>
    </p:spTree>
    <p:extLst>
      <p:ext uri="{BB962C8B-B14F-4D97-AF65-F5344CB8AC3E}">
        <p14:creationId xmlns:p14="http://schemas.microsoft.com/office/powerpoint/2010/main" val="1086072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1D429E-2BB4-AA90-94D9-0CAA265472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067328A-FD06-8896-E85E-E2A0822AEA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A5259B-FA4E-F3FB-B01C-CBFB78739B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C89834-03C1-054A-8C56-94B6B0DE941E}" type="datetimeFigureOut">
              <a:rPr lang="en-US" smtClean="0"/>
              <a:t>9/12/2024</a:t>
            </a:fld>
            <a:endParaRPr lang="en-US"/>
          </a:p>
        </p:txBody>
      </p:sp>
      <p:sp>
        <p:nvSpPr>
          <p:cNvPr id="5" name="Footer Placeholder 4">
            <a:extLst>
              <a:ext uri="{FF2B5EF4-FFF2-40B4-BE49-F238E27FC236}">
                <a16:creationId xmlns:a16="http://schemas.microsoft.com/office/drawing/2014/main" id="{0BECE4EE-D390-E195-09B0-5161237F5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B0454C-960D-9AF1-647D-D1CC92B118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40B696-7659-024E-8B9C-A507D50A6AB7}" type="slidenum">
              <a:rPr lang="en-US" smtClean="0"/>
              <a:t>‹#›</a:t>
            </a:fld>
            <a:endParaRPr lang="en-US"/>
          </a:p>
        </p:txBody>
      </p:sp>
    </p:spTree>
    <p:extLst>
      <p:ext uri="{BB962C8B-B14F-4D97-AF65-F5344CB8AC3E}">
        <p14:creationId xmlns:p14="http://schemas.microsoft.com/office/powerpoint/2010/main" val="2932767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5961E-7761-DBA8-0B2D-37A93BBC5FD7}"/>
              </a:ext>
            </a:extLst>
          </p:cNvPr>
          <p:cNvSpPr>
            <a:spLocks noGrp="1"/>
          </p:cNvSpPr>
          <p:nvPr>
            <p:ph type="ctr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DOMESTIC VIOLENCE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and</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FEDERAL JURISDICTION</a:t>
            </a:r>
          </a:p>
        </p:txBody>
      </p:sp>
      <p:sp>
        <p:nvSpPr>
          <p:cNvPr id="3" name="Subtitle 2">
            <a:extLst>
              <a:ext uri="{FF2B5EF4-FFF2-40B4-BE49-F238E27FC236}">
                <a16:creationId xmlns:a16="http://schemas.microsoft.com/office/drawing/2014/main" id="{84E32CBB-C860-28C6-89F8-1D694110FA40}"/>
              </a:ext>
            </a:extLst>
          </p:cNvPr>
          <p:cNvSpPr>
            <a:spLocks noGrp="1"/>
          </p:cNvSpPr>
          <p:nvPr>
            <p:ph type="subTitle" idx="1"/>
          </p:nvPr>
        </p:nvSpPr>
        <p:spPr/>
        <p:txBody>
          <a:bodyPr/>
          <a:lstStyle/>
          <a:p>
            <a:r>
              <a:rPr lang="en-US" dirty="0"/>
              <a:t>How does the United States regulate domestic violence?</a:t>
            </a:r>
          </a:p>
        </p:txBody>
      </p:sp>
      <p:pic>
        <p:nvPicPr>
          <p:cNvPr id="4" name="Picture 3">
            <a:extLst>
              <a:ext uri="{FF2B5EF4-FFF2-40B4-BE49-F238E27FC236}">
                <a16:creationId xmlns:a16="http://schemas.microsoft.com/office/drawing/2014/main" id="{75EFC0F1-E179-FD67-D3B8-BC826F419D5B}"/>
              </a:ext>
            </a:extLst>
          </p:cNvPr>
          <p:cNvPicPr>
            <a:picLocks noChangeAspect="1"/>
          </p:cNvPicPr>
          <p:nvPr/>
        </p:nvPicPr>
        <p:blipFill>
          <a:blip r:embed="rId2"/>
          <a:stretch>
            <a:fillRect/>
          </a:stretch>
        </p:blipFill>
        <p:spPr>
          <a:xfrm>
            <a:off x="5355832" y="3974387"/>
            <a:ext cx="1295400" cy="1219200"/>
          </a:xfrm>
          <a:prstGeom prst="rect">
            <a:avLst/>
          </a:prstGeom>
        </p:spPr>
      </p:pic>
    </p:spTree>
    <p:extLst>
      <p:ext uri="{BB962C8B-B14F-4D97-AF65-F5344CB8AC3E}">
        <p14:creationId xmlns:p14="http://schemas.microsoft.com/office/powerpoint/2010/main" val="1341006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C1510-77EC-D270-B98D-ED4DD52ED20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More…</a:t>
            </a:r>
          </a:p>
        </p:txBody>
      </p:sp>
      <p:sp>
        <p:nvSpPr>
          <p:cNvPr id="3" name="Content Placeholder 2">
            <a:extLst>
              <a:ext uri="{FF2B5EF4-FFF2-40B4-BE49-F238E27FC236}">
                <a16:creationId xmlns:a16="http://schemas.microsoft.com/office/drawing/2014/main" id="{E04CDCD1-E365-BEA8-68E6-B253DA386A62}"/>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ATF Form 4473—incorporates all of the disqualifiers of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922, including those relating to domestic violence.  A potential purchaser of a firearm from a federally licensed firearm dealer must complete the form and certify that he/she is not subject to a valid protection order and has not been convicted of a qualifying misdemeanor crime of domestic violence.  Providing false information is a violation of 18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922(a)(6).</a:t>
            </a:r>
          </a:p>
        </p:txBody>
      </p:sp>
      <p:pic>
        <p:nvPicPr>
          <p:cNvPr id="4" name="Picture 3">
            <a:extLst>
              <a:ext uri="{FF2B5EF4-FFF2-40B4-BE49-F238E27FC236}">
                <a16:creationId xmlns:a16="http://schemas.microsoft.com/office/drawing/2014/main" id="{EEE0AB5C-86DF-971E-0913-A24B9B35E492}"/>
              </a:ext>
            </a:extLst>
          </p:cNvPr>
          <p:cNvPicPr>
            <a:picLocks noChangeAspect="1"/>
          </p:cNvPicPr>
          <p:nvPr/>
        </p:nvPicPr>
        <p:blipFill>
          <a:blip r:embed="rId2"/>
          <a:stretch>
            <a:fillRect/>
          </a:stretch>
        </p:blipFill>
        <p:spPr>
          <a:xfrm>
            <a:off x="4555553" y="4449552"/>
            <a:ext cx="2566440" cy="1727411"/>
          </a:xfrm>
          <a:prstGeom prst="rect">
            <a:avLst/>
          </a:prstGeom>
        </p:spPr>
      </p:pic>
    </p:spTree>
    <p:extLst>
      <p:ext uri="{BB962C8B-B14F-4D97-AF65-F5344CB8AC3E}">
        <p14:creationId xmlns:p14="http://schemas.microsoft.com/office/powerpoint/2010/main" val="3883141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93E9B-D449-3C2F-B4E2-8E65350BC456}"/>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Reasons some doubted constitutionality of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922(g)(8)</a:t>
            </a:r>
          </a:p>
        </p:txBody>
      </p:sp>
      <p:sp>
        <p:nvSpPr>
          <p:cNvPr id="3" name="Content Placeholder 2">
            <a:extLst>
              <a:ext uri="{FF2B5EF4-FFF2-40B4-BE49-F238E27FC236}">
                <a16:creationId xmlns:a16="http://schemas.microsoft.com/office/drawing/2014/main" id="{9EE9616B-7FDB-3B25-6295-690A898E2D28}"/>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Historical test of </a:t>
            </a:r>
            <a:r>
              <a:rPr lang="en-US" i="1" dirty="0" err="1">
                <a:latin typeface="Times New Roman" panose="02020603050405020304" pitchFamily="18" charset="0"/>
                <a:cs typeface="Times New Roman" panose="02020603050405020304" pitchFamily="18" charset="0"/>
              </a:rPr>
              <a:t>Bruen</a:t>
            </a:r>
            <a:r>
              <a:rPr lang="en-US" dirty="0">
                <a:latin typeface="Times New Roman" panose="02020603050405020304" pitchFamily="18" charset="0"/>
                <a:cs typeface="Times New Roman" panose="02020603050405020304" pitchFamily="18" charset="0"/>
              </a:rPr>
              <a:t>—no protection orders in 1791 or 1868</a:t>
            </a:r>
          </a:p>
          <a:p>
            <a:r>
              <a:rPr lang="en-US" dirty="0">
                <a:latin typeface="Times New Roman" panose="02020603050405020304" pitchFamily="18" charset="0"/>
                <a:cs typeface="Times New Roman" panose="02020603050405020304" pitchFamily="18" charset="0"/>
              </a:rPr>
              <a:t>Protection orders typically do not involve a jury trial</a:t>
            </a:r>
          </a:p>
          <a:p>
            <a:r>
              <a:rPr lang="en-US" dirty="0">
                <a:latin typeface="Times New Roman" panose="02020603050405020304" pitchFamily="18" charset="0"/>
                <a:cs typeface="Times New Roman" panose="02020603050405020304" pitchFamily="18" charset="0"/>
              </a:rPr>
              <a:t>No right to counsel at public expense in a protection order hearing</a:t>
            </a:r>
          </a:p>
          <a:p>
            <a:r>
              <a:rPr lang="en-US" dirty="0">
                <a:latin typeface="Times New Roman" panose="02020603050405020304" pitchFamily="18" charset="0"/>
                <a:cs typeface="Times New Roman" panose="02020603050405020304" pitchFamily="18" charset="0"/>
              </a:rPr>
              <a:t>Preponderance of the evidence legal standard for deprivation of a civil right, NOT beyond a reasonable doubt</a:t>
            </a:r>
          </a:p>
        </p:txBody>
      </p:sp>
      <p:pic>
        <p:nvPicPr>
          <p:cNvPr id="4" name="Picture 3">
            <a:extLst>
              <a:ext uri="{FF2B5EF4-FFF2-40B4-BE49-F238E27FC236}">
                <a16:creationId xmlns:a16="http://schemas.microsoft.com/office/drawing/2014/main" id="{76812F64-7127-5674-1443-4372CBD4E4BC}"/>
              </a:ext>
            </a:extLst>
          </p:cNvPr>
          <p:cNvPicPr>
            <a:picLocks noChangeAspect="1"/>
          </p:cNvPicPr>
          <p:nvPr/>
        </p:nvPicPr>
        <p:blipFill>
          <a:blip r:embed="rId2"/>
          <a:stretch>
            <a:fillRect/>
          </a:stretch>
        </p:blipFill>
        <p:spPr>
          <a:xfrm>
            <a:off x="4916982" y="4293961"/>
            <a:ext cx="1817132" cy="2198914"/>
          </a:xfrm>
          <a:prstGeom prst="rect">
            <a:avLst/>
          </a:prstGeom>
        </p:spPr>
      </p:pic>
    </p:spTree>
    <p:extLst>
      <p:ext uri="{BB962C8B-B14F-4D97-AF65-F5344CB8AC3E}">
        <p14:creationId xmlns:p14="http://schemas.microsoft.com/office/powerpoint/2010/main" val="1797447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D2E64-6182-81B4-9EEC-8B676C4586C2}"/>
              </a:ext>
            </a:extLst>
          </p:cNvPr>
          <p:cNvSpPr>
            <a:spLocks noGrp="1"/>
          </p:cNvSpPr>
          <p:nvPr>
            <p:ph type="title"/>
          </p:nvPr>
        </p:nvSpPr>
        <p:spPr/>
        <p:txBody>
          <a:bodyPr>
            <a:normAutofit fontScale="90000"/>
          </a:bodyPr>
          <a:lstStyle/>
          <a:p>
            <a:pPr algn="ctr"/>
            <a:r>
              <a:rPr lang="en-US" dirty="0">
                <a:latin typeface="Times New Roman" panose="02020603050405020304" pitchFamily="18" charset="0"/>
                <a:cs typeface="Times New Roman" panose="02020603050405020304" pitchFamily="18" charset="0"/>
              </a:rPr>
              <a:t>BUT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922(g)(8) IS CONSTITUTIONAL</a:t>
            </a:r>
            <a:br>
              <a:rPr lang="en-US" dirty="0">
                <a:latin typeface="Times New Roman" panose="02020603050405020304" pitchFamily="18" charset="0"/>
                <a:cs typeface="Times New Roman" panose="02020603050405020304" pitchFamily="18" charset="0"/>
              </a:rPr>
            </a:br>
            <a:r>
              <a:rPr lang="en-US" i="1" dirty="0">
                <a:latin typeface="Times New Roman" panose="02020603050405020304" pitchFamily="18" charset="0"/>
                <a:cs typeface="Times New Roman" panose="02020603050405020304" pitchFamily="18" charset="0"/>
              </a:rPr>
              <a:t>United States v. Rahimi</a:t>
            </a:r>
            <a:r>
              <a:rPr lang="en-US" dirty="0">
                <a:latin typeface="Times New Roman" panose="02020603050405020304" pitchFamily="18" charset="0"/>
                <a:cs typeface="Times New Roman" panose="02020603050405020304" pitchFamily="18" charset="0"/>
              </a:rPr>
              <a:t>, 144 </a:t>
            </a:r>
            <a:r>
              <a:rPr lang="en-US" dirty="0" err="1">
                <a:latin typeface="Times New Roman" panose="02020603050405020304" pitchFamily="18" charset="0"/>
                <a:cs typeface="Times New Roman" panose="02020603050405020304" pitchFamily="18" charset="0"/>
              </a:rPr>
              <a:t>S.Ct</a:t>
            </a:r>
            <a:r>
              <a:rPr lang="en-US" dirty="0">
                <a:latin typeface="Times New Roman" panose="02020603050405020304" pitchFamily="18" charset="0"/>
                <a:cs typeface="Times New Roman" panose="02020603050405020304" pitchFamily="18" charset="0"/>
              </a:rPr>
              <a:t>. 1889 (2024)</a:t>
            </a:r>
          </a:p>
        </p:txBody>
      </p:sp>
      <p:sp>
        <p:nvSpPr>
          <p:cNvPr id="3" name="Content Placeholder 2">
            <a:extLst>
              <a:ext uri="{FF2B5EF4-FFF2-40B4-BE49-F238E27FC236}">
                <a16:creationId xmlns:a16="http://schemas.microsoft.com/office/drawing/2014/main" id="{EA30E3DB-F712-5E28-AD25-1EFAC2042647}"/>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Upheld the constitutionality of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922(g)(8) against a facial Second Amendment challenge (reversing Fifth Circuit)</a:t>
            </a:r>
          </a:p>
          <a:p>
            <a:r>
              <a:rPr lang="en-US" kern="0" dirty="0">
                <a:effectLst/>
                <a:latin typeface="Times New Roman" panose="02020603050405020304" pitchFamily="18" charset="0"/>
                <a:ea typeface="Calibri" panose="020F0502020204030204" pitchFamily="34" charset="0"/>
                <a:cs typeface="Times New Roman" panose="02020603050405020304" pitchFamily="18" charset="0"/>
              </a:rPr>
              <a:t>8-1 decision with Justice Thomas dissenting</a:t>
            </a:r>
          </a:p>
          <a:p>
            <a:r>
              <a:rPr lang="en-US" kern="0" dirty="0">
                <a:latin typeface="Times New Roman" panose="02020603050405020304" pitchFamily="18" charset="0"/>
                <a:ea typeface="Calibri" panose="020F0502020204030204" pitchFamily="34" charset="0"/>
                <a:cs typeface="Times New Roman" panose="02020603050405020304" pitchFamily="18" charset="0"/>
              </a:rPr>
              <a:t>Defendant grabbed his girlfriend by the wrist, dragged her to his car, and shoved her in, causing her to strike her head against the dashboard.  Also fired shots as his girlfriend fled.  Later told girlfriend he would shoot her if she reported him to the police.</a:t>
            </a:r>
            <a:endParaRPr lang="en-US" kern="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kern="0" dirty="0">
                <a:latin typeface="Times New Roman" panose="02020603050405020304" pitchFamily="18" charset="0"/>
                <a:cs typeface="Times New Roman" panose="02020603050405020304" pitchFamily="18" charset="0"/>
              </a:rPr>
              <a:t>Analyzed history from the Statute of Northampton in 1328 forward to conclude that history supported disarming those subject to a protection order</a:t>
            </a:r>
          </a:p>
        </p:txBody>
      </p:sp>
    </p:spTree>
    <p:extLst>
      <p:ext uri="{BB962C8B-B14F-4D97-AF65-F5344CB8AC3E}">
        <p14:creationId xmlns:p14="http://schemas.microsoft.com/office/powerpoint/2010/main" val="1520000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10D21-C37D-CCE0-2790-3D25A3EE4303}"/>
              </a:ext>
            </a:extLst>
          </p:cNvPr>
          <p:cNvSpPr>
            <a:spLocks noGrp="1"/>
          </p:cNvSpPr>
          <p:nvPr>
            <p:ph type="title"/>
          </p:nvPr>
        </p:nvSpPr>
        <p:spPr/>
        <p:txBody>
          <a:bodyPr/>
          <a:lstStyle/>
          <a:p>
            <a:pPr algn="ctr"/>
            <a:r>
              <a:rPr lang="en-US" i="1" dirty="0">
                <a:latin typeface="Times New Roman" panose="02020603050405020304" pitchFamily="18" charset="0"/>
                <a:cs typeface="Times New Roman" panose="02020603050405020304" pitchFamily="18" charset="0"/>
              </a:rPr>
              <a:t>Rahimi</a:t>
            </a:r>
            <a:r>
              <a:rPr lang="en-US" dirty="0">
                <a:latin typeface="Times New Roman" panose="02020603050405020304" pitchFamily="18" charset="0"/>
                <a:cs typeface="Times New Roman" panose="02020603050405020304" pitchFamily="18" charset="0"/>
              </a:rPr>
              <a:t> cont’d</a:t>
            </a:r>
          </a:p>
        </p:txBody>
      </p:sp>
      <p:sp>
        <p:nvSpPr>
          <p:cNvPr id="3" name="Content Placeholder 2">
            <a:extLst>
              <a:ext uri="{FF2B5EF4-FFF2-40B4-BE49-F238E27FC236}">
                <a16:creationId xmlns:a16="http://schemas.microsoft.com/office/drawing/2014/main" id="{EC66C351-59CC-C958-8902-B36AD05A2E24}"/>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Historical Analogue No. 1:  </a:t>
            </a:r>
            <a:r>
              <a:rPr lang="en-US" b="1" dirty="0">
                <a:latin typeface="Times New Roman" panose="02020603050405020304" pitchFamily="18" charset="0"/>
                <a:cs typeface="Times New Roman" panose="02020603050405020304" pitchFamily="18" charset="0"/>
              </a:rPr>
              <a:t>Surety Laws</a:t>
            </a:r>
            <a:r>
              <a:rPr lang="en-US" dirty="0">
                <a:latin typeface="Times New Roman" panose="02020603050405020304" pitchFamily="18" charset="0"/>
                <a:cs typeface="Times New Roman" panose="02020603050405020304" pitchFamily="18" charset="0"/>
              </a:rPr>
              <a:t>—designed to prevent violence before it occurred.  Those suspected of future misbehavior could be required to provide pledges or securities or face jail.  Surety laws could be invoked to prevent all forms of violence, including spousal abuse.  Wives could demand surety from husbands for good behavior.  Surety laws targeted the misuse of firearms.</a:t>
            </a:r>
          </a:p>
          <a:p>
            <a:r>
              <a:rPr lang="en-US" dirty="0">
                <a:latin typeface="Times New Roman" panose="02020603050405020304" pitchFamily="18" charset="0"/>
                <a:cs typeface="Times New Roman" panose="02020603050405020304" pitchFamily="18" charset="0"/>
              </a:rPr>
              <a:t>Historical Analogue No. 2:  </a:t>
            </a:r>
            <a:r>
              <a:rPr lang="en-US" b="1" dirty="0">
                <a:latin typeface="Times New Roman" panose="02020603050405020304" pitchFamily="18" charset="0"/>
                <a:cs typeface="Times New Roman" panose="02020603050405020304" pitchFamily="18" charset="0"/>
              </a:rPr>
              <a:t>Going Armed Laws—</a:t>
            </a:r>
            <a:r>
              <a:rPr lang="en-US" dirty="0">
                <a:latin typeface="Times New Roman" panose="02020603050405020304" pitchFamily="18" charset="0"/>
                <a:cs typeface="Times New Roman" panose="02020603050405020304" pitchFamily="18" charset="0"/>
              </a:rPr>
              <a:t>part of ancient common law prohibition on “affrays.”  These laws traced their origin to the Statute of Northampton and prevented riding or going armed to terrify the good people of the land.  </a:t>
            </a:r>
          </a:p>
        </p:txBody>
      </p:sp>
    </p:spTree>
    <p:extLst>
      <p:ext uri="{BB962C8B-B14F-4D97-AF65-F5344CB8AC3E}">
        <p14:creationId xmlns:p14="http://schemas.microsoft.com/office/powerpoint/2010/main" val="2845020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A3C60-A8B5-C6DC-CC7A-8495E40C7794}"/>
              </a:ext>
            </a:extLst>
          </p:cNvPr>
          <p:cNvSpPr>
            <a:spLocks noGrp="1"/>
          </p:cNvSpPr>
          <p:nvPr>
            <p:ph type="title"/>
          </p:nvPr>
        </p:nvSpPr>
        <p:spPr/>
        <p:txBody>
          <a:bodyPr/>
          <a:lstStyle/>
          <a:p>
            <a:pPr algn="ctr"/>
            <a:r>
              <a:rPr lang="en-US" i="1" dirty="0">
                <a:latin typeface="Times New Roman" panose="02020603050405020304" pitchFamily="18" charset="0"/>
                <a:cs typeface="Times New Roman" panose="02020603050405020304" pitchFamily="18" charset="0"/>
              </a:rPr>
              <a:t>Rahimi</a:t>
            </a:r>
            <a:r>
              <a:rPr lang="en-US" dirty="0">
                <a:latin typeface="Times New Roman" panose="02020603050405020304" pitchFamily="18" charset="0"/>
                <a:cs typeface="Times New Roman" panose="02020603050405020304" pitchFamily="18" charset="0"/>
              </a:rPr>
              <a:t> cont’d</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Other Considerations</a:t>
            </a:r>
          </a:p>
        </p:txBody>
      </p:sp>
      <p:sp>
        <p:nvSpPr>
          <p:cNvPr id="3" name="Content Placeholder 2">
            <a:extLst>
              <a:ext uri="{FF2B5EF4-FFF2-40B4-BE49-F238E27FC236}">
                <a16:creationId xmlns:a16="http://schemas.microsoft.com/office/drawing/2014/main" id="{7E29A2AC-3AE9-6CE1-8D22-80A2777E4FBF}"/>
              </a:ext>
            </a:extLst>
          </p:cNvPr>
          <p:cNvSpPr>
            <a:spLocks noGrp="1"/>
          </p:cNvSpPr>
          <p:nvPr>
            <p:ph idx="1"/>
          </p:nvPr>
        </p:nvSpPr>
        <p:spPr/>
        <p:txBody>
          <a:bodyPr/>
          <a:lstStyle/>
          <a:p>
            <a:r>
              <a:rPr lang="en-US" kern="0" dirty="0">
                <a:effectLst/>
                <a:latin typeface="Times New Roman" panose="02020603050405020304" pitchFamily="18" charset="0"/>
                <a:ea typeface="Calibri" panose="020F0502020204030204" pitchFamily="34" charset="0"/>
                <a:cs typeface="Times New Roman" panose="02020603050405020304" pitchFamily="18" charset="0"/>
              </a:rPr>
              <a:t>§ 922(g)(8) does not “broadly restrict arms use by the public generally”</a:t>
            </a:r>
          </a:p>
          <a:p>
            <a:r>
              <a:rPr lang="en-US" kern="0" dirty="0">
                <a:latin typeface="Times New Roman" panose="02020603050405020304" pitchFamily="18" charset="0"/>
                <a:cs typeface="Times New Roman" panose="02020603050405020304" pitchFamily="18" charset="0"/>
              </a:rPr>
              <a:t>Long tradition of regulation of firearms possession by those who represent “a credible threat to the physical safety of another”</a:t>
            </a:r>
          </a:p>
          <a:p>
            <a:r>
              <a:rPr lang="en-US" kern="0" dirty="0">
                <a:latin typeface="Times New Roman" panose="02020603050405020304" pitchFamily="18" charset="0"/>
                <a:cs typeface="Times New Roman" panose="02020603050405020304" pitchFamily="18" charset="0"/>
              </a:rPr>
              <a:t>Disarmament is temporary—like surety laws</a:t>
            </a:r>
          </a:p>
          <a:p>
            <a:r>
              <a:rPr lang="en-US" kern="0" dirty="0">
                <a:latin typeface="Times New Roman" panose="02020603050405020304" pitchFamily="18" charset="0"/>
                <a:cs typeface="Times New Roman" panose="02020603050405020304" pitchFamily="18" charset="0"/>
              </a:rPr>
              <a:t>Historical analogue is required, not a historical twin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2637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AF18-004E-8967-46DA-AF784B26A6B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WHAT’S NEXT?</a:t>
            </a:r>
          </a:p>
        </p:txBody>
      </p:sp>
      <p:sp>
        <p:nvSpPr>
          <p:cNvPr id="3" name="Content Placeholder 2">
            <a:extLst>
              <a:ext uri="{FF2B5EF4-FFF2-40B4-BE49-F238E27FC236}">
                <a16:creationId xmlns:a16="http://schemas.microsoft.com/office/drawing/2014/main" id="{1F74E24E-D578-D423-49A5-63AD8EDD55DD}"/>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Possible federal regulation of “coercive control”</a:t>
            </a:r>
          </a:p>
          <a:p>
            <a:pPr algn="just"/>
            <a:r>
              <a:rPr lang="en-US" dirty="0">
                <a:latin typeface="Times New Roman" panose="02020603050405020304" pitchFamily="18" charset="0"/>
                <a:cs typeface="Times New Roman" panose="02020603050405020304" pitchFamily="18" charset="0"/>
              </a:rPr>
              <a:t>An act or a pattern of acts of assaults, threats, humiliation, and intimidation or other abuse that issued to harm, punish, or frighten the victim</a:t>
            </a:r>
          </a:p>
          <a:p>
            <a:pPr algn="just"/>
            <a:r>
              <a:rPr lang="en-US" dirty="0">
                <a:latin typeface="Times New Roman" panose="02020603050405020304" pitchFamily="18" charset="0"/>
                <a:cs typeface="Times New Roman" panose="02020603050405020304" pitchFamily="18" charset="0"/>
              </a:rPr>
              <a:t>Eight states have added coercive control to their protection order statutes</a:t>
            </a:r>
          </a:p>
          <a:p>
            <a:pPr algn="just"/>
            <a:r>
              <a:rPr lang="en-US" dirty="0">
                <a:latin typeface="Times New Roman" panose="02020603050405020304" pitchFamily="18" charset="0"/>
                <a:cs typeface="Times New Roman" panose="02020603050405020304" pitchFamily="18" charset="0"/>
              </a:rPr>
              <a:t>Legislation will be introduced in Kentucky next year</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936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D5BB2-37A6-E1DF-D7A0-0128ECF7D3C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MOST DOMESTIC VIOLENCE ISSUES ARE HANDLED IN STATE COURT</a:t>
            </a:r>
          </a:p>
        </p:txBody>
      </p:sp>
      <p:sp>
        <p:nvSpPr>
          <p:cNvPr id="3" name="Content Placeholder 2">
            <a:extLst>
              <a:ext uri="{FF2B5EF4-FFF2-40B4-BE49-F238E27FC236}">
                <a16:creationId xmlns:a16="http://schemas.microsoft.com/office/drawing/2014/main" id="{02A7877D-D90B-AF5E-5BE6-76CC3BE8C871}"/>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ORDERS OF PROTECTION:  EPO/DVO</a:t>
            </a:r>
          </a:p>
          <a:p>
            <a:r>
              <a:rPr lang="en-US" dirty="0">
                <a:latin typeface="Times New Roman" panose="02020603050405020304" pitchFamily="18" charset="0"/>
                <a:cs typeface="Times New Roman" panose="02020603050405020304" pitchFamily="18" charset="0"/>
              </a:rPr>
              <a:t>DISSOLUTION OF MARRIAGE/CUSTODY CASES</a:t>
            </a:r>
          </a:p>
          <a:p>
            <a:r>
              <a:rPr lang="en-US" dirty="0">
                <a:latin typeface="Times New Roman" panose="02020603050405020304" pitchFamily="18" charset="0"/>
                <a:cs typeface="Times New Roman" panose="02020603050405020304" pitchFamily="18" charset="0"/>
              </a:rPr>
              <a:t>JUVENILE DEPENDENCY/NEGLECT/ABUSE CASES</a:t>
            </a:r>
          </a:p>
        </p:txBody>
      </p:sp>
      <p:pic>
        <p:nvPicPr>
          <p:cNvPr id="4" name="Picture 3">
            <a:extLst>
              <a:ext uri="{FF2B5EF4-FFF2-40B4-BE49-F238E27FC236}">
                <a16:creationId xmlns:a16="http://schemas.microsoft.com/office/drawing/2014/main" id="{7B3DFE84-82B0-8B6B-0401-AB2E0681BC80}"/>
              </a:ext>
            </a:extLst>
          </p:cNvPr>
          <p:cNvPicPr>
            <a:picLocks noChangeAspect="1"/>
          </p:cNvPicPr>
          <p:nvPr/>
        </p:nvPicPr>
        <p:blipFill>
          <a:blip r:embed="rId2"/>
          <a:stretch>
            <a:fillRect/>
          </a:stretch>
        </p:blipFill>
        <p:spPr>
          <a:xfrm>
            <a:off x="4433941" y="3613293"/>
            <a:ext cx="2753571" cy="2563670"/>
          </a:xfrm>
          <a:prstGeom prst="rect">
            <a:avLst/>
          </a:prstGeom>
        </p:spPr>
      </p:pic>
    </p:spTree>
    <p:extLst>
      <p:ext uri="{BB962C8B-B14F-4D97-AF65-F5344CB8AC3E}">
        <p14:creationId xmlns:p14="http://schemas.microsoft.com/office/powerpoint/2010/main" val="3137760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5AB0A-1FCB-FC44-0F18-C90B9D501656}"/>
              </a:ext>
            </a:extLst>
          </p:cNvPr>
          <p:cNvSpPr>
            <a:spLocks noGrp="1"/>
          </p:cNvSpPr>
          <p:nvPr>
            <p:ph type="title"/>
          </p:nvPr>
        </p:nvSpPr>
        <p:spPr/>
        <p:txBody>
          <a:bodyPr>
            <a:normAutofit fontScale="90000"/>
          </a:bodyPr>
          <a:lstStyle/>
          <a:p>
            <a:pPr algn="ctr"/>
            <a:r>
              <a:rPr lang="en-US" dirty="0">
                <a:latin typeface="Times New Roman" panose="02020603050405020304" pitchFamily="18" charset="0"/>
                <a:cs typeface="Times New Roman" panose="02020603050405020304" pitchFamily="18" charset="0"/>
              </a:rPr>
              <a:t>FEDERAL LAW TOUCHES ON DOMESTIC VIOLENCE MATTERS IN SEVERAL WAYS</a:t>
            </a:r>
          </a:p>
        </p:txBody>
      </p:sp>
      <p:sp>
        <p:nvSpPr>
          <p:cNvPr id="3" name="Content Placeholder 2">
            <a:extLst>
              <a:ext uri="{FF2B5EF4-FFF2-40B4-BE49-F238E27FC236}">
                <a16:creationId xmlns:a16="http://schemas.microsoft.com/office/drawing/2014/main" id="{1D94F8B2-DAD1-2BE5-DDB1-9896D960D239}"/>
              </a:ext>
            </a:extLst>
          </p:cNvPr>
          <p:cNvSpPr>
            <a:spLocks noGrp="1"/>
          </p:cNvSpPr>
          <p:nvPr>
            <p:ph idx="1"/>
          </p:nvPr>
        </p:nvSpPr>
        <p:spPr/>
        <p:txBody>
          <a:bodyPr/>
          <a:lstStyle/>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VIOLENCE AGAINST WOMEN ACT (“VAWA”)</a:t>
            </a:r>
          </a:p>
          <a:p>
            <a:r>
              <a:rPr lang="en-US" dirty="0">
                <a:latin typeface="Times New Roman" panose="02020603050405020304" pitchFamily="18" charset="0"/>
                <a:cs typeface="Times New Roman" panose="02020603050405020304" pitchFamily="18" charset="0"/>
              </a:rPr>
              <a:t>CRIMINAL STATUTES ARISING OUT OF VAWA</a:t>
            </a:r>
          </a:p>
          <a:p>
            <a:r>
              <a:rPr lang="en-US" dirty="0">
                <a:latin typeface="Times New Roman" panose="02020603050405020304" pitchFamily="18" charset="0"/>
                <a:cs typeface="Times New Roman" panose="02020603050405020304" pitchFamily="18" charset="0"/>
              </a:rPr>
              <a:t>FULL FAITH AND CREDIT TO ORDERS OF PROTECTION</a:t>
            </a:r>
          </a:p>
          <a:p>
            <a:r>
              <a:rPr lang="en-US" dirty="0">
                <a:latin typeface="Times New Roman" panose="02020603050405020304" pitchFamily="18" charset="0"/>
                <a:cs typeface="Times New Roman" panose="02020603050405020304" pitchFamily="18" charset="0"/>
              </a:rPr>
              <a:t>VICTIMS’ RIGHTS LAWS</a:t>
            </a:r>
          </a:p>
          <a:p>
            <a:r>
              <a:rPr lang="en-US" dirty="0">
                <a:latin typeface="Times New Roman" panose="02020603050405020304" pitchFamily="18" charset="0"/>
                <a:cs typeface="Times New Roman" panose="02020603050405020304" pitchFamily="18" charset="0"/>
              </a:rPr>
              <a:t>FIREARMS OFFENSES</a:t>
            </a:r>
          </a:p>
        </p:txBody>
      </p:sp>
    </p:spTree>
    <p:extLst>
      <p:ext uri="{BB962C8B-B14F-4D97-AF65-F5344CB8AC3E}">
        <p14:creationId xmlns:p14="http://schemas.microsoft.com/office/powerpoint/2010/main" val="925408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F7481-B5A4-6D0F-7638-C09A7388EB9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VIOLENCE AGAINST WOMEN ACT</a:t>
            </a:r>
          </a:p>
        </p:txBody>
      </p:sp>
      <p:sp>
        <p:nvSpPr>
          <p:cNvPr id="3" name="Content Placeholder 2">
            <a:extLst>
              <a:ext uri="{FF2B5EF4-FFF2-40B4-BE49-F238E27FC236}">
                <a16:creationId xmlns:a16="http://schemas.microsoft.com/office/drawing/2014/main" id="{4E650AE0-7402-549C-EF07-6F7CDC8A5D74}"/>
              </a:ext>
            </a:extLst>
          </p:cNvPr>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Signed into law by President Bill Clinton on September 13, 1994</a:t>
            </a:r>
          </a:p>
          <a:p>
            <a:r>
              <a:rPr lang="en-US" dirty="0">
                <a:latin typeface="Times New Roman" panose="02020603050405020304" pitchFamily="18" charset="0"/>
                <a:cs typeface="Times New Roman" panose="02020603050405020304" pitchFamily="18" charset="0"/>
              </a:rPr>
              <a:t>Established the Office on Violence Against Women within the US Department of Justice and funded the investigation and prosecution of crimes against women</a:t>
            </a:r>
          </a:p>
          <a:p>
            <a:r>
              <a:rPr lang="en-US" dirty="0">
                <a:latin typeface="Times New Roman" panose="02020603050405020304" pitchFamily="18" charset="0"/>
                <a:cs typeface="Times New Roman" panose="02020603050405020304" pitchFamily="18" charset="0"/>
              </a:rPr>
              <a:t>Numerous grant programs and services, including: funding for the National Domestic Violence Hotline; community violence prevention programs; and legal aid organizations providing services to victims of domestic violence</a:t>
            </a:r>
          </a:p>
          <a:p>
            <a:r>
              <a:rPr lang="en-US" dirty="0">
                <a:latin typeface="Times New Roman" panose="02020603050405020304" pitchFamily="18" charset="0"/>
                <a:cs typeface="Times New Roman" panose="02020603050405020304" pitchFamily="18" charset="0"/>
              </a:rPr>
              <a:t>Established a federal civil remedy for the victims of gender-motivated violence so they could sue their attackers in federal court (codified in 42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13981)</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9131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6BD59-BAC5-9D91-7A69-13EF76CA4ABF}"/>
              </a:ext>
            </a:extLst>
          </p:cNvPr>
          <p:cNvSpPr>
            <a:spLocks noGrp="1"/>
          </p:cNvSpPr>
          <p:nvPr>
            <p:ph type="title"/>
          </p:nvPr>
        </p:nvSpPr>
        <p:spPr/>
        <p:txBody>
          <a:bodyPr>
            <a:normAutofit fontScale="90000"/>
          </a:bodyPr>
          <a:lstStyle/>
          <a:p>
            <a:pPr algn="ctr"/>
            <a:r>
              <a:rPr lang="en-US" dirty="0">
                <a:latin typeface="Times New Roman" panose="02020603050405020304" pitchFamily="18" charset="0"/>
                <a:cs typeface="Times New Roman" panose="02020603050405020304" pitchFamily="18" charset="0"/>
              </a:rPr>
              <a:t>LIMITS ON FEDERAL AUTHORITY:</a:t>
            </a:r>
            <a:br>
              <a:rPr lang="en-US" dirty="0">
                <a:latin typeface="Times New Roman" panose="02020603050405020304" pitchFamily="18" charset="0"/>
                <a:cs typeface="Times New Roman" panose="02020603050405020304" pitchFamily="18" charset="0"/>
              </a:rPr>
            </a:br>
            <a:r>
              <a:rPr lang="en-US" i="1" dirty="0">
                <a:latin typeface="Times New Roman" panose="02020603050405020304" pitchFamily="18" charset="0"/>
                <a:cs typeface="Times New Roman" panose="02020603050405020304" pitchFamily="18" charset="0"/>
              </a:rPr>
              <a:t>UNITED STATES v. MORRISON</a:t>
            </a:r>
            <a:r>
              <a:rPr lang="en-US" dirty="0">
                <a:latin typeface="Times New Roman" panose="02020603050405020304" pitchFamily="18" charset="0"/>
                <a:cs typeface="Times New Roman" panose="02020603050405020304" pitchFamily="18" charset="0"/>
              </a:rPr>
              <a:t>, 529 U.S. 598 (2000)</a:t>
            </a:r>
          </a:p>
        </p:txBody>
      </p:sp>
      <p:sp>
        <p:nvSpPr>
          <p:cNvPr id="3" name="Content Placeholder 2">
            <a:extLst>
              <a:ext uri="{FF2B5EF4-FFF2-40B4-BE49-F238E27FC236}">
                <a16:creationId xmlns:a16="http://schemas.microsoft.com/office/drawing/2014/main" id="{F1324F9B-B730-FFF3-707D-A4468648AAF7}"/>
              </a:ext>
            </a:extLst>
          </p:cNvPr>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The Supreme Court struck down the VAWA federal civil remedy for victims of gender-motivated violence to sue their attackers in federal court in a sharply divided 5-4 opinion</a:t>
            </a:r>
          </a:p>
          <a:p>
            <a:r>
              <a:rPr lang="en-US" dirty="0">
                <a:latin typeface="Times New Roman" panose="02020603050405020304" pitchFamily="18" charset="0"/>
                <a:cs typeface="Times New Roman" panose="02020603050405020304" pitchFamily="18" charset="0"/>
              </a:rPr>
              <a:t>The Commerce Clause did not provide Congress with the authority to enact the civil remedy provision of 42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13981</a:t>
            </a:r>
          </a:p>
          <a:p>
            <a:r>
              <a:rPr lang="en-US" dirty="0">
                <a:latin typeface="Times New Roman" panose="02020603050405020304" pitchFamily="18" charset="0"/>
                <a:cs typeface="Times New Roman" panose="02020603050405020304" pitchFamily="18" charset="0"/>
              </a:rPr>
              <a:t>Rejected Congressional findings that gender-motivated violence affected interstate commerce by deterring victims from traveling, engaging in employment, and transacting in interstate commerce.  </a:t>
            </a:r>
          </a:p>
          <a:p>
            <a:r>
              <a:rPr lang="en-US" dirty="0">
                <a:latin typeface="Times New Roman" panose="02020603050405020304" pitchFamily="18" charset="0"/>
                <a:cs typeface="Times New Roman" panose="02020603050405020304" pitchFamily="18" charset="0"/>
              </a:rPr>
              <a:t>Congress cannot “regulate noneconomic, violent criminal conduct based solely on that conduct’s aggregate effect on interstate commerce.”</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149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209B2-46A4-F050-8D49-83AE98ADA17B}"/>
              </a:ext>
            </a:extLst>
          </p:cNvPr>
          <p:cNvSpPr>
            <a:spLocks noGrp="1"/>
          </p:cNvSpPr>
          <p:nvPr>
            <p:ph type="title"/>
          </p:nvPr>
        </p:nvSpPr>
        <p:spPr/>
        <p:txBody>
          <a:bodyPr>
            <a:normAutofit fontScale="90000"/>
          </a:bodyPr>
          <a:lstStyle/>
          <a:p>
            <a:pPr algn="ctr"/>
            <a:r>
              <a:rPr lang="en-US" dirty="0">
                <a:latin typeface="Times New Roman" panose="02020603050405020304" pitchFamily="18" charset="0"/>
                <a:cs typeface="Times New Roman" panose="02020603050405020304" pitchFamily="18" charset="0"/>
              </a:rPr>
              <a:t>VAWA CRIMINAL STATUTES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RELATING TO INTERSTATE COMMERCE</a:t>
            </a:r>
          </a:p>
        </p:txBody>
      </p:sp>
      <p:sp>
        <p:nvSpPr>
          <p:cNvPr id="3" name="Content Placeholder 2">
            <a:extLst>
              <a:ext uri="{FF2B5EF4-FFF2-40B4-BE49-F238E27FC236}">
                <a16:creationId xmlns:a16="http://schemas.microsoft.com/office/drawing/2014/main" id="{8F535C07-61AB-8F46-0762-B957AD846243}"/>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18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cs typeface="Times New Roman" panose="02020603050405020304" pitchFamily="18" charset="0"/>
              </a:rPr>
              <a:t> 2261:  Interstate Travel to Commit Domestic Violence</a:t>
            </a:r>
          </a:p>
          <a:p>
            <a:r>
              <a:rPr lang="en-US" dirty="0">
                <a:latin typeface="Times New Roman" panose="02020603050405020304" pitchFamily="18" charset="0"/>
                <a:cs typeface="Times New Roman" panose="02020603050405020304" pitchFamily="18" charset="0"/>
              </a:rPr>
              <a:t>18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a:t>
            </a:r>
            <a:r>
              <a:rPr lang="en-US" kern="0" dirty="0">
                <a:latin typeface="Times New Roman" panose="02020603050405020304" pitchFamily="18" charset="0"/>
                <a:ea typeface="Calibri" panose="020F0502020204030204" pitchFamily="34" charset="0"/>
                <a:cs typeface="Times New Roman" panose="02020603050405020304" pitchFamily="18" charset="0"/>
              </a:rPr>
              <a:t> 2261A(1):  Interstate Stalking</a:t>
            </a:r>
          </a:p>
          <a:p>
            <a:r>
              <a:rPr lang="en-US" dirty="0">
                <a:latin typeface="Times New Roman" panose="02020603050405020304" pitchFamily="18" charset="0"/>
                <a:cs typeface="Times New Roman" panose="02020603050405020304" pitchFamily="18" charset="0"/>
              </a:rPr>
              <a:t>18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2261A(2):  Cyber Stalking</a:t>
            </a:r>
          </a:p>
          <a:p>
            <a:r>
              <a:rPr lang="en-US" dirty="0">
                <a:latin typeface="Times New Roman" panose="02020603050405020304" pitchFamily="18" charset="0"/>
                <a:cs typeface="Times New Roman" panose="02020603050405020304" pitchFamily="18" charset="0"/>
              </a:rPr>
              <a:t>18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2262:  Interstate Travel to Violate an Order of Protection</a:t>
            </a:r>
            <a:endParaRPr lang="en-US" dirty="0">
              <a:effectLst/>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B8449672-9991-73D1-3E88-9CA752B354F7}"/>
              </a:ext>
            </a:extLst>
          </p:cNvPr>
          <p:cNvPicPr>
            <a:picLocks noChangeAspect="1"/>
          </p:cNvPicPr>
          <p:nvPr/>
        </p:nvPicPr>
        <p:blipFill>
          <a:blip r:embed="rId2"/>
          <a:stretch>
            <a:fillRect/>
          </a:stretch>
        </p:blipFill>
        <p:spPr>
          <a:xfrm>
            <a:off x="4914544" y="4001294"/>
            <a:ext cx="1989690" cy="1989690"/>
          </a:xfrm>
          <a:prstGeom prst="rect">
            <a:avLst/>
          </a:prstGeom>
        </p:spPr>
      </p:pic>
    </p:spTree>
    <p:extLst>
      <p:ext uri="{BB962C8B-B14F-4D97-AF65-F5344CB8AC3E}">
        <p14:creationId xmlns:p14="http://schemas.microsoft.com/office/powerpoint/2010/main" val="2815405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E94EB-4B25-6A72-21A0-F38B1EA19CB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FULL FAITH AND CREDIT FOR ORDERS OF PROTECTION</a:t>
            </a:r>
          </a:p>
        </p:txBody>
      </p:sp>
      <p:sp>
        <p:nvSpPr>
          <p:cNvPr id="3" name="Content Placeholder 2">
            <a:extLst>
              <a:ext uri="{FF2B5EF4-FFF2-40B4-BE49-F238E27FC236}">
                <a16:creationId xmlns:a16="http://schemas.microsoft.com/office/drawing/2014/main" id="{F10C4D7D-685A-2F12-8A5E-EFBB4EFB643B}"/>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18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2265 provides that “any protection order” issued by a court of one State, Indian tribe, or territory shall be accorded full faith and credit by the court of another State, Indian tribe, or territory</a:t>
            </a:r>
          </a:p>
          <a:p>
            <a:r>
              <a:rPr lang="en-US" kern="0" dirty="0">
                <a:latin typeface="Times New Roman" panose="02020603050405020304" pitchFamily="18" charset="0"/>
                <a:cs typeface="Times New Roman" panose="02020603050405020304" pitchFamily="18" charset="0"/>
              </a:rPr>
              <a:t>Has some limitations relating to jurisdiction over the parties, reasonable notice and opportunity to be heard, and mutual protection orders</a:t>
            </a:r>
          </a:p>
          <a:p>
            <a:r>
              <a:rPr lang="en-US" kern="0" dirty="0">
                <a:latin typeface="Times New Roman" panose="02020603050405020304" pitchFamily="18" charset="0"/>
                <a:cs typeface="Times New Roman" panose="02020603050405020304" pitchFamily="18" charset="0"/>
              </a:rPr>
              <a:t>Registration or filing in foreign jurisdiction is not required for enforceability</a:t>
            </a:r>
          </a:p>
          <a:p>
            <a:r>
              <a:rPr lang="en-US" kern="0" dirty="0">
                <a:latin typeface="Times New Roman" panose="02020603050405020304" pitchFamily="18" charset="0"/>
                <a:cs typeface="Times New Roman" panose="02020603050405020304" pitchFamily="18" charset="0"/>
              </a:rPr>
              <a:t>Limits internet publication of protection order information</a:t>
            </a:r>
          </a:p>
          <a:p>
            <a:endParaRPr lang="en-US" dirty="0"/>
          </a:p>
        </p:txBody>
      </p:sp>
    </p:spTree>
    <p:extLst>
      <p:ext uri="{BB962C8B-B14F-4D97-AF65-F5344CB8AC3E}">
        <p14:creationId xmlns:p14="http://schemas.microsoft.com/office/powerpoint/2010/main" val="3640971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6AB70-FB71-192F-7A4C-7E8EB83DB3E8}"/>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VICTIM’S RIGHTS LAWS</a:t>
            </a:r>
          </a:p>
        </p:txBody>
      </p:sp>
      <p:sp>
        <p:nvSpPr>
          <p:cNvPr id="3" name="Content Placeholder 2">
            <a:extLst>
              <a:ext uri="{FF2B5EF4-FFF2-40B4-BE49-F238E27FC236}">
                <a16:creationId xmlns:a16="http://schemas.microsoft.com/office/drawing/2014/main" id="{1404BFA7-5E68-175B-1B9E-D10B88B1B7C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 victim has the right to speak at a detention hearing for a defendant accused of a VAWA crime (Sections 2261, 2261A or 2262) pursuant to 18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2263</a:t>
            </a:r>
          </a:p>
          <a:p>
            <a:r>
              <a:rPr lang="en-US" dirty="0">
                <a:latin typeface="Times New Roman" panose="02020603050405020304" pitchFamily="18" charset="0"/>
                <a:cs typeface="Times New Roman" panose="02020603050405020304" pitchFamily="18" charset="0"/>
              </a:rPr>
              <a:t>Important rights under the Crime Victims’ Rights Act, 18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3771, including the right to notice of public court proceedings, right not to be excluded from court proceedings, and the “reasonable right to confer with the attorney for the Government in the case.”</a:t>
            </a:r>
          </a:p>
          <a:p>
            <a:r>
              <a:rPr lang="en-US" dirty="0">
                <a:latin typeface="Times New Roman" panose="02020603050405020304" pitchFamily="18" charset="0"/>
                <a:cs typeface="Times New Roman" panose="02020603050405020304" pitchFamily="18" charset="0"/>
              </a:rPr>
              <a:t>Broad Right to Restitution under 18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2264</a:t>
            </a:r>
          </a:p>
          <a:p>
            <a:r>
              <a:rPr lang="en-US" dirty="0">
                <a:latin typeface="Times New Roman" panose="02020603050405020304" pitchFamily="18" charset="0"/>
                <a:cs typeface="Times New Roman" panose="02020603050405020304" pitchFamily="18" charset="0"/>
              </a:rPr>
              <a:t>Self-Petitioning for Battered Immigrant Women and Children for independent legal residency pursuant to 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1154</a:t>
            </a:r>
          </a:p>
        </p:txBody>
      </p:sp>
    </p:spTree>
    <p:extLst>
      <p:ext uri="{BB962C8B-B14F-4D97-AF65-F5344CB8AC3E}">
        <p14:creationId xmlns:p14="http://schemas.microsoft.com/office/powerpoint/2010/main" val="1913394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60BC3-CFA9-56BA-D526-BF239CDD51D7}"/>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FIREARMS AND DOMESTIC VIOLENCE</a:t>
            </a:r>
          </a:p>
        </p:txBody>
      </p:sp>
      <p:sp>
        <p:nvSpPr>
          <p:cNvPr id="3" name="Content Placeholder 2">
            <a:extLst>
              <a:ext uri="{FF2B5EF4-FFF2-40B4-BE49-F238E27FC236}">
                <a16:creationId xmlns:a16="http://schemas.microsoft.com/office/drawing/2014/main" id="{42B11F19-47CE-F4CE-D424-DB8E98FEB74C}"/>
              </a:ext>
            </a:extLst>
          </p:cNvPr>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18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922(g)(8) prohibits possession of a firearm while subject to a protection order.  The protection order must have been issued following a hearing as to which the defendant had actual notice and an opportunity to participate, restrain the person from certain specified acts, and include certain findings relating to danger.</a:t>
            </a:r>
          </a:p>
          <a:p>
            <a:r>
              <a:rPr lang="en-US" dirty="0">
                <a:latin typeface="Times New Roman" panose="02020603050405020304" pitchFamily="18" charset="0"/>
                <a:cs typeface="Times New Roman" panose="02020603050405020304" pitchFamily="18" charset="0"/>
              </a:rPr>
              <a:t>18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922(d)(8) prohibits the transfer of a firearm to someone subject to a protection order.</a:t>
            </a:r>
          </a:p>
          <a:p>
            <a:r>
              <a:rPr lang="en-US" dirty="0">
                <a:latin typeface="Times New Roman" panose="02020603050405020304" pitchFamily="18" charset="0"/>
                <a:cs typeface="Times New Roman" panose="02020603050405020304" pitchFamily="18" charset="0"/>
              </a:rPr>
              <a:t>18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925 provides an exemption from the above for official use by a law enforcement officer or military personnel while on duty</a:t>
            </a:r>
          </a:p>
          <a:p>
            <a:r>
              <a:rPr lang="en-US" dirty="0">
                <a:latin typeface="Times New Roman" panose="02020603050405020304" pitchFamily="18" charset="0"/>
                <a:cs typeface="Times New Roman" panose="02020603050405020304" pitchFamily="18" charset="0"/>
              </a:rPr>
              <a:t>18 U.S.C. </a:t>
            </a:r>
            <a:r>
              <a:rPr lang="en-US"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922(g)(9) prohibits possession of a firearm after conviction of a misdemeanor crime of domestic violence</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070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B59CF23B0AD254F97EA9226AF589FCA" ma:contentTypeVersion="18" ma:contentTypeDescription="Create a new document." ma:contentTypeScope="" ma:versionID="971cc1c532c767ac65ff947e45e3bd23">
  <xsd:schema xmlns:xsd="http://www.w3.org/2001/XMLSchema" xmlns:xs="http://www.w3.org/2001/XMLSchema" xmlns:p="http://schemas.microsoft.com/office/2006/metadata/properties" xmlns:ns2="d7d1286c-5944-4cbf-80dd-8747ceabb2c0" xmlns:ns3="843fe118-eabb-42af-80e6-f472611b8721" targetNamespace="http://schemas.microsoft.com/office/2006/metadata/properties" ma:root="true" ma:fieldsID="c5dc147007cb3e93ad7b21eb7fe48c04" ns2:_="" ns3:_="">
    <xsd:import namespace="d7d1286c-5944-4cbf-80dd-8747ceabb2c0"/>
    <xsd:import namespace="843fe118-eabb-42af-80e6-f472611b872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d1286c-5944-4cbf-80dd-8747ceabb2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3c2c3f6-e1e3-4361-a031-e5e084a5cb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43fe118-eabb-42af-80e6-f472611b8721"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6f2e1a9-b1f0-4a58-834b-ebececeba9fb}" ma:internalName="TaxCatchAll" ma:showField="CatchAllData" ma:web="843fe118-eabb-42af-80e6-f472611b87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052EDA-9B57-4EAF-87D1-2E5D7D68F61E}">
  <ds:schemaRefs>
    <ds:schemaRef ds:uri="http://schemas.microsoft.com/sharepoint/v3/contenttype/forms"/>
  </ds:schemaRefs>
</ds:datastoreItem>
</file>

<file path=customXml/itemProps2.xml><?xml version="1.0" encoding="utf-8"?>
<ds:datastoreItem xmlns:ds="http://schemas.openxmlformats.org/officeDocument/2006/customXml" ds:itemID="{E27D4932-7A8E-468E-8D5D-D8D1897B9C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d1286c-5944-4cbf-80dd-8747ceabb2c0"/>
    <ds:schemaRef ds:uri="843fe118-eabb-42af-80e6-f472611b87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192</TotalTime>
  <Words>1275</Words>
  <Application>Microsoft Office PowerPoint</Application>
  <PresentationFormat>Widescreen</PresentationFormat>
  <Paragraphs>68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DOMESTIC VIOLENCE and FEDERAL JURISDICTION</vt:lpstr>
      <vt:lpstr>MOST DOMESTIC VIOLENCE ISSUES ARE HANDLED IN STATE COURT</vt:lpstr>
      <vt:lpstr>FEDERAL LAW TOUCHES ON DOMESTIC VIOLENCE MATTERS IN SEVERAL WAYS</vt:lpstr>
      <vt:lpstr>VIOLENCE AGAINST WOMEN ACT</vt:lpstr>
      <vt:lpstr>LIMITS ON FEDERAL AUTHORITY: UNITED STATES v. MORRISON, 529 U.S. 598 (2000)</vt:lpstr>
      <vt:lpstr>VAWA CRIMINAL STATUTES RELATING TO INTERSTATE COMMERCE</vt:lpstr>
      <vt:lpstr>FULL FAITH AND CREDIT FOR ORDERS OF PROTECTION</vt:lpstr>
      <vt:lpstr>VICTIM’S RIGHTS LAWS</vt:lpstr>
      <vt:lpstr>FIREARMS AND DOMESTIC VIOLENCE</vt:lpstr>
      <vt:lpstr>More…</vt:lpstr>
      <vt:lpstr>Reasons some doubted constitutionality of § 922(g)(8)</vt:lpstr>
      <vt:lpstr>BUT § 922(g)(8) IS CONSTITUTIONAL United States v. Rahimi, 144 S.Ct. 1889 (2024)</vt:lpstr>
      <vt:lpstr>Rahimi cont’d</vt:lpstr>
      <vt:lpstr>Rahimi cont’d Other Considerations</vt:lpstr>
      <vt:lpstr>WHAT’S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Rossman</dc:creator>
  <cp:lastModifiedBy>Sarah Curry</cp:lastModifiedBy>
  <cp:revision>13</cp:revision>
  <cp:lastPrinted>2024-09-03T20:18:02Z</cp:lastPrinted>
  <dcterms:created xsi:type="dcterms:W3CDTF">2024-09-03T14:07:25Z</dcterms:created>
  <dcterms:modified xsi:type="dcterms:W3CDTF">2024-09-12T12:19:33Z</dcterms:modified>
</cp:coreProperties>
</file>